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92" r:id="rId2"/>
    <p:sldMasterId id="2147483676" r:id="rId3"/>
    <p:sldMasterId id="2147483704" r:id="rId4"/>
    <p:sldMasterId id="2147483702" r:id="rId5"/>
    <p:sldMasterId id="2147483666" r:id="rId6"/>
    <p:sldMasterId id="2147483694" r:id="rId7"/>
    <p:sldMasterId id="2147483678" r:id="rId8"/>
    <p:sldMasterId id="2147483668" r:id="rId9"/>
    <p:sldMasterId id="2147483700" r:id="rId10"/>
    <p:sldMasterId id="2147483662" r:id="rId11"/>
    <p:sldMasterId id="2147483710" r:id="rId12"/>
    <p:sldMasterId id="2147483712" r:id="rId13"/>
    <p:sldMasterId id="2147483714" r:id="rId14"/>
    <p:sldMasterId id="2147483664" r:id="rId15"/>
    <p:sldMasterId id="2147483670" r:id="rId16"/>
    <p:sldMasterId id="2147483734" r:id="rId17"/>
    <p:sldMasterId id="2147483736" r:id="rId18"/>
    <p:sldMasterId id="2147483738" r:id="rId19"/>
    <p:sldMasterId id="2147483740" r:id="rId20"/>
  </p:sldMasterIdLst>
  <p:notesMasterIdLst>
    <p:notesMasterId r:id="rId41"/>
  </p:notesMasterIdLst>
  <p:handoutMasterIdLst>
    <p:handoutMasterId r:id="rId42"/>
  </p:handoutMasterIdLst>
  <p:sldIdLst>
    <p:sldId id="257" r:id="rId21"/>
    <p:sldId id="315" r:id="rId22"/>
    <p:sldId id="285" r:id="rId23"/>
    <p:sldId id="309" r:id="rId24"/>
    <p:sldId id="282" r:id="rId25"/>
    <p:sldId id="310" r:id="rId26"/>
    <p:sldId id="313" r:id="rId27"/>
    <p:sldId id="261" r:id="rId28"/>
    <p:sldId id="306" r:id="rId29"/>
    <p:sldId id="305" r:id="rId30"/>
    <p:sldId id="312" r:id="rId31"/>
    <p:sldId id="314" r:id="rId32"/>
    <p:sldId id="316" r:id="rId33"/>
    <p:sldId id="317" r:id="rId34"/>
    <p:sldId id="318" r:id="rId35"/>
    <p:sldId id="319" r:id="rId36"/>
    <p:sldId id="320" r:id="rId37"/>
    <p:sldId id="307" r:id="rId38"/>
    <p:sldId id="311" r:id="rId39"/>
    <p:sldId id="268" r:id="rId40"/>
  </p:sldIdLst>
  <p:sldSz cx="9144000" cy="6858000" type="screen4x3"/>
  <p:notesSz cx="6858000" cy="91440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7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599A"/>
    <a:srgbClr val="005294"/>
    <a:srgbClr val="004F8E"/>
    <a:srgbClr val="005191"/>
    <a:srgbClr val="0E3C75"/>
    <a:srgbClr val="CA0C11"/>
    <a:srgbClr val="A40418"/>
    <a:srgbClr val="D50F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29" autoAdjust="0"/>
    <p:restoredTop sz="83212" autoAdjust="0"/>
  </p:normalViewPr>
  <p:slideViewPr>
    <p:cSldViewPr snapToGrid="0" snapToObjects="1">
      <p:cViewPr varScale="1">
        <p:scale>
          <a:sx n="57" d="100"/>
          <a:sy n="57" d="100"/>
        </p:scale>
        <p:origin x="1062" y="72"/>
      </p:cViewPr>
      <p:guideLst>
        <p:guide orient="horz"/>
        <p:guide pos="73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18C5D-1B0D-4EC3-993B-D2B36B765A73}" type="doc">
      <dgm:prSet loTypeId="urn:microsoft.com/office/officeart/2005/8/layout/process1" loCatId="process" qsTypeId="urn:microsoft.com/office/officeart/2005/8/quickstyle/simple1" qsCatId="simple" csTypeId="urn:microsoft.com/office/officeart/2005/8/colors/accent1_2" csCatId="accent1" phldr="1"/>
      <dgm:spPr/>
    </dgm:pt>
    <dgm:pt modelId="{ED33E5F7-0C3B-4C6F-83A1-A0D439C64314}">
      <dgm:prSet phldrT="[Text]" custT="1"/>
      <dgm:spPr/>
      <dgm:t>
        <a:bodyPr/>
        <a:lstStyle/>
        <a:p>
          <a:r>
            <a:rPr lang="en-US" sz="1600" dirty="0" smtClean="0"/>
            <a:t>The AC1145 policy and procedure documents were long; some parts seemed to contradict. The procedures were part of the Senate document and could not be updated without Senate approval.</a:t>
          </a:r>
          <a:endParaRPr lang="en-US" sz="1600" dirty="0"/>
        </a:p>
      </dgm:t>
    </dgm:pt>
    <dgm:pt modelId="{EF27C73C-24E8-42D0-A1D0-87D16250EE73}" type="parTrans" cxnId="{B9A2CF4B-AEF4-43F5-9D2E-AF1077278BD0}">
      <dgm:prSet/>
      <dgm:spPr/>
      <dgm:t>
        <a:bodyPr/>
        <a:lstStyle/>
        <a:p>
          <a:endParaRPr lang="en-US" sz="1600"/>
        </a:p>
      </dgm:t>
    </dgm:pt>
    <dgm:pt modelId="{EAF3407A-3351-4E28-9E14-7BF371D7BD75}" type="sibTrans" cxnId="{B9A2CF4B-AEF4-43F5-9D2E-AF1077278BD0}">
      <dgm:prSet custT="1"/>
      <dgm:spPr/>
      <dgm:t>
        <a:bodyPr/>
        <a:lstStyle/>
        <a:p>
          <a:endParaRPr lang="en-US" sz="1600"/>
        </a:p>
      </dgm:t>
    </dgm:pt>
    <dgm:pt modelId="{8679492D-786F-46C5-90DD-53FCB2C4F177}">
      <dgm:prSet phldrT="[Text]" custT="1"/>
      <dgm:spPr/>
      <dgm:t>
        <a:bodyPr/>
        <a:lstStyle/>
        <a:p>
          <a:r>
            <a:rPr lang="en-US" sz="1600" dirty="0" smtClean="0"/>
            <a:t>The AC1145 policy and associated procedures were 21 pages; this has been reduced to 4 pages that are reviewed by Senate. There are 3 associated documents (self-study, reviewer guide, and checklist) to aid units which can be updated as necessary without reintroducing to Senate.</a:t>
          </a:r>
          <a:endParaRPr lang="en-US" sz="1600" dirty="0"/>
        </a:p>
      </dgm:t>
    </dgm:pt>
    <dgm:pt modelId="{71F9364F-938B-47B5-BB85-32A39D8FB347}" type="sibTrans" cxnId="{D34A4122-A97E-4400-9AB2-4D86F6B4BC17}">
      <dgm:prSet/>
      <dgm:spPr/>
      <dgm:t>
        <a:bodyPr/>
        <a:lstStyle/>
        <a:p>
          <a:endParaRPr lang="en-US" sz="1600"/>
        </a:p>
      </dgm:t>
    </dgm:pt>
    <dgm:pt modelId="{2CC9F4C1-8216-4285-94FE-2E681C98D068}" type="parTrans" cxnId="{D34A4122-A97E-4400-9AB2-4D86F6B4BC17}">
      <dgm:prSet/>
      <dgm:spPr/>
      <dgm:t>
        <a:bodyPr/>
        <a:lstStyle/>
        <a:p>
          <a:endParaRPr lang="en-US" sz="1600"/>
        </a:p>
      </dgm:t>
    </dgm:pt>
    <dgm:pt modelId="{0A898ECE-5D6C-4D47-AC6B-648D284ED0BE}" type="pres">
      <dgm:prSet presAssocID="{13918C5D-1B0D-4EC3-993B-D2B36B765A73}" presName="Name0" presStyleCnt="0">
        <dgm:presLayoutVars>
          <dgm:dir/>
          <dgm:resizeHandles val="exact"/>
        </dgm:presLayoutVars>
      </dgm:prSet>
      <dgm:spPr/>
    </dgm:pt>
    <dgm:pt modelId="{B49736CE-D29F-4F24-9DB4-4285DF1D0BBF}" type="pres">
      <dgm:prSet presAssocID="{ED33E5F7-0C3B-4C6F-83A1-A0D439C64314}" presName="node" presStyleLbl="node1" presStyleIdx="0" presStyleCnt="2" custLinFactNeighborX="-117" custLinFactNeighborY="469">
        <dgm:presLayoutVars>
          <dgm:bulletEnabled val="1"/>
        </dgm:presLayoutVars>
      </dgm:prSet>
      <dgm:spPr/>
      <dgm:t>
        <a:bodyPr/>
        <a:lstStyle/>
        <a:p>
          <a:endParaRPr lang="en-US"/>
        </a:p>
      </dgm:t>
    </dgm:pt>
    <dgm:pt modelId="{31057420-D64C-4401-B6C3-130E67F3C796}" type="pres">
      <dgm:prSet presAssocID="{EAF3407A-3351-4E28-9E14-7BF371D7BD75}" presName="sibTrans" presStyleLbl="sibTrans2D1" presStyleIdx="0" presStyleCnt="1"/>
      <dgm:spPr/>
      <dgm:t>
        <a:bodyPr/>
        <a:lstStyle/>
        <a:p>
          <a:endParaRPr lang="en-US"/>
        </a:p>
      </dgm:t>
    </dgm:pt>
    <dgm:pt modelId="{9024408E-A924-4637-BC97-FE2647BE487C}" type="pres">
      <dgm:prSet presAssocID="{EAF3407A-3351-4E28-9E14-7BF371D7BD75}" presName="connectorText" presStyleLbl="sibTrans2D1" presStyleIdx="0" presStyleCnt="1"/>
      <dgm:spPr/>
      <dgm:t>
        <a:bodyPr/>
        <a:lstStyle/>
        <a:p>
          <a:endParaRPr lang="en-US"/>
        </a:p>
      </dgm:t>
    </dgm:pt>
    <dgm:pt modelId="{55A5A888-5715-4DBE-8F18-CF228511BFAC}" type="pres">
      <dgm:prSet presAssocID="{8679492D-786F-46C5-90DD-53FCB2C4F177}" presName="node" presStyleLbl="node1" presStyleIdx="1" presStyleCnt="2">
        <dgm:presLayoutVars>
          <dgm:bulletEnabled val="1"/>
        </dgm:presLayoutVars>
      </dgm:prSet>
      <dgm:spPr/>
      <dgm:t>
        <a:bodyPr/>
        <a:lstStyle/>
        <a:p>
          <a:endParaRPr lang="en-US"/>
        </a:p>
      </dgm:t>
    </dgm:pt>
  </dgm:ptLst>
  <dgm:cxnLst>
    <dgm:cxn modelId="{EF1BFBC2-104A-4FFE-93DC-8C05D00FDA81}" type="presOf" srcId="{8679492D-786F-46C5-90DD-53FCB2C4F177}" destId="{55A5A888-5715-4DBE-8F18-CF228511BFAC}" srcOrd="0" destOrd="0" presId="urn:microsoft.com/office/officeart/2005/8/layout/process1"/>
    <dgm:cxn modelId="{F6550A62-0036-4369-9536-1E56279E497A}" type="presOf" srcId="{ED33E5F7-0C3B-4C6F-83A1-A0D439C64314}" destId="{B49736CE-D29F-4F24-9DB4-4285DF1D0BBF}" srcOrd="0" destOrd="0" presId="urn:microsoft.com/office/officeart/2005/8/layout/process1"/>
    <dgm:cxn modelId="{6C5025D8-2F89-4C13-B4A8-E9511B58C7B3}" type="presOf" srcId="{13918C5D-1B0D-4EC3-993B-D2B36B765A73}" destId="{0A898ECE-5D6C-4D47-AC6B-648D284ED0BE}" srcOrd="0" destOrd="0" presId="urn:microsoft.com/office/officeart/2005/8/layout/process1"/>
    <dgm:cxn modelId="{85A37457-8791-4A06-AC07-7B9CC4EC9D2D}" type="presOf" srcId="{EAF3407A-3351-4E28-9E14-7BF371D7BD75}" destId="{31057420-D64C-4401-B6C3-130E67F3C796}" srcOrd="0" destOrd="0" presId="urn:microsoft.com/office/officeart/2005/8/layout/process1"/>
    <dgm:cxn modelId="{D34A4122-A97E-4400-9AB2-4D86F6B4BC17}" srcId="{13918C5D-1B0D-4EC3-993B-D2B36B765A73}" destId="{8679492D-786F-46C5-90DD-53FCB2C4F177}" srcOrd="1" destOrd="0" parTransId="{2CC9F4C1-8216-4285-94FE-2E681C98D068}" sibTransId="{71F9364F-938B-47B5-BB85-32A39D8FB347}"/>
    <dgm:cxn modelId="{C191B8BF-9DC9-446A-A6B3-7EF515B2DBD5}" type="presOf" srcId="{EAF3407A-3351-4E28-9E14-7BF371D7BD75}" destId="{9024408E-A924-4637-BC97-FE2647BE487C}" srcOrd="1" destOrd="0" presId="urn:microsoft.com/office/officeart/2005/8/layout/process1"/>
    <dgm:cxn modelId="{B9A2CF4B-AEF4-43F5-9D2E-AF1077278BD0}" srcId="{13918C5D-1B0D-4EC3-993B-D2B36B765A73}" destId="{ED33E5F7-0C3B-4C6F-83A1-A0D439C64314}" srcOrd="0" destOrd="0" parTransId="{EF27C73C-24E8-42D0-A1D0-87D16250EE73}" sibTransId="{EAF3407A-3351-4E28-9E14-7BF371D7BD75}"/>
    <dgm:cxn modelId="{2FE14239-DF52-44A7-BCD7-C70F2055EAB1}" type="presParOf" srcId="{0A898ECE-5D6C-4D47-AC6B-648D284ED0BE}" destId="{B49736CE-D29F-4F24-9DB4-4285DF1D0BBF}" srcOrd="0" destOrd="0" presId="urn:microsoft.com/office/officeart/2005/8/layout/process1"/>
    <dgm:cxn modelId="{74A3CC2C-F324-4F35-B03C-7BEC4026DAF3}" type="presParOf" srcId="{0A898ECE-5D6C-4D47-AC6B-648D284ED0BE}" destId="{31057420-D64C-4401-B6C3-130E67F3C796}" srcOrd="1" destOrd="0" presId="urn:microsoft.com/office/officeart/2005/8/layout/process1"/>
    <dgm:cxn modelId="{61CACC96-8E5F-4AA2-9D1F-4C9E3C344EBB}" type="presParOf" srcId="{31057420-D64C-4401-B6C3-130E67F3C796}" destId="{9024408E-A924-4637-BC97-FE2647BE487C}" srcOrd="0" destOrd="0" presId="urn:microsoft.com/office/officeart/2005/8/layout/process1"/>
    <dgm:cxn modelId="{19E14407-ECA6-4C95-9FE7-3B302744E2C4}" type="presParOf" srcId="{0A898ECE-5D6C-4D47-AC6B-648D284ED0BE}" destId="{55A5A888-5715-4DBE-8F18-CF228511BFA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18C5D-1B0D-4EC3-993B-D2B36B765A73}" type="doc">
      <dgm:prSet loTypeId="urn:microsoft.com/office/officeart/2005/8/layout/process1" loCatId="process" qsTypeId="urn:microsoft.com/office/officeart/2005/8/quickstyle/simple1" qsCatId="simple" csTypeId="urn:microsoft.com/office/officeart/2005/8/colors/accent1_2" csCatId="accent1" phldr="1"/>
      <dgm:spPr/>
    </dgm:pt>
    <dgm:pt modelId="{ED33E5F7-0C3B-4C6F-83A1-A0D439C64314}">
      <dgm:prSet phldrT="[Text]" custT="1"/>
      <dgm:spPr/>
      <dgm:t>
        <a:bodyPr/>
        <a:lstStyle/>
        <a:p>
          <a:r>
            <a:rPr lang="en-US" sz="1600" dirty="0" smtClean="0"/>
            <a:t>Site visits were required to take place in person: </a:t>
          </a:r>
        </a:p>
        <a:p>
          <a:r>
            <a:rPr lang="en-US" sz="1600" b="1" dirty="0" smtClean="0"/>
            <a:t>“The Academic Program Review Committee should be present together in Victoria for a minimum of two full days. The great majority of their time will be scheduled to be spent on campus.”</a:t>
          </a:r>
          <a:endParaRPr lang="en-US" sz="1600" b="1" dirty="0"/>
        </a:p>
      </dgm:t>
    </dgm:pt>
    <dgm:pt modelId="{EF27C73C-24E8-42D0-A1D0-87D16250EE73}" type="parTrans" cxnId="{B9A2CF4B-AEF4-43F5-9D2E-AF1077278BD0}">
      <dgm:prSet/>
      <dgm:spPr/>
      <dgm:t>
        <a:bodyPr/>
        <a:lstStyle/>
        <a:p>
          <a:endParaRPr lang="en-US" sz="1600"/>
        </a:p>
      </dgm:t>
    </dgm:pt>
    <dgm:pt modelId="{EAF3407A-3351-4E28-9E14-7BF371D7BD75}" type="sibTrans" cxnId="{B9A2CF4B-AEF4-43F5-9D2E-AF1077278BD0}">
      <dgm:prSet custT="1"/>
      <dgm:spPr/>
      <dgm:t>
        <a:bodyPr/>
        <a:lstStyle/>
        <a:p>
          <a:endParaRPr lang="en-US" sz="1600"/>
        </a:p>
      </dgm:t>
    </dgm:pt>
    <dgm:pt modelId="{8679492D-786F-46C5-90DD-53FCB2C4F177}">
      <dgm:prSet phldrT="[Text]" custT="1"/>
      <dgm:spPr/>
      <dgm:t>
        <a:bodyPr/>
        <a:lstStyle/>
        <a:p>
          <a:r>
            <a:rPr lang="en-US" sz="1600" dirty="0" smtClean="0"/>
            <a:t>Due to the current travel restrictions, a caveat was added to the policy to allow for virtual site visits if necessary:</a:t>
          </a:r>
        </a:p>
        <a:p>
          <a:r>
            <a:rPr lang="en-US" sz="1600" b="1" dirty="0" smtClean="0"/>
            <a:t>“Normally, the external review team conducts a site visit of two to three days; any alternative arrangements will require the agreement of the chair or director, dean, Associate Vice-President Academic Planning and approval of the Provost.”</a:t>
          </a:r>
          <a:endParaRPr lang="en-US" sz="1600" b="1" dirty="0"/>
        </a:p>
      </dgm:t>
    </dgm:pt>
    <dgm:pt modelId="{71F9364F-938B-47B5-BB85-32A39D8FB347}" type="sibTrans" cxnId="{D34A4122-A97E-4400-9AB2-4D86F6B4BC17}">
      <dgm:prSet/>
      <dgm:spPr/>
      <dgm:t>
        <a:bodyPr/>
        <a:lstStyle/>
        <a:p>
          <a:endParaRPr lang="en-US" sz="1600"/>
        </a:p>
      </dgm:t>
    </dgm:pt>
    <dgm:pt modelId="{2CC9F4C1-8216-4285-94FE-2E681C98D068}" type="parTrans" cxnId="{D34A4122-A97E-4400-9AB2-4D86F6B4BC17}">
      <dgm:prSet/>
      <dgm:spPr/>
      <dgm:t>
        <a:bodyPr/>
        <a:lstStyle/>
        <a:p>
          <a:endParaRPr lang="en-US" sz="1600"/>
        </a:p>
      </dgm:t>
    </dgm:pt>
    <dgm:pt modelId="{0A898ECE-5D6C-4D47-AC6B-648D284ED0BE}" type="pres">
      <dgm:prSet presAssocID="{13918C5D-1B0D-4EC3-993B-D2B36B765A73}" presName="Name0" presStyleCnt="0">
        <dgm:presLayoutVars>
          <dgm:dir/>
          <dgm:resizeHandles val="exact"/>
        </dgm:presLayoutVars>
      </dgm:prSet>
      <dgm:spPr/>
    </dgm:pt>
    <dgm:pt modelId="{B49736CE-D29F-4F24-9DB4-4285DF1D0BBF}" type="pres">
      <dgm:prSet presAssocID="{ED33E5F7-0C3B-4C6F-83A1-A0D439C64314}" presName="node" presStyleLbl="node1" presStyleIdx="0" presStyleCnt="2" custLinFactNeighborX="-117" custLinFactNeighborY="469">
        <dgm:presLayoutVars>
          <dgm:bulletEnabled val="1"/>
        </dgm:presLayoutVars>
      </dgm:prSet>
      <dgm:spPr/>
      <dgm:t>
        <a:bodyPr/>
        <a:lstStyle/>
        <a:p>
          <a:endParaRPr lang="en-US"/>
        </a:p>
      </dgm:t>
    </dgm:pt>
    <dgm:pt modelId="{31057420-D64C-4401-B6C3-130E67F3C796}" type="pres">
      <dgm:prSet presAssocID="{EAF3407A-3351-4E28-9E14-7BF371D7BD75}" presName="sibTrans" presStyleLbl="sibTrans2D1" presStyleIdx="0" presStyleCnt="1"/>
      <dgm:spPr/>
      <dgm:t>
        <a:bodyPr/>
        <a:lstStyle/>
        <a:p>
          <a:endParaRPr lang="en-US"/>
        </a:p>
      </dgm:t>
    </dgm:pt>
    <dgm:pt modelId="{9024408E-A924-4637-BC97-FE2647BE487C}" type="pres">
      <dgm:prSet presAssocID="{EAF3407A-3351-4E28-9E14-7BF371D7BD75}" presName="connectorText" presStyleLbl="sibTrans2D1" presStyleIdx="0" presStyleCnt="1"/>
      <dgm:spPr/>
      <dgm:t>
        <a:bodyPr/>
        <a:lstStyle/>
        <a:p>
          <a:endParaRPr lang="en-US"/>
        </a:p>
      </dgm:t>
    </dgm:pt>
    <dgm:pt modelId="{55A5A888-5715-4DBE-8F18-CF228511BFAC}" type="pres">
      <dgm:prSet presAssocID="{8679492D-786F-46C5-90DD-53FCB2C4F177}" presName="node" presStyleLbl="node1" presStyleIdx="1" presStyleCnt="2">
        <dgm:presLayoutVars>
          <dgm:bulletEnabled val="1"/>
        </dgm:presLayoutVars>
      </dgm:prSet>
      <dgm:spPr/>
      <dgm:t>
        <a:bodyPr/>
        <a:lstStyle/>
        <a:p>
          <a:endParaRPr lang="en-US"/>
        </a:p>
      </dgm:t>
    </dgm:pt>
  </dgm:ptLst>
  <dgm:cxnLst>
    <dgm:cxn modelId="{EF1BFBC2-104A-4FFE-93DC-8C05D00FDA81}" type="presOf" srcId="{8679492D-786F-46C5-90DD-53FCB2C4F177}" destId="{55A5A888-5715-4DBE-8F18-CF228511BFAC}" srcOrd="0" destOrd="0" presId="urn:microsoft.com/office/officeart/2005/8/layout/process1"/>
    <dgm:cxn modelId="{F6550A62-0036-4369-9536-1E56279E497A}" type="presOf" srcId="{ED33E5F7-0C3B-4C6F-83A1-A0D439C64314}" destId="{B49736CE-D29F-4F24-9DB4-4285DF1D0BBF}" srcOrd="0" destOrd="0" presId="urn:microsoft.com/office/officeart/2005/8/layout/process1"/>
    <dgm:cxn modelId="{6C5025D8-2F89-4C13-B4A8-E9511B58C7B3}" type="presOf" srcId="{13918C5D-1B0D-4EC3-993B-D2B36B765A73}" destId="{0A898ECE-5D6C-4D47-AC6B-648D284ED0BE}" srcOrd="0" destOrd="0" presId="urn:microsoft.com/office/officeart/2005/8/layout/process1"/>
    <dgm:cxn modelId="{D34A4122-A97E-4400-9AB2-4D86F6B4BC17}" srcId="{13918C5D-1B0D-4EC3-993B-D2B36B765A73}" destId="{8679492D-786F-46C5-90DD-53FCB2C4F177}" srcOrd="1" destOrd="0" parTransId="{2CC9F4C1-8216-4285-94FE-2E681C98D068}" sibTransId="{71F9364F-938B-47B5-BB85-32A39D8FB347}"/>
    <dgm:cxn modelId="{85A37457-8791-4A06-AC07-7B9CC4EC9D2D}" type="presOf" srcId="{EAF3407A-3351-4E28-9E14-7BF371D7BD75}" destId="{31057420-D64C-4401-B6C3-130E67F3C796}" srcOrd="0" destOrd="0" presId="urn:microsoft.com/office/officeart/2005/8/layout/process1"/>
    <dgm:cxn modelId="{C191B8BF-9DC9-446A-A6B3-7EF515B2DBD5}" type="presOf" srcId="{EAF3407A-3351-4E28-9E14-7BF371D7BD75}" destId="{9024408E-A924-4637-BC97-FE2647BE487C}" srcOrd="1" destOrd="0" presId="urn:microsoft.com/office/officeart/2005/8/layout/process1"/>
    <dgm:cxn modelId="{B9A2CF4B-AEF4-43F5-9D2E-AF1077278BD0}" srcId="{13918C5D-1B0D-4EC3-993B-D2B36B765A73}" destId="{ED33E5F7-0C3B-4C6F-83A1-A0D439C64314}" srcOrd="0" destOrd="0" parTransId="{EF27C73C-24E8-42D0-A1D0-87D16250EE73}" sibTransId="{EAF3407A-3351-4E28-9E14-7BF371D7BD75}"/>
    <dgm:cxn modelId="{2FE14239-DF52-44A7-BCD7-C70F2055EAB1}" type="presParOf" srcId="{0A898ECE-5D6C-4D47-AC6B-648D284ED0BE}" destId="{B49736CE-D29F-4F24-9DB4-4285DF1D0BBF}" srcOrd="0" destOrd="0" presId="urn:microsoft.com/office/officeart/2005/8/layout/process1"/>
    <dgm:cxn modelId="{74A3CC2C-F324-4F35-B03C-7BEC4026DAF3}" type="presParOf" srcId="{0A898ECE-5D6C-4D47-AC6B-648D284ED0BE}" destId="{31057420-D64C-4401-B6C3-130E67F3C796}" srcOrd="1" destOrd="0" presId="urn:microsoft.com/office/officeart/2005/8/layout/process1"/>
    <dgm:cxn modelId="{61CACC96-8E5F-4AA2-9D1F-4C9E3C344EBB}" type="presParOf" srcId="{31057420-D64C-4401-B6C3-130E67F3C796}" destId="{9024408E-A924-4637-BC97-FE2647BE487C}" srcOrd="0" destOrd="0" presId="urn:microsoft.com/office/officeart/2005/8/layout/process1"/>
    <dgm:cxn modelId="{19E14407-ECA6-4C95-9FE7-3B302744E2C4}" type="presParOf" srcId="{0A898ECE-5D6C-4D47-AC6B-648D284ED0BE}" destId="{55A5A888-5715-4DBE-8F18-CF228511BFA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918C5D-1B0D-4EC3-993B-D2B36B765A73}" type="doc">
      <dgm:prSet loTypeId="urn:microsoft.com/office/officeart/2005/8/layout/process1" loCatId="process" qsTypeId="urn:microsoft.com/office/officeart/2005/8/quickstyle/simple1" qsCatId="simple" csTypeId="urn:microsoft.com/office/officeart/2005/8/colors/accent1_2" csCatId="accent1" phldr="1"/>
      <dgm:spPr/>
    </dgm:pt>
    <dgm:pt modelId="{ED33E5F7-0C3B-4C6F-83A1-A0D439C64314}">
      <dgm:prSet phldrT="[Text]" custT="1"/>
      <dgm:spPr/>
      <dgm:t>
        <a:bodyPr/>
        <a:lstStyle/>
        <a:p>
          <a:r>
            <a:rPr lang="en-US" sz="1600" dirty="0" smtClean="0"/>
            <a:t>Expectations for writing the self-study report were confusing; the template was long and purpose of questions was not always clear.</a:t>
          </a:r>
          <a:endParaRPr lang="en-US" sz="1600" dirty="0"/>
        </a:p>
      </dgm:t>
    </dgm:pt>
    <dgm:pt modelId="{EF27C73C-24E8-42D0-A1D0-87D16250EE73}" type="parTrans" cxnId="{B9A2CF4B-AEF4-43F5-9D2E-AF1077278BD0}">
      <dgm:prSet/>
      <dgm:spPr/>
      <dgm:t>
        <a:bodyPr/>
        <a:lstStyle/>
        <a:p>
          <a:endParaRPr lang="en-US" sz="1600"/>
        </a:p>
      </dgm:t>
    </dgm:pt>
    <dgm:pt modelId="{EAF3407A-3351-4E28-9E14-7BF371D7BD75}" type="sibTrans" cxnId="{B9A2CF4B-AEF4-43F5-9D2E-AF1077278BD0}">
      <dgm:prSet custT="1"/>
      <dgm:spPr/>
      <dgm:t>
        <a:bodyPr/>
        <a:lstStyle/>
        <a:p>
          <a:endParaRPr lang="en-US" sz="1600"/>
        </a:p>
      </dgm:t>
    </dgm:pt>
    <dgm:pt modelId="{8679492D-786F-46C5-90DD-53FCB2C4F177}">
      <dgm:prSet phldrT="[Text]" custT="1"/>
      <dgm:spPr/>
      <dgm:t>
        <a:bodyPr/>
        <a:lstStyle/>
        <a:p>
          <a:r>
            <a:rPr lang="en-US" sz="1600" dirty="0" smtClean="0"/>
            <a:t>The self-study template was reduced by over 1000 words (from 7 pages to 5).  Questions were condensed and rewritten for </a:t>
          </a:r>
          <a:r>
            <a:rPr lang="en-US" sz="1600" b="0" dirty="0" smtClean="0"/>
            <a:t>clarity. Questions from “Faculty and Staff Characteristics” section were re-categorized into more relevant areas.</a:t>
          </a:r>
          <a:endParaRPr lang="en-US" sz="1600" b="0" dirty="0"/>
        </a:p>
      </dgm:t>
    </dgm:pt>
    <dgm:pt modelId="{2CC9F4C1-8216-4285-94FE-2E681C98D068}" type="parTrans" cxnId="{D34A4122-A97E-4400-9AB2-4D86F6B4BC17}">
      <dgm:prSet/>
      <dgm:spPr/>
      <dgm:t>
        <a:bodyPr/>
        <a:lstStyle/>
        <a:p>
          <a:endParaRPr lang="en-US" sz="1600"/>
        </a:p>
      </dgm:t>
    </dgm:pt>
    <dgm:pt modelId="{71F9364F-938B-47B5-BB85-32A39D8FB347}" type="sibTrans" cxnId="{D34A4122-A97E-4400-9AB2-4D86F6B4BC17}">
      <dgm:prSet/>
      <dgm:spPr/>
      <dgm:t>
        <a:bodyPr/>
        <a:lstStyle/>
        <a:p>
          <a:endParaRPr lang="en-US" sz="1600"/>
        </a:p>
      </dgm:t>
    </dgm:pt>
    <dgm:pt modelId="{0A898ECE-5D6C-4D47-AC6B-648D284ED0BE}" type="pres">
      <dgm:prSet presAssocID="{13918C5D-1B0D-4EC3-993B-D2B36B765A73}" presName="Name0" presStyleCnt="0">
        <dgm:presLayoutVars>
          <dgm:dir/>
          <dgm:resizeHandles val="exact"/>
        </dgm:presLayoutVars>
      </dgm:prSet>
      <dgm:spPr/>
    </dgm:pt>
    <dgm:pt modelId="{B49736CE-D29F-4F24-9DB4-4285DF1D0BBF}" type="pres">
      <dgm:prSet presAssocID="{ED33E5F7-0C3B-4C6F-83A1-A0D439C64314}" presName="node" presStyleLbl="node1" presStyleIdx="0" presStyleCnt="2" custLinFactNeighborX="-117" custLinFactNeighborY="469">
        <dgm:presLayoutVars>
          <dgm:bulletEnabled val="1"/>
        </dgm:presLayoutVars>
      </dgm:prSet>
      <dgm:spPr/>
      <dgm:t>
        <a:bodyPr/>
        <a:lstStyle/>
        <a:p>
          <a:endParaRPr lang="en-US"/>
        </a:p>
      </dgm:t>
    </dgm:pt>
    <dgm:pt modelId="{31057420-D64C-4401-B6C3-130E67F3C796}" type="pres">
      <dgm:prSet presAssocID="{EAF3407A-3351-4E28-9E14-7BF371D7BD75}" presName="sibTrans" presStyleLbl="sibTrans2D1" presStyleIdx="0" presStyleCnt="1"/>
      <dgm:spPr/>
      <dgm:t>
        <a:bodyPr/>
        <a:lstStyle/>
        <a:p>
          <a:endParaRPr lang="en-US"/>
        </a:p>
      </dgm:t>
    </dgm:pt>
    <dgm:pt modelId="{9024408E-A924-4637-BC97-FE2647BE487C}" type="pres">
      <dgm:prSet presAssocID="{EAF3407A-3351-4E28-9E14-7BF371D7BD75}" presName="connectorText" presStyleLbl="sibTrans2D1" presStyleIdx="0" presStyleCnt="1"/>
      <dgm:spPr/>
      <dgm:t>
        <a:bodyPr/>
        <a:lstStyle/>
        <a:p>
          <a:endParaRPr lang="en-US"/>
        </a:p>
      </dgm:t>
    </dgm:pt>
    <dgm:pt modelId="{55A5A888-5715-4DBE-8F18-CF228511BFAC}" type="pres">
      <dgm:prSet presAssocID="{8679492D-786F-46C5-90DD-53FCB2C4F177}" presName="node" presStyleLbl="node1" presStyleIdx="1" presStyleCnt="2">
        <dgm:presLayoutVars>
          <dgm:bulletEnabled val="1"/>
        </dgm:presLayoutVars>
      </dgm:prSet>
      <dgm:spPr/>
      <dgm:t>
        <a:bodyPr/>
        <a:lstStyle/>
        <a:p>
          <a:endParaRPr lang="en-US"/>
        </a:p>
      </dgm:t>
    </dgm:pt>
  </dgm:ptLst>
  <dgm:cxnLst>
    <dgm:cxn modelId="{EF1BFBC2-104A-4FFE-93DC-8C05D00FDA81}" type="presOf" srcId="{8679492D-786F-46C5-90DD-53FCB2C4F177}" destId="{55A5A888-5715-4DBE-8F18-CF228511BFAC}" srcOrd="0" destOrd="0" presId="urn:microsoft.com/office/officeart/2005/8/layout/process1"/>
    <dgm:cxn modelId="{F6550A62-0036-4369-9536-1E56279E497A}" type="presOf" srcId="{ED33E5F7-0C3B-4C6F-83A1-A0D439C64314}" destId="{B49736CE-D29F-4F24-9DB4-4285DF1D0BBF}" srcOrd="0" destOrd="0" presId="urn:microsoft.com/office/officeart/2005/8/layout/process1"/>
    <dgm:cxn modelId="{85A37457-8791-4A06-AC07-7B9CC4EC9D2D}" type="presOf" srcId="{EAF3407A-3351-4E28-9E14-7BF371D7BD75}" destId="{31057420-D64C-4401-B6C3-130E67F3C796}" srcOrd="0" destOrd="0" presId="urn:microsoft.com/office/officeart/2005/8/layout/process1"/>
    <dgm:cxn modelId="{D34A4122-A97E-4400-9AB2-4D86F6B4BC17}" srcId="{13918C5D-1B0D-4EC3-993B-D2B36B765A73}" destId="{8679492D-786F-46C5-90DD-53FCB2C4F177}" srcOrd="1" destOrd="0" parTransId="{2CC9F4C1-8216-4285-94FE-2E681C98D068}" sibTransId="{71F9364F-938B-47B5-BB85-32A39D8FB347}"/>
    <dgm:cxn modelId="{6C5025D8-2F89-4C13-B4A8-E9511B58C7B3}" type="presOf" srcId="{13918C5D-1B0D-4EC3-993B-D2B36B765A73}" destId="{0A898ECE-5D6C-4D47-AC6B-648D284ED0BE}" srcOrd="0" destOrd="0" presId="urn:microsoft.com/office/officeart/2005/8/layout/process1"/>
    <dgm:cxn modelId="{C191B8BF-9DC9-446A-A6B3-7EF515B2DBD5}" type="presOf" srcId="{EAF3407A-3351-4E28-9E14-7BF371D7BD75}" destId="{9024408E-A924-4637-BC97-FE2647BE487C}" srcOrd="1" destOrd="0" presId="urn:microsoft.com/office/officeart/2005/8/layout/process1"/>
    <dgm:cxn modelId="{B9A2CF4B-AEF4-43F5-9D2E-AF1077278BD0}" srcId="{13918C5D-1B0D-4EC3-993B-D2B36B765A73}" destId="{ED33E5F7-0C3B-4C6F-83A1-A0D439C64314}" srcOrd="0" destOrd="0" parTransId="{EF27C73C-24E8-42D0-A1D0-87D16250EE73}" sibTransId="{EAF3407A-3351-4E28-9E14-7BF371D7BD75}"/>
    <dgm:cxn modelId="{2FE14239-DF52-44A7-BCD7-C70F2055EAB1}" type="presParOf" srcId="{0A898ECE-5D6C-4D47-AC6B-648D284ED0BE}" destId="{B49736CE-D29F-4F24-9DB4-4285DF1D0BBF}" srcOrd="0" destOrd="0" presId="urn:microsoft.com/office/officeart/2005/8/layout/process1"/>
    <dgm:cxn modelId="{74A3CC2C-F324-4F35-B03C-7BEC4026DAF3}" type="presParOf" srcId="{0A898ECE-5D6C-4D47-AC6B-648D284ED0BE}" destId="{31057420-D64C-4401-B6C3-130E67F3C796}" srcOrd="1" destOrd="0" presId="urn:microsoft.com/office/officeart/2005/8/layout/process1"/>
    <dgm:cxn modelId="{61CACC96-8E5F-4AA2-9D1F-4C9E3C344EBB}" type="presParOf" srcId="{31057420-D64C-4401-B6C3-130E67F3C796}" destId="{9024408E-A924-4637-BC97-FE2647BE487C}" srcOrd="0" destOrd="0" presId="urn:microsoft.com/office/officeart/2005/8/layout/process1"/>
    <dgm:cxn modelId="{19E14407-ECA6-4C95-9FE7-3B302744E2C4}" type="presParOf" srcId="{0A898ECE-5D6C-4D47-AC6B-648D284ED0BE}" destId="{55A5A888-5715-4DBE-8F18-CF228511BFA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918C5D-1B0D-4EC3-993B-D2B36B765A73}" type="doc">
      <dgm:prSet loTypeId="urn:microsoft.com/office/officeart/2005/8/layout/process1" loCatId="process" qsTypeId="urn:microsoft.com/office/officeart/2005/8/quickstyle/simple1" qsCatId="simple" csTypeId="urn:microsoft.com/office/officeart/2005/8/colors/accent1_2" csCatId="accent1" phldr="1"/>
      <dgm:spPr/>
    </dgm:pt>
    <dgm:pt modelId="{ED33E5F7-0C3B-4C6F-83A1-A0D439C64314}">
      <dgm:prSet phldrT="[Text]" custT="1"/>
      <dgm:spPr/>
      <dgm:t>
        <a:bodyPr/>
        <a:lstStyle/>
        <a:p>
          <a:r>
            <a:rPr lang="en-US" sz="1600" dirty="0" smtClean="0"/>
            <a:t>The process for distributing the self-study to the reviewer team and to VPAC was </a:t>
          </a:r>
          <a:r>
            <a:rPr lang="en-US" sz="1600" dirty="0" err="1" smtClean="0"/>
            <a:t>labour-intensive</a:t>
          </a:r>
          <a:r>
            <a:rPr lang="en-US" sz="1600" dirty="0" smtClean="0"/>
            <a:t> and expensive. It required units to print individual copies of the self-study, including appendices, for each reviewer and university executive.</a:t>
          </a:r>
          <a:endParaRPr lang="en-US" sz="1600" dirty="0"/>
        </a:p>
      </dgm:t>
    </dgm:pt>
    <dgm:pt modelId="{EF27C73C-24E8-42D0-A1D0-87D16250EE73}" type="parTrans" cxnId="{B9A2CF4B-AEF4-43F5-9D2E-AF1077278BD0}">
      <dgm:prSet/>
      <dgm:spPr/>
      <dgm:t>
        <a:bodyPr/>
        <a:lstStyle/>
        <a:p>
          <a:endParaRPr lang="en-US" sz="1600"/>
        </a:p>
      </dgm:t>
    </dgm:pt>
    <dgm:pt modelId="{EAF3407A-3351-4E28-9E14-7BF371D7BD75}" type="sibTrans" cxnId="{B9A2CF4B-AEF4-43F5-9D2E-AF1077278BD0}">
      <dgm:prSet custT="1"/>
      <dgm:spPr/>
      <dgm:t>
        <a:bodyPr/>
        <a:lstStyle/>
        <a:p>
          <a:endParaRPr lang="en-US" sz="1600"/>
        </a:p>
      </dgm:t>
    </dgm:pt>
    <dgm:pt modelId="{8679492D-786F-46C5-90DD-53FCB2C4F177}">
      <dgm:prSet phldrT="[Text]" custT="1"/>
      <dgm:spPr/>
      <dgm:t>
        <a:bodyPr/>
        <a:lstStyle/>
        <a:p>
          <a:r>
            <a:rPr lang="en-US" sz="1600" dirty="0" smtClean="0"/>
            <a:t>A Connect site has been created in order to eliminate the need for units to print their reports, except in cases of reviewer request. </a:t>
          </a:r>
          <a:endParaRPr lang="en-US" sz="1600" b="0" dirty="0"/>
        </a:p>
      </dgm:t>
    </dgm:pt>
    <dgm:pt modelId="{2CC9F4C1-8216-4285-94FE-2E681C98D068}" type="parTrans" cxnId="{D34A4122-A97E-4400-9AB2-4D86F6B4BC17}">
      <dgm:prSet/>
      <dgm:spPr/>
      <dgm:t>
        <a:bodyPr/>
        <a:lstStyle/>
        <a:p>
          <a:endParaRPr lang="en-US" sz="1600"/>
        </a:p>
      </dgm:t>
    </dgm:pt>
    <dgm:pt modelId="{71F9364F-938B-47B5-BB85-32A39D8FB347}" type="sibTrans" cxnId="{D34A4122-A97E-4400-9AB2-4D86F6B4BC17}">
      <dgm:prSet/>
      <dgm:spPr/>
      <dgm:t>
        <a:bodyPr/>
        <a:lstStyle/>
        <a:p>
          <a:endParaRPr lang="en-US" sz="1600"/>
        </a:p>
      </dgm:t>
    </dgm:pt>
    <dgm:pt modelId="{0A898ECE-5D6C-4D47-AC6B-648D284ED0BE}" type="pres">
      <dgm:prSet presAssocID="{13918C5D-1B0D-4EC3-993B-D2B36B765A73}" presName="Name0" presStyleCnt="0">
        <dgm:presLayoutVars>
          <dgm:dir/>
          <dgm:resizeHandles val="exact"/>
        </dgm:presLayoutVars>
      </dgm:prSet>
      <dgm:spPr/>
    </dgm:pt>
    <dgm:pt modelId="{B49736CE-D29F-4F24-9DB4-4285DF1D0BBF}" type="pres">
      <dgm:prSet presAssocID="{ED33E5F7-0C3B-4C6F-83A1-A0D439C64314}" presName="node" presStyleLbl="node1" presStyleIdx="0" presStyleCnt="2" custLinFactNeighborX="-117" custLinFactNeighborY="469">
        <dgm:presLayoutVars>
          <dgm:bulletEnabled val="1"/>
        </dgm:presLayoutVars>
      </dgm:prSet>
      <dgm:spPr/>
      <dgm:t>
        <a:bodyPr/>
        <a:lstStyle/>
        <a:p>
          <a:endParaRPr lang="en-US"/>
        </a:p>
      </dgm:t>
    </dgm:pt>
    <dgm:pt modelId="{31057420-D64C-4401-B6C3-130E67F3C796}" type="pres">
      <dgm:prSet presAssocID="{EAF3407A-3351-4E28-9E14-7BF371D7BD75}" presName="sibTrans" presStyleLbl="sibTrans2D1" presStyleIdx="0" presStyleCnt="1"/>
      <dgm:spPr/>
      <dgm:t>
        <a:bodyPr/>
        <a:lstStyle/>
        <a:p>
          <a:endParaRPr lang="en-US"/>
        </a:p>
      </dgm:t>
    </dgm:pt>
    <dgm:pt modelId="{9024408E-A924-4637-BC97-FE2647BE487C}" type="pres">
      <dgm:prSet presAssocID="{EAF3407A-3351-4E28-9E14-7BF371D7BD75}" presName="connectorText" presStyleLbl="sibTrans2D1" presStyleIdx="0" presStyleCnt="1"/>
      <dgm:spPr/>
      <dgm:t>
        <a:bodyPr/>
        <a:lstStyle/>
        <a:p>
          <a:endParaRPr lang="en-US"/>
        </a:p>
      </dgm:t>
    </dgm:pt>
    <dgm:pt modelId="{55A5A888-5715-4DBE-8F18-CF228511BFAC}" type="pres">
      <dgm:prSet presAssocID="{8679492D-786F-46C5-90DD-53FCB2C4F177}" presName="node" presStyleLbl="node1" presStyleIdx="1" presStyleCnt="2">
        <dgm:presLayoutVars>
          <dgm:bulletEnabled val="1"/>
        </dgm:presLayoutVars>
      </dgm:prSet>
      <dgm:spPr/>
      <dgm:t>
        <a:bodyPr/>
        <a:lstStyle/>
        <a:p>
          <a:endParaRPr lang="en-US"/>
        </a:p>
      </dgm:t>
    </dgm:pt>
  </dgm:ptLst>
  <dgm:cxnLst>
    <dgm:cxn modelId="{EF1BFBC2-104A-4FFE-93DC-8C05D00FDA81}" type="presOf" srcId="{8679492D-786F-46C5-90DD-53FCB2C4F177}" destId="{55A5A888-5715-4DBE-8F18-CF228511BFAC}" srcOrd="0" destOrd="0" presId="urn:microsoft.com/office/officeart/2005/8/layout/process1"/>
    <dgm:cxn modelId="{F6550A62-0036-4369-9536-1E56279E497A}" type="presOf" srcId="{ED33E5F7-0C3B-4C6F-83A1-A0D439C64314}" destId="{B49736CE-D29F-4F24-9DB4-4285DF1D0BBF}" srcOrd="0" destOrd="0" presId="urn:microsoft.com/office/officeart/2005/8/layout/process1"/>
    <dgm:cxn modelId="{85A37457-8791-4A06-AC07-7B9CC4EC9D2D}" type="presOf" srcId="{EAF3407A-3351-4E28-9E14-7BF371D7BD75}" destId="{31057420-D64C-4401-B6C3-130E67F3C796}" srcOrd="0" destOrd="0" presId="urn:microsoft.com/office/officeart/2005/8/layout/process1"/>
    <dgm:cxn modelId="{6C5025D8-2F89-4C13-B4A8-E9511B58C7B3}" type="presOf" srcId="{13918C5D-1B0D-4EC3-993B-D2B36B765A73}" destId="{0A898ECE-5D6C-4D47-AC6B-648D284ED0BE}" srcOrd="0" destOrd="0" presId="urn:microsoft.com/office/officeart/2005/8/layout/process1"/>
    <dgm:cxn modelId="{D34A4122-A97E-4400-9AB2-4D86F6B4BC17}" srcId="{13918C5D-1B0D-4EC3-993B-D2B36B765A73}" destId="{8679492D-786F-46C5-90DD-53FCB2C4F177}" srcOrd="1" destOrd="0" parTransId="{2CC9F4C1-8216-4285-94FE-2E681C98D068}" sibTransId="{71F9364F-938B-47B5-BB85-32A39D8FB347}"/>
    <dgm:cxn modelId="{C191B8BF-9DC9-446A-A6B3-7EF515B2DBD5}" type="presOf" srcId="{EAF3407A-3351-4E28-9E14-7BF371D7BD75}" destId="{9024408E-A924-4637-BC97-FE2647BE487C}" srcOrd="1" destOrd="0" presId="urn:microsoft.com/office/officeart/2005/8/layout/process1"/>
    <dgm:cxn modelId="{B9A2CF4B-AEF4-43F5-9D2E-AF1077278BD0}" srcId="{13918C5D-1B0D-4EC3-993B-D2B36B765A73}" destId="{ED33E5F7-0C3B-4C6F-83A1-A0D439C64314}" srcOrd="0" destOrd="0" parTransId="{EF27C73C-24E8-42D0-A1D0-87D16250EE73}" sibTransId="{EAF3407A-3351-4E28-9E14-7BF371D7BD75}"/>
    <dgm:cxn modelId="{2FE14239-DF52-44A7-BCD7-C70F2055EAB1}" type="presParOf" srcId="{0A898ECE-5D6C-4D47-AC6B-648D284ED0BE}" destId="{B49736CE-D29F-4F24-9DB4-4285DF1D0BBF}" srcOrd="0" destOrd="0" presId="urn:microsoft.com/office/officeart/2005/8/layout/process1"/>
    <dgm:cxn modelId="{74A3CC2C-F324-4F35-B03C-7BEC4026DAF3}" type="presParOf" srcId="{0A898ECE-5D6C-4D47-AC6B-648D284ED0BE}" destId="{31057420-D64C-4401-B6C3-130E67F3C796}" srcOrd="1" destOrd="0" presId="urn:microsoft.com/office/officeart/2005/8/layout/process1"/>
    <dgm:cxn modelId="{61CACC96-8E5F-4AA2-9D1F-4C9E3C344EBB}" type="presParOf" srcId="{31057420-D64C-4401-B6C3-130E67F3C796}" destId="{9024408E-A924-4637-BC97-FE2647BE487C}" srcOrd="0" destOrd="0" presId="urn:microsoft.com/office/officeart/2005/8/layout/process1"/>
    <dgm:cxn modelId="{19E14407-ECA6-4C95-9FE7-3B302744E2C4}" type="presParOf" srcId="{0A898ECE-5D6C-4D47-AC6B-648D284ED0BE}" destId="{55A5A888-5715-4DBE-8F18-CF228511BFA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736CE-D29F-4F24-9DB4-4285DF1D0BBF}">
      <dsp:nvSpPr>
        <dsp:cNvPr id="0" name=""/>
        <dsp:cNvSpPr/>
      </dsp:nvSpPr>
      <dsp:spPr>
        <a:xfrm>
          <a:off x="3627" y="0"/>
          <a:ext cx="3089129" cy="2204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AC1145 policy and procedure documents were long; some parts seemed to contradict. The procedures were part of the Senate document and could not be updated without Senate approval.</a:t>
          </a:r>
          <a:endParaRPr lang="en-US" sz="1600" kern="1200" dirty="0"/>
        </a:p>
      </dsp:txBody>
      <dsp:txXfrm>
        <a:off x="68190" y="64563"/>
        <a:ext cx="2960003" cy="2075230"/>
      </dsp:txXfrm>
    </dsp:sp>
    <dsp:sp modelId="{31057420-D64C-4401-B6C3-130E67F3C796}">
      <dsp:nvSpPr>
        <dsp:cNvPr id="0" name=""/>
        <dsp:cNvSpPr/>
      </dsp:nvSpPr>
      <dsp:spPr>
        <a:xfrm>
          <a:off x="3402031" y="719125"/>
          <a:ext cx="655661" cy="7661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402031" y="872346"/>
        <a:ext cx="458963" cy="459662"/>
      </dsp:txXfrm>
    </dsp:sp>
    <dsp:sp modelId="{55A5A888-5715-4DBE-8F18-CF228511BFAC}">
      <dsp:nvSpPr>
        <dsp:cNvPr id="0" name=""/>
        <dsp:cNvSpPr/>
      </dsp:nvSpPr>
      <dsp:spPr>
        <a:xfrm>
          <a:off x="4329854" y="0"/>
          <a:ext cx="3089129" cy="2204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AC1145 policy and associated procedures were 21 pages; this has been reduced to 4 pages that are reviewed by Senate. There are 3 associated documents (self-study, reviewer guide, and checklist) to aid units which can be updated as necessary without reintroducing to Senate.</a:t>
          </a:r>
          <a:endParaRPr lang="en-US" sz="1600" kern="1200" dirty="0"/>
        </a:p>
      </dsp:txBody>
      <dsp:txXfrm>
        <a:off x="4394417" y="64563"/>
        <a:ext cx="2960003" cy="2075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736CE-D29F-4F24-9DB4-4285DF1D0BBF}">
      <dsp:nvSpPr>
        <dsp:cNvPr id="0" name=""/>
        <dsp:cNvSpPr/>
      </dsp:nvSpPr>
      <dsp:spPr>
        <a:xfrm>
          <a:off x="3798" y="0"/>
          <a:ext cx="3234073" cy="30310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Site visits were required to take place in person: </a:t>
          </a:r>
        </a:p>
        <a:p>
          <a:pPr lvl="0" algn="ctr" defTabSz="711200">
            <a:lnSpc>
              <a:spcPct val="90000"/>
            </a:lnSpc>
            <a:spcBef>
              <a:spcPct val="0"/>
            </a:spcBef>
            <a:spcAft>
              <a:spcPct val="35000"/>
            </a:spcAft>
          </a:pPr>
          <a:r>
            <a:rPr lang="en-US" sz="1600" b="1" kern="1200" dirty="0" smtClean="0"/>
            <a:t>“The Academic Program Review Committee should be present together in Victoria for a minimum of two full days. The great majority of their time will be scheduled to be spent on campus.”</a:t>
          </a:r>
          <a:endParaRPr lang="en-US" sz="1600" b="1" kern="1200" dirty="0"/>
        </a:p>
      </dsp:txBody>
      <dsp:txXfrm>
        <a:off x="92575" y="88777"/>
        <a:ext cx="3056519" cy="2853511"/>
      </dsp:txXfrm>
    </dsp:sp>
    <dsp:sp modelId="{31057420-D64C-4401-B6C3-130E67F3C796}">
      <dsp:nvSpPr>
        <dsp:cNvPr id="0" name=""/>
        <dsp:cNvSpPr/>
      </dsp:nvSpPr>
      <dsp:spPr>
        <a:xfrm>
          <a:off x="3561657" y="1114507"/>
          <a:ext cx="686425" cy="802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561657" y="1274917"/>
        <a:ext cx="480498" cy="481230"/>
      </dsp:txXfrm>
    </dsp:sp>
    <dsp:sp modelId="{55A5A888-5715-4DBE-8F18-CF228511BFAC}">
      <dsp:nvSpPr>
        <dsp:cNvPr id="0" name=""/>
        <dsp:cNvSpPr/>
      </dsp:nvSpPr>
      <dsp:spPr>
        <a:xfrm>
          <a:off x="4533014" y="0"/>
          <a:ext cx="3234073" cy="30310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Due to the current travel restrictions, a caveat was added to the policy to allow for virtual site visits if necessary:</a:t>
          </a:r>
        </a:p>
        <a:p>
          <a:pPr lvl="0" algn="ctr" defTabSz="711200">
            <a:lnSpc>
              <a:spcPct val="90000"/>
            </a:lnSpc>
            <a:spcBef>
              <a:spcPct val="0"/>
            </a:spcBef>
            <a:spcAft>
              <a:spcPct val="35000"/>
            </a:spcAft>
          </a:pPr>
          <a:r>
            <a:rPr lang="en-US" sz="1600" b="1" kern="1200" dirty="0" smtClean="0"/>
            <a:t>“Normally, the external review team conducts a site visit of two to three days; any alternative arrangements will require the agreement of the chair or director, dean, Associate Vice-President Academic Planning and approval of the Provost.”</a:t>
          </a:r>
          <a:endParaRPr lang="en-US" sz="1600" b="1" kern="1200" dirty="0"/>
        </a:p>
      </dsp:txBody>
      <dsp:txXfrm>
        <a:off x="4621791" y="88777"/>
        <a:ext cx="3056519" cy="2853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736CE-D29F-4F24-9DB4-4285DF1D0BBF}">
      <dsp:nvSpPr>
        <dsp:cNvPr id="0" name=""/>
        <dsp:cNvSpPr/>
      </dsp:nvSpPr>
      <dsp:spPr>
        <a:xfrm>
          <a:off x="2" y="1200"/>
          <a:ext cx="3092148" cy="22031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Expectations for writing the self-study report were confusing; the template was long and purpose of questions was not always clear.</a:t>
          </a:r>
          <a:endParaRPr lang="en-US" sz="1600" kern="1200" dirty="0"/>
        </a:p>
      </dsp:txBody>
      <dsp:txXfrm>
        <a:off x="64530" y="65728"/>
        <a:ext cx="2963092" cy="2074099"/>
      </dsp:txXfrm>
    </dsp:sp>
    <dsp:sp modelId="{31057420-D64C-4401-B6C3-130E67F3C796}">
      <dsp:nvSpPr>
        <dsp:cNvPr id="0" name=""/>
        <dsp:cNvSpPr/>
      </dsp:nvSpPr>
      <dsp:spPr>
        <a:xfrm rot="21599524">
          <a:off x="3401728" y="719048"/>
          <a:ext cx="656302" cy="766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401728" y="872432"/>
        <a:ext cx="459411" cy="460112"/>
      </dsp:txXfrm>
    </dsp:sp>
    <dsp:sp modelId="{55A5A888-5715-4DBE-8F18-CF228511BFAC}">
      <dsp:nvSpPr>
        <dsp:cNvPr id="0" name=""/>
        <dsp:cNvSpPr/>
      </dsp:nvSpPr>
      <dsp:spPr>
        <a:xfrm>
          <a:off x="4330458" y="600"/>
          <a:ext cx="3092148" cy="22031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self-study template was reduced by over 1000 words (from 7 pages to 5).  Questions were condensed and rewritten for </a:t>
          </a:r>
          <a:r>
            <a:rPr lang="en-US" sz="1600" b="0" kern="1200" dirty="0" smtClean="0"/>
            <a:t>clarity. Questions from “Faculty and Staff Characteristics” section were re-categorized into more relevant areas.</a:t>
          </a:r>
          <a:endParaRPr lang="en-US" sz="1600" b="0" kern="1200" dirty="0"/>
        </a:p>
      </dsp:txBody>
      <dsp:txXfrm>
        <a:off x="4394986" y="65128"/>
        <a:ext cx="2963092" cy="2074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736CE-D29F-4F24-9DB4-4285DF1D0BBF}">
      <dsp:nvSpPr>
        <dsp:cNvPr id="0" name=""/>
        <dsp:cNvSpPr/>
      </dsp:nvSpPr>
      <dsp:spPr>
        <a:xfrm>
          <a:off x="2" y="1200"/>
          <a:ext cx="3092148" cy="22031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process for distributing the self-study to the reviewer team and to VPAC was </a:t>
          </a:r>
          <a:r>
            <a:rPr lang="en-US" sz="1600" kern="1200" dirty="0" err="1" smtClean="0"/>
            <a:t>labour-intensive</a:t>
          </a:r>
          <a:r>
            <a:rPr lang="en-US" sz="1600" kern="1200" dirty="0" smtClean="0"/>
            <a:t> and expensive. It required units to print individual copies of the self-study, including appendices, for each reviewer and university executive.</a:t>
          </a:r>
          <a:endParaRPr lang="en-US" sz="1600" kern="1200" dirty="0"/>
        </a:p>
      </dsp:txBody>
      <dsp:txXfrm>
        <a:off x="64530" y="65728"/>
        <a:ext cx="2963092" cy="2074099"/>
      </dsp:txXfrm>
    </dsp:sp>
    <dsp:sp modelId="{31057420-D64C-4401-B6C3-130E67F3C796}">
      <dsp:nvSpPr>
        <dsp:cNvPr id="0" name=""/>
        <dsp:cNvSpPr/>
      </dsp:nvSpPr>
      <dsp:spPr>
        <a:xfrm rot="21599524">
          <a:off x="3401728" y="719048"/>
          <a:ext cx="656302" cy="7668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401728" y="872432"/>
        <a:ext cx="459411" cy="460112"/>
      </dsp:txXfrm>
    </dsp:sp>
    <dsp:sp modelId="{55A5A888-5715-4DBE-8F18-CF228511BFAC}">
      <dsp:nvSpPr>
        <dsp:cNvPr id="0" name=""/>
        <dsp:cNvSpPr/>
      </dsp:nvSpPr>
      <dsp:spPr>
        <a:xfrm>
          <a:off x="4330458" y="600"/>
          <a:ext cx="3092148" cy="22031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 Connect site has been created in order to eliminate the need for units to print their reports, except in cases of reviewer request. </a:t>
          </a:r>
          <a:endParaRPr lang="en-US" sz="1600" b="0" kern="1200" dirty="0"/>
        </a:p>
      </dsp:txBody>
      <dsp:txXfrm>
        <a:off x="4394986" y="65128"/>
        <a:ext cx="2963092" cy="20740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BEC6BF-855C-1F4B-8DBD-06C607AD78BD}" type="datetimeFigureOut">
              <a:rPr lang="en-US" smtClean="0"/>
              <a:t>12/16/2020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A32809-CFA6-4740-90F9-9C01B81C35CE}" type="slidenum">
              <a:rPr lang="en-US" smtClean="0"/>
              <a:t>‹#›</a:t>
            </a:fld>
            <a:endParaRPr lang="en-US"/>
          </a:p>
        </p:txBody>
      </p:sp>
    </p:spTree>
    <p:extLst>
      <p:ext uri="{BB962C8B-B14F-4D97-AF65-F5344CB8AC3E}">
        <p14:creationId xmlns:p14="http://schemas.microsoft.com/office/powerpoint/2010/main" val="802680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A8456-7873-4655-9B32-86C94991F9C0}" type="datetimeFigureOut">
              <a:rPr lang="en-CA" smtClean="0"/>
              <a:t>2020-12-16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E4398-FA57-42DC-869E-C4343CCDF3DD}" type="slidenum">
              <a:rPr lang="en-CA" smtClean="0"/>
              <a:t>‹#›</a:t>
            </a:fld>
            <a:endParaRPr lang="en-CA"/>
          </a:p>
        </p:txBody>
      </p:sp>
    </p:spTree>
    <p:extLst>
      <p:ext uri="{BB962C8B-B14F-4D97-AF65-F5344CB8AC3E}">
        <p14:creationId xmlns:p14="http://schemas.microsoft.com/office/powerpoint/2010/main" val="45084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vpacapal@uvic.c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1</a:t>
            </a:fld>
            <a:endParaRPr lang="en-CA"/>
          </a:p>
        </p:txBody>
      </p:sp>
    </p:spTree>
    <p:extLst>
      <p:ext uri="{BB962C8B-B14F-4D97-AF65-F5344CB8AC3E}">
        <p14:creationId xmlns:p14="http://schemas.microsoft.com/office/powerpoint/2010/main" val="181393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latin typeface="Calibri" panose="020F0502020204030204" pitchFamily="34" charset="0"/>
                <a:cs typeface="Calibri" panose="020F0502020204030204" pitchFamily="34" charset="0"/>
              </a:rPr>
              <a:t>AVPAP sends a formal letter of invitation to each reviewer along with a link to the Connect site/instructions for affiliate access. These will be saved on Connect in the Administrative folder for reference.</a:t>
            </a:r>
          </a:p>
          <a:p>
            <a:r>
              <a:rPr lang="en-CA" sz="1200" dirty="0" smtClean="0">
                <a:latin typeface="Calibri" panose="020F0502020204030204" pitchFamily="34" charset="0"/>
                <a:cs typeface="Calibri" panose="020F0502020204030204" pitchFamily="34" charset="0"/>
              </a:rPr>
              <a:t>Academic unit leader/chair submits the self-study to the dean for their approval.</a:t>
            </a:r>
          </a:p>
          <a:p>
            <a:r>
              <a:rPr lang="en-CA" sz="1200" dirty="0" smtClean="0">
                <a:latin typeface="Calibri" panose="020F0502020204030204" pitchFamily="34" charset="0"/>
                <a:cs typeface="Calibri" panose="020F0502020204030204" pitchFamily="34" charset="0"/>
              </a:rPr>
              <a:t>The dean forwards the self-study to the AVPAP with their approval. AVPAP will review the document and either provide feedback or approve. </a:t>
            </a:r>
          </a:p>
          <a:p>
            <a:r>
              <a:rPr lang="en-CA" sz="1200" dirty="0" smtClean="0">
                <a:latin typeface="Calibri" panose="020F0502020204030204" pitchFamily="34" charset="0"/>
                <a:cs typeface="Calibri" panose="020F0502020204030204" pitchFamily="34" charset="0"/>
              </a:rPr>
              <a:t>The department administrative assistant coordinates with the chair, dean’s office, and Special Projects Assistant to complete a draft itinerary </a:t>
            </a:r>
            <a:r>
              <a:rPr lang="en-CA" sz="1200" b="1" dirty="0" smtClean="0">
                <a:latin typeface="Calibri" panose="020F0502020204030204" pitchFamily="34" charset="0"/>
                <a:cs typeface="Calibri" panose="020F0502020204030204" pitchFamily="34" charset="0"/>
              </a:rPr>
              <a:t>(see Itinerary Template on the Connect site).</a:t>
            </a:r>
          </a:p>
          <a:p>
            <a:r>
              <a:rPr lang="en-CA" sz="1200" dirty="0" smtClean="0">
                <a:latin typeface="Calibri" panose="020F0502020204030204" pitchFamily="34" charset="0"/>
                <a:cs typeface="Calibri" panose="020F0502020204030204" pitchFamily="34" charset="0"/>
              </a:rPr>
              <a:t>Special Projects Assistant organizes 2 mandatory meetings with the AVPAP at the beginning and end of the site visit.</a:t>
            </a:r>
            <a:endParaRPr lang="en-CA" sz="1050" dirty="0" smtClean="0">
              <a:latin typeface="Calibri" panose="020F0502020204030204" pitchFamily="34" charset="0"/>
              <a:cs typeface="Calibri" panose="020F0502020204030204" pitchFamily="34" charset="0"/>
            </a:endParaRPr>
          </a:p>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12</a:t>
            </a:fld>
            <a:endParaRPr lang="en-CA"/>
          </a:p>
        </p:txBody>
      </p:sp>
    </p:spTree>
    <p:extLst>
      <p:ext uri="{BB962C8B-B14F-4D97-AF65-F5344CB8AC3E}">
        <p14:creationId xmlns:p14="http://schemas.microsoft.com/office/powerpoint/2010/main" val="231858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The department administrative assistant forwards the complete itinerary to the Special Projects Assistant (</a:t>
            </a:r>
            <a:r>
              <a:rPr lang="en-CA" sz="1200" dirty="0" smtClean="0">
                <a:hlinkClick r:id="rId3"/>
              </a:rPr>
              <a:t>vpacapal@uvic.ca</a:t>
            </a:r>
            <a:r>
              <a:rPr lang="en-CA" sz="1200" dirty="0" smtClean="0"/>
              <a:t>) for approval.</a:t>
            </a:r>
          </a:p>
          <a:p>
            <a:r>
              <a:rPr lang="en-CA" sz="1200" dirty="0" smtClean="0"/>
              <a:t>The department administrative assistant books travel </a:t>
            </a:r>
            <a:r>
              <a:rPr lang="en-CA" sz="1200" b="1" dirty="0" smtClean="0"/>
              <a:t>(if site visit is in person – n/a for 2021)</a:t>
            </a:r>
          </a:p>
          <a:p>
            <a:r>
              <a:rPr lang="en-CA" sz="1200" dirty="0" smtClean="0">
                <a:latin typeface="Calibri" panose="020F0502020204030204" pitchFamily="34" charset="0"/>
                <a:cs typeface="Calibri" panose="020F0502020204030204" pitchFamily="34" charset="0"/>
              </a:rPr>
              <a:t>Once approved, the self-study is added to the Connect site by the Special Projects Assistant, who sends the Reviewer materials folder Connect link to the review committee (this is the only folder to which reviewers will have access).</a:t>
            </a:r>
          </a:p>
          <a:p>
            <a:r>
              <a:rPr lang="en-CA" sz="1200" dirty="0" smtClean="0">
                <a:latin typeface="Calibri" panose="020F0502020204030204" pitchFamily="34" charset="0"/>
                <a:cs typeface="Calibri" panose="020F0502020204030204" pitchFamily="34" charset="0"/>
              </a:rPr>
              <a:t>Special Projects Assistant emails approved Self-study folder on Connect site to the Provost, AVPAP, AVP Research, Dean of Graduate Studies, and Dean of Faculty for their reference.</a:t>
            </a:r>
          </a:p>
          <a:p>
            <a:r>
              <a:rPr lang="en-CA" sz="1200" dirty="0" smtClean="0">
                <a:latin typeface="Calibri" panose="020F0502020204030204" pitchFamily="34" charset="0"/>
                <a:cs typeface="Calibri" panose="020F0502020204030204" pitchFamily="34" charset="0"/>
              </a:rPr>
              <a:t>AVPAP will contact the student representatives (provided by the chair/unit) to send key information and welcome.</a:t>
            </a:r>
          </a:p>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13</a:t>
            </a:fld>
            <a:endParaRPr lang="en-CA"/>
          </a:p>
        </p:txBody>
      </p:sp>
    </p:spTree>
    <p:extLst>
      <p:ext uri="{BB962C8B-B14F-4D97-AF65-F5344CB8AC3E}">
        <p14:creationId xmlns:p14="http://schemas.microsoft.com/office/powerpoint/2010/main" val="29530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AVPAP contacts the review committee to resend key information (i.e. the link to the Connect site) a few days before the review.</a:t>
            </a:r>
          </a:p>
          <a:p>
            <a:r>
              <a:rPr lang="en-CA" sz="1200" dirty="0" smtClean="0"/>
              <a:t>Department or dean’s office to provide a secure room for reviewers (if review is in person – not applicable for 2021)</a:t>
            </a:r>
          </a:p>
          <a:p>
            <a:r>
              <a:rPr lang="en-CA" sz="1200" dirty="0" smtClean="0"/>
              <a:t>During the review, interactions with the review committee are expected to be cordial but please refrain from booking social events.</a:t>
            </a:r>
          </a:p>
          <a:p>
            <a:r>
              <a:rPr lang="en-CA" sz="1200" dirty="0" smtClean="0"/>
              <a:t>The role of the internal reviewer is to act as a host to the external members, familiarizing them with UVic practices.</a:t>
            </a:r>
          </a:p>
          <a:p>
            <a:r>
              <a:rPr lang="en-CA" sz="1200" dirty="0" smtClean="0"/>
              <a:t>On the last day of review (typically either 2-3 days in </a:t>
            </a:r>
            <a:r>
              <a:rPr lang="en-CA" sz="1200" dirty="0" err="1" smtClean="0"/>
              <a:t>legth</a:t>
            </a:r>
            <a:r>
              <a:rPr lang="en-CA" sz="1200" dirty="0" smtClean="0"/>
              <a:t>), the review committee meets with the AVPAP, faculty dean, and Dean of Graduate Studies.</a:t>
            </a:r>
          </a:p>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14</a:t>
            </a:fld>
            <a:endParaRPr lang="en-CA"/>
          </a:p>
        </p:txBody>
      </p:sp>
    </p:spTree>
    <p:extLst>
      <p:ext uri="{BB962C8B-B14F-4D97-AF65-F5344CB8AC3E}">
        <p14:creationId xmlns:p14="http://schemas.microsoft.com/office/powerpoint/2010/main" val="139182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After the site visit is complete, the AVPAP sends the review committee a thank you note and outlines timeline to return completed review.</a:t>
            </a:r>
          </a:p>
          <a:p>
            <a:r>
              <a:rPr lang="en-CA" sz="1200" dirty="0" smtClean="0"/>
              <a:t>The external review committee submits the complete report to the AVPAP and Provost, who forward it to the faculty dean, Dean of Graduate Studies, chair/director. And VP Research.</a:t>
            </a:r>
          </a:p>
          <a:p>
            <a:r>
              <a:rPr lang="en-CA" sz="1200" dirty="0" smtClean="0"/>
              <a:t>Special Projects Assistant organizes an </a:t>
            </a:r>
            <a:r>
              <a:rPr lang="en-CA" sz="1200" dirty="0" err="1" smtClean="0"/>
              <a:t>honourarium</a:t>
            </a:r>
            <a:r>
              <a:rPr lang="en-CA" sz="1200" dirty="0" smtClean="0"/>
              <a:t> for each reviewer. </a:t>
            </a:r>
          </a:p>
          <a:p>
            <a:r>
              <a:rPr lang="en-CA" sz="1200" dirty="0" smtClean="0"/>
              <a:t>After the final report is received, the  chair/director completes a response and the Action Plan document and submits to their dean for review.</a:t>
            </a:r>
          </a:p>
          <a:p>
            <a:r>
              <a:rPr lang="en-CA" sz="1200" dirty="0" smtClean="0"/>
              <a:t>The dean completes a separate response and submits both their and the chair/director’s responses and the Action Plan document to the AVPAP for review.</a:t>
            </a:r>
          </a:p>
          <a:p>
            <a:r>
              <a:rPr lang="en-CA" sz="1200" dirty="0" smtClean="0"/>
              <a:t>The unit should expect to review the action plan at regular meetings at 1, 3 and 5 year marks, prior to the next review.</a:t>
            </a:r>
          </a:p>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15</a:t>
            </a:fld>
            <a:endParaRPr lang="en-CA"/>
          </a:p>
        </p:txBody>
      </p:sp>
    </p:spTree>
    <p:extLst>
      <p:ext uri="{BB962C8B-B14F-4D97-AF65-F5344CB8AC3E}">
        <p14:creationId xmlns:p14="http://schemas.microsoft.com/office/powerpoint/2010/main" val="107398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20</a:t>
            </a:fld>
            <a:endParaRPr lang="en-CA"/>
          </a:p>
        </p:txBody>
      </p:sp>
    </p:spTree>
    <p:extLst>
      <p:ext uri="{BB962C8B-B14F-4D97-AF65-F5344CB8AC3E}">
        <p14:creationId xmlns:p14="http://schemas.microsoft.com/office/powerpoint/2010/main" val="36607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3</a:t>
            </a:fld>
            <a:endParaRPr lang="en-CA"/>
          </a:p>
        </p:txBody>
      </p:sp>
    </p:spTree>
    <p:extLst>
      <p:ext uri="{BB962C8B-B14F-4D97-AF65-F5344CB8AC3E}">
        <p14:creationId xmlns:p14="http://schemas.microsoft.com/office/powerpoint/2010/main" val="12009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4</a:t>
            </a:fld>
            <a:endParaRPr lang="en-CA"/>
          </a:p>
        </p:txBody>
      </p:sp>
    </p:spTree>
    <p:extLst>
      <p:ext uri="{BB962C8B-B14F-4D97-AF65-F5344CB8AC3E}">
        <p14:creationId xmlns:p14="http://schemas.microsoft.com/office/powerpoint/2010/main" val="18258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5</a:t>
            </a:fld>
            <a:endParaRPr lang="en-CA"/>
          </a:p>
        </p:txBody>
      </p:sp>
    </p:spTree>
    <p:extLst>
      <p:ext uri="{BB962C8B-B14F-4D97-AF65-F5344CB8AC3E}">
        <p14:creationId xmlns:p14="http://schemas.microsoft.com/office/powerpoint/2010/main" val="263585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6</a:t>
            </a:fld>
            <a:endParaRPr lang="en-CA"/>
          </a:p>
        </p:txBody>
      </p:sp>
    </p:spTree>
    <p:extLst>
      <p:ext uri="{BB962C8B-B14F-4D97-AF65-F5344CB8AC3E}">
        <p14:creationId xmlns:p14="http://schemas.microsoft.com/office/powerpoint/2010/main" val="64251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8</a:t>
            </a:fld>
            <a:endParaRPr lang="en-CA"/>
          </a:p>
        </p:txBody>
      </p:sp>
    </p:spTree>
    <p:extLst>
      <p:ext uri="{BB962C8B-B14F-4D97-AF65-F5344CB8AC3E}">
        <p14:creationId xmlns:p14="http://schemas.microsoft.com/office/powerpoint/2010/main" val="370610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9</a:t>
            </a:fld>
            <a:endParaRPr lang="en-CA"/>
          </a:p>
        </p:txBody>
      </p:sp>
    </p:spTree>
    <p:extLst>
      <p:ext uri="{BB962C8B-B14F-4D97-AF65-F5344CB8AC3E}">
        <p14:creationId xmlns:p14="http://schemas.microsoft.com/office/powerpoint/2010/main" val="149166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10</a:t>
            </a:fld>
            <a:endParaRPr lang="en-CA"/>
          </a:p>
        </p:txBody>
      </p:sp>
    </p:spTree>
    <p:extLst>
      <p:ext uri="{BB962C8B-B14F-4D97-AF65-F5344CB8AC3E}">
        <p14:creationId xmlns:p14="http://schemas.microsoft.com/office/powerpoint/2010/main" val="385554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smtClean="0">
                <a:latin typeface="Calibri" panose="020F0502020204030204" pitchFamily="34" charset="0"/>
                <a:cs typeface="Calibri" panose="020F0502020204030204" pitchFamily="34" charset="0"/>
              </a:rPr>
              <a:t>VPAC contacts units to notify them of upcoming review in the coming academic year and discusses next steps.</a:t>
            </a:r>
          </a:p>
          <a:p>
            <a:r>
              <a:rPr lang="en-CA" sz="1800" dirty="0" smtClean="0">
                <a:latin typeface="Calibri" panose="020F0502020204030204" pitchFamily="34" charset="0"/>
                <a:cs typeface="Calibri" panose="020F0502020204030204" pitchFamily="34" charset="0"/>
              </a:rPr>
              <a:t>The unit organizes an internal committee to write the self-study document.</a:t>
            </a:r>
          </a:p>
          <a:p>
            <a:r>
              <a:rPr lang="en-CA" sz="1800" dirty="0" smtClean="0">
                <a:latin typeface="Calibri" panose="020F0502020204030204" pitchFamily="34" charset="0"/>
                <a:cs typeface="Calibri" panose="020F0502020204030204" pitchFamily="34" charset="0"/>
              </a:rPr>
              <a:t>The unit submits:</a:t>
            </a:r>
          </a:p>
          <a:p>
            <a:pPr lvl="1"/>
            <a:r>
              <a:rPr lang="en-CA" sz="1600" dirty="0" smtClean="0">
                <a:latin typeface="Calibri" panose="020F0502020204030204" pitchFamily="34" charset="0"/>
                <a:cs typeface="Calibri" panose="020F0502020204030204" pitchFamily="34" charset="0"/>
              </a:rPr>
              <a:t>5-10 proposed reviewers to fill the 2 external and 1 internal positions. </a:t>
            </a:r>
            <a:r>
              <a:rPr lang="en-CA" sz="1600" b="1" dirty="0" smtClean="0">
                <a:latin typeface="Calibri" panose="020F0502020204030204" pitchFamily="34" charset="0"/>
                <a:cs typeface="Calibri" panose="020F0502020204030204" pitchFamily="34" charset="0"/>
              </a:rPr>
              <a:t>(Please rank by preference if applicable.)</a:t>
            </a:r>
          </a:p>
          <a:p>
            <a:pPr lvl="1"/>
            <a:r>
              <a:rPr lang="en-CA" sz="1600" dirty="0" smtClean="0">
                <a:latin typeface="Calibri" panose="020F0502020204030204" pitchFamily="34" charset="0"/>
                <a:cs typeface="Calibri" panose="020F0502020204030204" pitchFamily="34" charset="0"/>
              </a:rPr>
              <a:t>3 potential date ranges for a 2-3 date site visit </a:t>
            </a:r>
            <a:r>
              <a:rPr lang="en-CA" sz="1600" b="1" dirty="0" smtClean="0">
                <a:latin typeface="Calibri" panose="020F0502020204030204" pitchFamily="34" charset="0"/>
                <a:cs typeface="Calibri" panose="020F0502020204030204" pitchFamily="34" charset="0"/>
              </a:rPr>
              <a:t>(remote for 2021).</a:t>
            </a:r>
          </a:p>
          <a:p>
            <a:pPr lvl="1"/>
            <a:r>
              <a:rPr lang="en-CA" sz="1600" dirty="0" smtClean="0">
                <a:latin typeface="Calibri" panose="020F0502020204030204" pitchFamily="34" charset="0"/>
                <a:cs typeface="Calibri" panose="020F0502020204030204" pitchFamily="34" charset="0"/>
              </a:rPr>
              <a:t>Name of administrative person supporting the review at the unit level (e.g. chair’s assistant).</a:t>
            </a:r>
          </a:p>
          <a:p>
            <a:r>
              <a:rPr lang="en-CA" sz="1800" dirty="0" smtClean="0">
                <a:latin typeface="Calibri" panose="020F0502020204030204" pitchFamily="34" charset="0"/>
                <a:cs typeface="Calibri" panose="020F0502020204030204" pitchFamily="34" charset="0"/>
              </a:rPr>
              <a:t>AVPAP will select from the proposed reviewers and contact them to confirm availability. They will appoint 2 external and 1 internal reviewers, including a chair of the review committee.</a:t>
            </a:r>
          </a:p>
          <a:p>
            <a:r>
              <a:rPr lang="en-CA" sz="1800" dirty="0" smtClean="0">
                <a:latin typeface="Calibri" panose="020F0502020204030204" pitchFamily="34" charset="0"/>
                <a:cs typeface="Calibri" panose="020F0502020204030204" pitchFamily="34" charset="0"/>
              </a:rPr>
              <a:t>The Special Projects Assistant, Academic Planning will send confirmed review committee members and date of review to the unit.</a:t>
            </a:r>
          </a:p>
          <a:p>
            <a:endParaRPr lang="en-CA" dirty="0"/>
          </a:p>
        </p:txBody>
      </p:sp>
      <p:sp>
        <p:nvSpPr>
          <p:cNvPr id="4" name="Slide Number Placeholder 3"/>
          <p:cNvSpPr>
            <a:spLocks noGrp="1"/>
          </p:cNvSpPr>
          <p:nvPr>
            <p:ph type="sldNum" sz="quarter" idx="10"/>
          </p:nvPr>
        </p:nvSpPr>
        <p:spPr/>
        <p:txBody>
          <a:bodyPr/>
          <a:lstStyle/>
          <a:p>
            <a:fld id="{8F5E4398-FA57-42DC-869E-C4343CCDF3DD}" type="slidenum">
              <a:rPr lang="en-CA" smtClean="0"/>
              <a:t>11</a:t>
            </a:fld>
            <a:endParaRPr lang="en-CA"/>
          </a:p>
        </p:txBody>
      </p:sp>
    </p:spTree>
    <p:extLst>
      <p:ext uri="{BB962C8B-B14F-4D97-AF65-F5344CB8AC3E}">
        <p14:creationId xmlns:p14="http://schemas.microsoft.com/office/powerpoint/2010/main" val="278644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266171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88759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70208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54348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253725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09084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10">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197947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51254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6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150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26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668133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74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207098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53726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11310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404020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71014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Title 6"/>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99825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102850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20399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461810047"/>
      </p:ext>
    </p:extLst>
  </p:cSld>
  <p:clrMap bg1="lt1" tx1="dk1" bg2="lt2" tx2="dk2" accent1="accent1" accent2="accent2" accent3="accent3" accent4="accent4" accent5="accent5" accent6="accent6" hlink="hlink" folHlink="folHlink"/>
  <p:sldLayoutIdLst>
    <p:sldLayoutId id="2147483718" r:id="rId1"/>
  </p:sldLayoutIdLst>
  <p:txStyles>
    <p:titleStyle>
      <a:lvl1pPr algn="ctr" defTabSz="457039" rtl="0" eaLnBrk="1" latinLnBrk="0" hangingPunct="1">
        <a:spcBef>
          <a:spcPct val="0"/>
        </a:spcBef>
        <a:buNone/>
        <a:defRPr sz="3600" kern="1200" cap="all">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18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6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4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889000" y="1054102"/>
            <a:ext cx="54737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889000" y="2392366"/>
            <a:ext cx="5473700" cy="3390898"/>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993112176"/>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457039" rtl="0" eaLnBrk="1" latinLnBrk="0" hangingPunct="1">
        <a:spcBef>
          <a:spcPct val="0"/>
        </a:spcBef>
        <a:buNone/>
        <a:defRPr sz="2800" kern="1200">
          <a:solidFill>
            <a:srgbClr val="00599A"/>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2032001"/>
            <a:ext cx="6261100" cy="38227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771758820"/>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191944" rtl="0" eaLnBrk="1" latinLnBrk="0" hangingPunct="1">
        <a:spcBef>
          <a:spcPct val="0"/>
        </a:spcBef>
        <a:buNone/>
        <a:defRPr sz="2800" kern="1200">
          <a:solidFill>
            <a:schemeClr val="tx2">
              <a:lumMod val="60000"/>
              <a:lumOff val="40000"/>
            </a:schemeClr>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2032001"/>
            <a:ext cx="6261100" cy="38227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932500496"/>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191944" rtl="0" eaLnBrk="1" latinLnBrk="0" hangingPunct="1">
        <a:spcBef>
          <a:spcPct val="0"/>
        </a:spcBef>
        <a:buNone/>
        <a:defRPr sz="2800" kern="1200">
          <a:solidFill>
            <a:srgbClr val="005191"/>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7176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1104900" y="3043238"/>
            <a:ext cx="6261100" cy="31543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337090812"/>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191944" rtl="0" eaLnBrk="1" latinLnBrk="0" hangingPunct="1">
        <a:spcBef>
          <a:spcPct val="0"/>
        </a:spcBef>
        <a:buNone/>
        <a:defRPr sz="2800" kern="1200">
          <a:solidFill>
            <a:schemeClr val="tx2">
              <a:lumMod val="60000"/>
              <a:lumOff val="40000"/>
            </a:schemeClr>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1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7176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3043238"/>
            <a:ext cx="6261100" cy="31543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015773711"/>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191944" rtl="0" eaLnBrk="1" latinLnBrk="0" hangingPunct="1">
        <a:spcBef>
          <a:spcPct val="0"/>
        </a:spcBef>
        <a:buNone/>
        <a:defRPr sz="2800" kern="1200">
          <a:solidFill>
            <a:srgbClr val="005191"/>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11969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2522538"/>
            <a:ext cx="6261100" cy="29257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250747546"/>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457039" rtl="0" eaLnBrk="1" latinLnBrk="0" hangingPunct="1">
        <a:spcBef>
          <a:spcPct val="0"/>
        </a:spcBef>
        <a:buNone/>
        <a:defRPr sz="2800" kern="1200" cap="none">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1969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1104900" y="2522538"/>
            <a:ext cx="6261100" cy="29257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712293339"/>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457039" rtl="0" eaLnBrk="1" latinLnBrk="0" hangingPunct="1">
        <a:spcBef>
          <a:spcPct val="0"/>
        </a:spcBef>
        <a:buNone/>
        <a:defRPr sz="2800" kern="1200" cap="none">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UC+M_04180_UnveilingMatPag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941999"/>
      </p:ext>
    </p:extLst>
  </p:cSld>
  <p:clrMap bg1="lt1" tx1="dk1" bg2="lt2" tx2="dk2" accent1="accent1" accent2="accent2" accent3="accent3" accent4="accent4" accent5="accent5" accent6="accent6" hlink="hlink" folHlink="folHlink"/>
  <p:sldLayoutIdLst>
    <p:sldLayoutId id="214748373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UC+M_04180_UnveilingMatPages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0306213"/>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Pages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080842"/>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457200" y="2052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2721673740"/>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457039" rtl="0" eaLnBrk="1" latinLnBrk="0" hangingPunct="1">
        <a:spcBef>
          <a:spcPct val="0"/>
        </a:spcBef>
        <a:buNone/>
        <a:defRPr sz="3600" kern="1200" cap="all">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Pages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814231"/>
      </p:ext>
    </p:extLst>
  </p:cSld>
  <p:clrMap bg1="lt1" tx1="dk1" bg2="lt2" tx2="dk2" accent1="accent1" accent2="accent2" accent3="accent3" accent4="accent4" accent5="accent5" accent6="accent6" hlink="hlink" folHlink="folHlink"/>
  <p:sldLayoutIdLst>
    <p:sldLayoutId id="214748374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457200" y="20780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839486021"/>
      </p:ext>
    </p:extLst>
  </p:cSld>
  <p:clrMap bg1="lt1" tx1="dk1" bg2="lt2" tx2="dk2" accent1="accent1" accent2="accent2" accent3="accent3" accent4="accent4" accent5="accent5" accent6="accent6" hlink="hlink" folHlink="folHlink"/>
  <p:sldLayoutIdLst>
    <p:sldLayoutId id="2147483720" r:id="rId1"/>
  </p:sldLayoutIdLst>
  <p:txStyles>
    <p:titleStyle>
      <a:lvl1pPr algn="ctr" defTabSz="457039" rtl="0" eaLnBrk="1" latinLnBrk="0" hangingPunct="1">
        <a:spcBef>
          <a:spcPct val="0"/>
        </a:spcBef>
        <a:buNone/>
        <a:defRPr sz="3600" kern="1200" cap="all">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927100" y="774700"/>
            <a:ext cx="4127500" cy="26162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1399013443"/>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457039" rtl="0" eaLnBrk="1" latinLnBrk="0" hangingPunct="1">
        <a:spcBef>
          <a:spcPct val="0"/>
        </a:spcBef>
        <a:buNone/>
        <a:defRPr sz="3600" kern="1200">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457200" y="3957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2050879991"/>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457039" rtl="0" eaLnBrk="1" latinLnBrk="0" hangingPunct="1">
        <a:spcBef>
          <a:spcPct val="0"/>
        </a:spcBef>
        <a:buNone/>
        <a:defRPr sz="3600" kern="1200" cap="all">
          <a:solidFill>
            <a:srgbClr val="005294"/>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706438"/>
            <a:ext cx="66040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1104900" y="2032001"/>
            <a:ext cx="6604000" cy="38227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527882418"/>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12" name="Text Placeholder 2"/>
          <p:cNvSpPr>
            <a:spLocks noGrp="1"/>
          </p:cNvSpPr>
          <p:nvPr>
            <p:ph type="body" idx="1"/>
          </p:nvPr>
        </p:nvSpPr>
        <p:spPr>
          <a:xfrm>
            <a:off x="1104900" y="2032000"/>
            <a:ext cx="6261100" cy="4152899"/>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70054874"/>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UC+M_04180_UnveilingMat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UC+M_04180_UnveilingMat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6" name="Text Placeholder 2"/>
          <p:cNvSpPr>
            <a:spLocks noGrp="1"/>
          </p:cNvSpPr>
          <p:nvPr>
            <p:ph type="body" idx="1"/>
          </p:nvPr>
        </p:nvSpPr>
        <p:spPr>
          <a:xfrm>
            <a:off x="1104900" y="2032000"/>
            <a:ext cx="6261100" cy="4152899"/>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625054339"/>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3073400" y="858838"/>
            <a:ext cx="54737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3073400" y="2197102"/>
            <a:ext cx="5473700" cy="3390898"/>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525386287"/>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mailto:vpacapal@uvic.ca"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www.uvic.ca/vpacademic/resources/howto/quality-assurance/index.php"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mailto:vpacapal@uvic.ca"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www.uvic.ca/vpacademic/resources/howto/quality-assurance/index.ph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cap="none" dirty="0" smtClean="0"/>
              <a:t>Staff Training:</a:t>
            </a:r>
            <a:br>
              <a:rPr lang="en-US" sz="2700" cap="none" dirty="0" smtClean="0"/>
            </a:br>
            <a:r>
              <a:rPr lang="en-US" sz="2700" cap="none" dirty="0" smtClean="0"/>
              <a:t/>
            </a:r>
            <a:br>
              <a:rPr lang="en-US" sz="2700" cap="none" dirty="0" smtClean="0"/>
            </a:br>
            <a:r>
              <a:rPr lang="en-US" dirty="0" smtClean="0"/>
              <a:t>External Reviews </a:t>
            </a:r>
            <a:r>
              <a:rPr lang="en-US" dirty="0"/>
              <a:t>of Academic Units 	</a:t>
            </a:r>
          </a:p>
        </p:txBody>
      </p:sp>
      <p:sp>
        <p:nvSpPr>
          <p:cNvPr id="3" name="TextBox 2"/>
          <p:cNvSpPr txBox="1"/>
          <p:nvPr/>
        </p:nvSpPr>
        <p:spPr>
          <a:xfrm>
            <a:off x="533400" y="3838785"/>
            <a:ext cx="8077200" cy="338554"/>
          </a:xfrm>
          <a:prstGeom prst="rect">
            <a:avLst/>
          </a:prstGeom>
          <a:noFill/>
        </p:spPr>
        <p:txBody>
          <a:bodyPr wrap="square" rtlCol="0">
            <a:spAutoFit/>
          </a:bodyPr>
          <a:lstStyle/>
          <a:p>
            <a:pPr algn="ctr"/>
            <a:r>
              <a:rPr lang="en-CA" sz="1600" i="1" dirty="0" smtClean="0">
                <a:solidFill>
                  <a:schemeClr val="bg1"/>
                </a:solidFill>
              </a:rPr>
              <a:t>Presented by the Office of the Associate Vice-President, Academic Planning</a:t>
            </a:r>
            <a:endParaRPr lang="en-CA" sz="1600" i="1" dirty="0">
              <a:solidFill>
                <a:schemeClr val="bg1"/>
              </a:solidFill>
            </a:endParaRPr>
          </a:p>
        </p:txBody>
      </p:sp>
    </p:spTree>
    <p:extLst>
      <p:ext uri="{BB962C8B-B14F-4D97-AF65-F5344CB8AC3E}">
        <p14:creationId xmlns:p14="http://schemas.microsoft.com/office/powerpoint/2010/main" val="3835154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2032000"/>
            <a:ext cx="6918960" cy="4152899"/>
          </a:xfrm>
        </p:spPr>
        <p:txBody>
          <a:bodyPr>
            <a:noAutofit/>
          </a:bodyPr>
          <a:lstStyle/>
          <a:p>
            <a:r>
              <a:rPr lang="en-CA" sz="2200" dirty="0" smtClean="0">
                <a:latin typeface="Calibri" panose="020F0502020204030204" pitchFamily="34" charset="0"/>
                <a:cs typeface="Calibri" panose="020F0502020204030204" pitchFamily="34" charset="0"/>
              </a:rPr>
              <a:t>Feedback received from units in spring 2020 who recently conducted APRs  indicated that units found instructions confusion and hard to follow.</a:t>
            </a:r>
          </a:p>
          <a:p>
            <a:r>
              <a:rPr lang="en-CA" sz="2200" dirty="0" smtClean="0">
                <a:latin typeface="Calibri" panose="020F0502020204030204" pitchFamily="34" charset="0"/>
                <a:cs typeface="Calibri" panose="020F0502020204030204" pitchFamily="34" charset="0"/>
              </a:rPr>
              <a:t>The AC1145 Procedures document and the Admin and Logistical Info document were condensed into one checklist.</a:t>
            </a:r>
          </a:p>
          <a:p>
            <a:r>
              <a:rPr lang="en-CA" sz="2200" dirty="0" smtClean="0">
                <a:latin typeface="Calibri" panose="020F0502020204030204" pitchFamily="34" charset="0"/>
                <a:cs typeface="Calibri" panose="020F0502020204030204" pitchFamily="34" charset="0"/>
              </a:rPr>
              <a:t>The External Reviews Checklist outlines both the timeline and responsibility associated with each step of the External Review process. </a:t>
            </a:r>
          </a:p>
          <a:p>
            <a:r>
              <a:rPr lang="en-CA" sz="2200" dirty="0" smtClean="0">
                <a:latin typeface="Calibri" panose="020F0502020204030204" pitchFamily="34" charset="0"/>
                <a:cs typeface="Calibri" panose="020F0502020204030204" pitchFamily="34" charset="0"/>
              </a:rPr>
              <a:t>The primarily audiences of this document are the chair, unit administrative assistant, and the review team.</a:t>
            </a:r>
          </a:p>
          <a:p>
            <a:endParaRPr lang="en-CA" sz="12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r>
              <a:rPr lang="en-US" dirty="0" smtClean="0"/>
              <a:t>External </a:t>
            </a:r>
            <a:r>
              <a:rPr lang="en-US" dirty="0"/>
              <a:t>Reviews </a:t>
            </a:r>
            <a:r>
              <a:rPr lang="en-US" dirty="0" smtClean="0"/>
              <a:t>of Academic Units Checklist</a:t>
            </a:r>
            <a:endParaRPr lang="en-CA" dirty="0"/>
          </a:p>
        </p:txBody>
      </p:sp>
    </p:spTree>
    <p:extLst>
      <p:ext uri="{BB962C8B-B14F-4D97-AF65-F5344CB8AC3E}">
        <p14:creationId xmlns:p14="http://schemas.microsoft.com/office/powerpoint/2010/main" val="223713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83104" y="1849438"/>
            <a:ext cx="7904692" cy="3959148"/>
          </a:xfrm>
          <a:prstGeom prst="rect">
            <a:avLst/>
          </a:prstGeom>
        </p:spPr>
      </p:pic>
      <p:sp>
        <p:nvSpPr>
          <p:cNvPr id="3" name="Title 2"/>
          <p:cNvSpPr>
            <a:spLocks noGrp="1"/>
          </p:cNvSpPr>
          <p:nvPr>
            <p:ph type="title"/>
          </p:nvPr>
        </p:nvSpPr>
        <p:spPr/>
        <p:txBody>
          <a:bodyPr>
            <a:normAutofit/>
          </a:bodyPr>
          <a:lstStyle/>
          <a:p>
            <a:r>
              <a:rPr lang="en-US" dirty="0" smtClean="0"/>
              <a:t>External </a:t>
            </a:r>
            <a:r>
              <a:rPr lang="en-US" dirty="0"/>
              <a:t>Reviews </a:t>
            </a:r>
            <a:r>
              <a:rPr lang="en-US" dirty="0" smtClean="0"/>
              <a:t>of Academic Units Checklist Summary</a:t>
            </a:r>
            <a:endParaRPr lang="en-CA" dirty="0"/>
          </a:p>
        </p:txBody>
      </p:sp>
    </p:spTree>
    <p:extLst>
      <p:ext uri="{BB962C8B-B14F-4D97-AF65-F5344CB8AC3E}">
        <p14:creationId xmlns:p14="http://schemas.microsoft.com/office/powerpoint/2010/main" val="2994485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91084" y="1849438"/>
            <a:ext cx="8543342" cy="3204676"/>
          </a:xfrm>
          <a:prstGeom prst="rect">
            <a:avLst/>
          </a:prstGeom>
        </p:spPr>
      </p:pic>
      <p:sp>
        <p:nvSpPr>
          <p:cNvPr id="3" name="Title 2"/>
          <p:cNvSpPr>
            <a:spLocks noGrp="1"/>
          </p:cNvSpPr>
          <p:nvPr>
            <p:ph type="title"/>
          </p:nvPr>
        </p:nvSpPr>
        <p:spPr/>
        <p:txBody>
          <a:bodyPr>
            <a:normAutofit/>
          </a:bodyPr>
          <a:lstStyle/>
          <a:p>
            <a:r>
              <a:rPr lang="en-US" dirty="0" smtClean="0"/>
              <a:t>External </a:t>
            </a:r>
            <a:r>
              <a:rPr lang="en-US" dirty="0"/>
              <a:t>Reviews </a:t>
            </a:r>
            <a:r>
              <a:rPr lang="en-US" dirty="0" smtClean="0"/>
              <a:t>of Academic Units Checklist Summary</a:t>
            </a:r>
            <a:endParaRPr lang="en-CA" dirty="0"/>
          </a:p>
        </p:txBody>
      </p:sp>
    </p:spTree>
    <p:extLst>
      <p:ext uri="{BB962C8B-B14F-4D97-AF65-F5344CB8AC3E}">
        <p14:creationId xmlns:p14="http://schemas.microsoft.com/office/powerpoint/2010/main" val="3118830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90500" y="1849438"/>
            <a:ext cx="8697056" cy="2926748"/>
          </a:xfrm>
          <a:prstGeom prst="rect">
            <a:avLst/>
          </a:prstGeom>
        </p:spPr>
      </p:pic>
      <p:sp>
        <p:nvSpPr>
          <p:cNvPr id="3" name="Title 2"/>
          <p:cNvSpPr>
            <a:spLocks noGrp="1"/>
          </p:cNvSpPr>
          <p:nvPr>
            <p:ph type="title"/>
          </p:nvPr>
        </p:nvSpPr>
        <p:spPr/>
        <p:txBody>
          <a:bodyPr/>
          <a:lstStyle/>
          <a:p>
            <a:r>
              <a:rPr lang="en-US" dirty="0"/>
              <a:t>External Reviews of Academic Units Checklist Summary</a:t>
            </a:r>
            <a:endParaRPr lang="en-CA" dirty="0"/>
          </a:p>
        </p:txBody>
      </p:sp>
    </p:spTree>
    <p:extLst>
      <p:ext uri="{BB962C8B-B14F-4D97-AF65-F5344CB8AC3E}">
        <p14:creationId xmlns:p14="http://schemas.microsoft.com/office/powerpoint/2010/main" val="2062361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b="2091"/>
          <a:stretch/>
        </p:blipFill>
        <p:spPr>
          <a:xfrm>
            <a:off x="1104900" y="1746385"/>
            <a:ext cx="6972300" cy="4197215"/>
          </a:xfrm>
          <a:prstGeom prst="rect">
            <a:avLst/>
          </a:prstGeom>
        </p:spPr>
      </p:pic>
      <p:sp>
        <p:nvSpPr>
          <p:cNvPr id="3" name="Title 2"/>
          <p:cNvSpPr>
            <a:spLocks noGrp="1"/>
          </p:cNvSpPr>
          <p:nvPr>
            <p:ph type="title"/>
          </p:nvPr>
        </p:nvSpPr>
        <p:spPr/>
        <p:txBody>
          <a:bodyPr/>
          <a:lstStyle/>
          <a:p>
            <a:r>
              <a:rPr lang="en-US" dirty="0"/>
              <a:t>External Reviews of Academic Units Checklist Summary</a:t>
            </a:r>
            <a:endParaRPr lang="en-CA" dirty="0"/>
          </a:p>
        </p:txBody>
      </p:sp>
    </p:spTree>
    <p:extLst>
      <p:ext uri="{BB962C8B-B14F-4D97-AF65-F5344CB8AC3E}">
        <p14:creationId xmlns:p14="http://schemas.microsoft.com/office/powerpoint/2010/main" val="1395657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04900" y="1849438"/>
            <a:ext cx="7317264" cy="842962"/>
          </a:xfrm>
          <a:prstGeom prst="rect">
            <a:avLst/>
          </a:prstGeom>
        </p:spPr>
      </p:pic>
      <p:sp>
        <p:nvSpPr>
          <p:cNvPr id="3" name="Title 2"/>
          <p:cNvSpPr>
            <a:spLocks noGrp="1"/>
          </p:cNvSpPr>
          <p:nvPr>
            <p:ph type="title"/>
          </p:nvPr>
        </p:nvSpPr>
        <p:spPr/>
        <p:txBody>
          <a:bodyPr/>
          <a:lstStyle/>
          <a:p>
            <a:r>
              <a:rPr lang="en-US" dirty="0"/>
              <a:t>External Reviews of Academic Units Checklist Summary</a:t>
            </a:r>
            <a:endParaRPr lang="en-CA" dirty="0"/>
          </a:p>
        </p:txBody>
      </p:sp>
      <p:pic>
        <p:nvPicPr>
          <p:cNvPr id="5" name="Picture 4"/>
          <p:cNvPicPr>
            <a:picLocks noChangeAspect="1"/>
          </p:cNvPicPr>
          <p:nvPr/>
        </p:nvPicPr>
        <p:blipFill rotWithShape="1">
          <a:blip r:embed="rId4"/>
          <a:srcRect b="23387"/>
          <a:stretch/>
        </p:blipFill>
        <p:spPr>
          <a:xfrm>
            <a:off x="1117987" y="2573866"/>
            <a:ext cx="7304177" cy="3657601"/>
          </a:xfrm>
          <a:prstGeom prst="rect">
            <a:avLst/>
          </a:prstGeom>
        </p:spPr>
      </p:pic>
    </p:spTree>
    <p:extLst>
      <p:ext uri="{BB962C8B-B14F-4D97-AF65-F5344CB8AC3E}">
        <p14:creationId xmlns:p14="http://schemas.microsoft.com/office/powerpoint/2010/main" val="400332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137"/>
          <a:stretch/>
        </p:blipFill>
        <p:spPr>
          <a:xfrm>
            <a:off x="1104901" y="1849438"/>
            <a:ext cx="7069926" cy="1589175"/>
          </a:xfrm>
          <a:prstGeom prst="rect">
            <a:avLst/>
          </a:prstGeom>
        </p:spPr>
      </p:pic>
      <p:sp>
        <p:nvSpPr>
          <p:cNvPr id="3" name="Title 2"/>
          <p:cNvSpPr>
            <a:spLocks noGrp="1"/>
          </p:cNvSpPr>
          <p:nvPr>
            <p:ph type="title"/>
          </p:nvPr>
        </p:nvSpPr>
        <p:spPr/>
        <p:txBody>
          <a:bodyPr/>
          <a:lstStyle/>
          <a:p>
            <a:r>
              <a:rPr lang="en-US" dirty="0"/>
              <a:t>External Reviews of Academic Units Checklist Summary</a:t>
            </a:r>
            <a:endParaRPr lang="en-CA" dirty="0"/>
          </a:p>
        </p:txBody>
      </p:sp>
      <p:pic>
        <p:nvPicPr>
          <p:cNvPr id="5" name="Picture 4"/>
          <p:cNvPicPr>
            <a:picLocks noChangeAspect="1"/>
          </p:cNvPicPr>
          <p:nvPr/>
        </p:nvPicPr>
        <p:blipFill>
          <a:blip r:embed="rId3"/>
          <a:stretch>
            <a:fillRect/>
          </a:stretch>
        </p:blipFill>
        <p:spPr>
          <a:xfrm>
            <a:off x="1087967" y="3335868"/>
            <a:ext cx="7069926" cy="2958644"/>
          </a:xfrm>
          <a:prstGeom prst="rect">
            <a:avLst/>
          </a:prstGeom>
        </p:spPr>
      </p:pic>
    </p:spTree>
    <p:extLst>
      <p:ext uri="{BB962C8B-B14F-4D97-AF65-F5344CB8AC3E}">
        <p14:creationId xmlns:p14="http://schemas.microsoft.com/office/powerpoint/2010/main" val="3403958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External Reviews of Academic Units Checklist Summary</a:t>
            </a:r>
            <a:endParaRPr lang="en-CA" dirty="0"/>
          </a:p>
        </p:txBody>
      </p:sp>
      <p:pic>
        <p:nvPicPr>
          <p:cNvPr id="6" name="Content Placeholder 5"/>
          <p:cNvPicPr>
            <a:picLocks noGrp="1" noChangeAspect="1"/>
          </p:cNvPicPr>
          <p:nvPr>
            <p:ph idx="1"/>
          </p:nvPr>
        </p:nvPicPr>
        <p:blipFill>
          <a:blip r:embed="rId2"/>
          <a:stretch>
            <a:fillRect/>
          </a:stretch>
        </p:blipFill>
        <p:spPr>
          <a:xfrm>
            <a:off x="1104899" y="1849438"/>
            <a:ext cx="7031065" cy="1808162"/>
          </a:xfrm>
          <a:prstGeom prst="rect">
            <a:avLst/>
          </a:prstGeom>
        </p:spPr>
      </p:pic>
      <p:pic>
        <p:nvPicPr>
          <p:cNvPr id="7" name="Picture 6"/>
          <p:cNvPicPr>
            <a:picLocks noChangeAspect="1"/>
          </p:cNvPicPr>
          <p:nvPr/>
        </p:nvPicPr>
        <p:blipFill>
          <a:blip r:embed="rId3"/>
          <a:stretch>
            <a:fillRect/>
          </a:stretch>
        </p:blipFill>
        <p:spPr>
          <a:xfrm>
            <a:off x="1104901" y="3589868"/>
            <a:ext cx="7031064" cy="1426946"/>
          </a:xfrm>
          <a:prstGeom prst="rect">
            <a:avLst/>
          </a:prstGeom>
        </p:spPr>
      </p:pic>
    </p:spTree>
    <p:extLst>
      <p:ext uri="{BB962C8B-B14F-4D97-AF65-F5344CB8AC3E}">
        <p14:creationId xmlns:p14="http://schemas.microsoft.com/office/powerpoint/2010/main" val="2612178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External Reviews of Academic Units Connect Site</a:t>
            </a:r>
            <a:endParaRPr lang="en-CA" dirty="0"/>
          </a:p>
        </p:txBody>
      </p:sp>
      <p:sp>
        <p:nvSpPr>
          <p:cNvPr id="5" name="Content Placeholder 4"/>
          <p:cNvSpPr>
            <a:spLocks noGrp="1"/>
          </p:cNvSpPr>
          <p:nvPr>
            <p:ph idx="1"/>
          </p:nvPr>
        </p:nvSpPr>
        <p:spPr/>
        <p:txBody>
          <a:bodyPr>
            <a:normAutofit fontScale="55000" lnSpcReduction="20000"/>
          </a:bodyPr>
          <a:lstStyle/>
          <a:p>
            <a:r>
              <a:rPr lang="en-CA" sz="2900" dirty="0" smtClean="0"/>
              <a:t>Feedback received during consultations with chairs and directors in Spring 2020, included the suggestion of a singular communication tool, such as Connect. Therefore, the VPAC office in conjunction with University Systems worked on creating a Connect page for every unit, which will be made available to units which have upcoming external reviews.</a:t>
            </a:r>
          </a:p>
          <a:p>
            <a:r>
              <a:rPr lang="en-CA" sz="2900" dirty="0" smtClean="0"/>
              <a:t>If your unit doesn’t have a review upcoming for the next year but you would like early access, please contact </a:t>
            </a:r>
            <a:r>
              <a:rPr lang="en-CA" sz="2900" dirty="0" smtClean="0">
                <a:hlinkClick r:id="rId2"/>
              </a:rPr>
              <a:t>vpacapal@uvic.ca</a:t>
            </a:r>
            <a:r>
              <a:rPr lang="en-CA" sz="2900" dirty="0" smtClean="0"/>
              <a:t>. </a:t>
            </a:r>
          </a:p>
          <a:p>
            <a:r>
              <a:rPr lang="en-CA" sz="2900" dirty="0" smtClean="0"/>
              <a:t>The Connect page will include relevant documents such as the policy, associate documents, and the University Strategic Plan. There will also be space for units to upload their self-study document and appendices.</a:t>
            </a:r>
          </a:p>
          <a:p>
            <a:r>
              <a:rPr lang="en-CA" sz="2900" dirty="0" smtClean="0"/>
              <a:t>You will only be able to see your unit(s)’ folders. </a:t>
            </a:r>
          </a:p>
          <a:p>
            <a:r>
              <a:rPr lang="en-CA" sz="2900" dirty="0" smtClean="0"/>
              <a:t>The review team will be granted affiliate status via the VPAC office so that they can access the Reviewer Guide, Self-study Document, and other relevant background information. They will send their final report directly to the VPAC office.</a:t>
            </a:r>
          </a:p>
          <a:p>
            <a:endParaRPr lang="en-CA" dirty="0"/>
          </a:p>
        </p:txBody>
      </p:sp>
    </p:spTree>
    <p:extLst>
      <p:ext uri="{BB962C8B-B14F-4D97-AF65-F5344CB8AC3E}">
        <p14:creationId xmlns:p14="http://schemas.microsoft.com/office/powerpoint/2010/main" val="341808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104900" y="2372314"/>
            <a:ext cx="6261100" cy="3336808"/>
          </a:xfrm>
          <a:prstGeom prst="rect">
            <a:avLst/>
          </a:prstGeom>
        </p:spPr>
      </p:pic>
      <p:sp>
        <p:nvSpPr>
          <p:cNvPr id="3" name="Title 2"/>
          <p:cNvSpPr>
            <a:spLocks noGrp="1"/>
          </p:cNvSpPr>
          <p:nvPr>
            <p:ph type="title"/>
          </p:nvPr>
        </p:nvSpPr>
        <p:spPr/>
        <p:txBody>
          <a:bodyPr/>
          <a:lstStyle/>
          <a:p>
            <a:r>
              <a:rPr lang="en-CA" dirty="0" smtClean="0"/>
              <a:t>External Reviews of Academic Units Connect Site</a:t>
            </a:r>
            <a:endParaRPr lang="en-CA" dirty="0"/>
          </a:p>
        </p:txBody>
      </p:sp>
      <p:sp>
        <p:nvSpPr>
          <p:cNvPr id="8" name="Line Callout 2 (Accent Bar) 7"/>
          <p:cNvSpPr/>
          <p:nvPr/>
        </p:nvSpPr>
        <p:spPr>
          <a:xfrm>
            <a:off x="6841067" y="1710267"/>
            <a:ext cx="2082799" cy="1085378"/>
          </a:xfrm>
          <a:prstGeom prst="accentCallout2">
            <a:avLst>
              <a:gd name="adj1" fmla="val 18750"/>
              <a:gd name="adj2" fmla="val -8333"/>
              <a:gd name="adj3" fmla="val 18750"/>
              <a:gd name="adj4" fmla="val -16667"/>
              <a:gd name="adj5" fmla="val 273423"/>
              <a:gd name="adj6" fmla="val -213072"/>
            </a:avLst>
          </a:prstGeom>
          <a:solidFill>
            <a:schemeClr val="tx2">
              <a:lumMod val="60000"/>
              <a:lumOff val="40000"/>
              <a:alpha val="50196"/>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CA" sz="1600" dirty="0" smtClean="0"/>
              <a:t>1) Contains </a:t>
            </a:r>
            <a:r>
              <a:rPr lang="en-CA" sz="1600" dirty="0" smtClean="0"/>
              <a:t>AC1145 policy, self-study template, reviewer template, checklist</a:t>
            </a:r>
            <a:endParaRPr lang="en-CA" sz="1600" dirty="0"/>
          </a:p>
        </p:txBody>
      </p:sp>
      <p:sp>
        <p:nvSpPr>
          <p:cNvPr id="9" name="Line Callout 2 (Accent Bar) 8"/>
          <p:cNvSpPr/>
          <p:nvPr/>
        </p:nvSpPr>
        <p:spPr>
          <a:xfrm flipH="1">
            <a:off x="71965" y="2193996"/>
            <a:ext cx="1875367" cy="1731941"/>
          </a:xfrm>
          <a:prstGeom prst="accentCallout2">
            <a:avLst>
              <a:gd name="adj1" fmla="val 18750"/>
              <a:gd name="adj2" fmla="val -8333"/>
              <a:gd name="adj3" fmla="val 18750"/>
              <a:gd name="adj4" fmla="val -16667"/>
              <a:gd name="adj5" fmla="val 154817"/>
              <a:gd name="adj6" fmla="val -17402"/>
            </a:avLst>
          </a:prstGeom>
          <a:solidFill>
            <a:schemeClr val="tx2">
              <a:lumMod val="60000"/>
              <a:lumOff val="40000"/>
              <a:alpha val="50196"/>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CA" sz="1600" dirty="0"/>
              <a:t>2</a:t>
            </a:r>
            <a:r>
              <a:rPr lang="en-CA" sz="1600" dirty="0" smtClean="0"/>
              <a:t>) Approved </a:t>
            </a:r>
            <a:r>
              <a:rPr lang="en-CA" sz="1600" dirty="0" smtClean="0"/>
              <a:t>self-study document – </a:t>
            </a:r>
            <a:r>
              <a:rPr lang="en-CA" sz="1600" b="1" dirty="0" smtClean="0"/>
              <a:t>only upload once approved by dean and AVPAP </a:t>
            </a:r>
            <a:r>
              <a:rPr lang="en-CA" sz="1600" dirty="0" smtClean="0"/>
              <a:t>(email the draft)</a:t>
            </a:r>
            <a:endParaRPr lang="en-CA" sz="1600" dirty="0"/>
          </a:p>
        </p:txBody>
      </p:sp>
      <p:sp>
        <p:nvSpPr>
          <p:cNvPr id="10" name="Line Callout 2 (Accent Bar) 9"/>
          <p:cNvSpPr/>
          <p:nvPr/>
        </p:nvSpPr>
        <p:spPr>
          <a:xfrm>
            <a:off x="6841067" y="3059966"/>
            <a:ext cx="2082799" cy="1431666"/>
          </a:xfrm>
          <a:prstGeom prst="accentCallout2">
            <a:avLst>
              <a:gd name="adj1" fmla="val 18750"/>
              <a:gd name="adj2" fmla="val -8333"/>
              <a:gd name="adj3" fmla="val 18750"/>
              <a:gd name="adj4" fmla="val -16667"/>
              <a:gd name="adj5" fmla="val 137889"/>
              <a:gd name="adj6" fmla="val -216934"/>
            </a:avLst>
          </a:prstGeom>
          <a:solidFill>
            <a:schemeClr val="tx2">
              <a:lumMod val="60000"/>
              <a:lumOff val="40000"/>
              <a:alpha val="50196"/>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CA" sz="1600" dirty="0"/>
              <a:t>3</a:t>
            </a:r>
            <a:r>
              <a:rPr lang="en-CA" sz="1600" dirty="0" smtClean="0"/>
              <a:t>) Administrative </a:t>
            </a:r>
            <a:r>
              <a:rPr lang="en-CA" sz="1600" dirty="0" smtClean="0"/>
              <a:t>folder for unit’s use containing itinerary template. Space for drafts and finalized itinerary/documents.</a:t>
            </a:r>
            <a:endParaRPr lang="en-CA" sz="1600" dirty="0"/>
          </a:p>
        </p:txBody>
      </p:sp>
      <p:sp>
        <p:nvSpPr>
          <p:cNvPr id="12" name="Line Callout 2 (Accent Bar) 11"/>
          <p:cNvSpPr/>
          <p:nvPr/>
        </p:nvSpPr>
        <p:spPr>
          <a:xfrm>
            <a:off x="3109384" y="5359785"/>
            <a:ext cx="2766483" cy="1292475"/>
          </a:xfrm>
          <a:prstGeom prst="accentCallout2">
            <a:avLst>
              <a:gd name="adj1" fmla="val 18750"/>
              <a:gd name="adj2" fmla="val -8333"/>
              <a:gd name="adj3" fmla="val 18750"/>
              <a:gd name="adj4" fmla="val -16667"/>
              <a:gd name="adj5" fmla="val -3186"/>
              <a:gd name="adj6" fmla="val -28588"/>
            </a:avLst>
          </a:prstGeom>
          <a:solidFill>
            <a:schemeClr val="tx2">
              <a:lumMod val="60000"/>
              <a:lumOff val="40000"/>
              <a:alpha val="50196"/>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CA" sz="1600" dirty="0"/>
          </a:p>
          <a:p>
            <a:pPr algn="ctr"/>
            <a:r>
              <a:rPr lang="en-CA" sz="1600" dirty="0"/>
              <a:t>5) Faculty external review tracker – shows review and milestone meeting timeline</a:t>
            </a:r>
          </a:p>
          <a:p>
            <a:pPr algn="ctr"/>
            <a:endParaRPr lang="en-CA" sz="1600" dirty="0"/>
          </a:p>
        </p:txBody>
      </p:sp>
      <p:sp>
        <p:nvSpPr>
          <p:cNvPr id="15" name="Line Callout 2 (Accent Bar) 14"/>
          <p:cNvSpPr/>
          <p:nvPr/>
        </p:nvSpPr>
        <p:spPr>
          <a:xfrm flipH="1">
            <a:off x="71962" y="4301067"/>
            <a:ext cx="1875367" cy="2351193"/>
          </a:xfrm>
          <a:prstGeom prst="accentCallout2">
            <a:avLst>
              <a:gd name="adj1" fmla="val 18750"/>
              <a:gd name="adj2" fmla="val -8333"/>
              <a:gd name="adj3" fmla="val 28113"/>
              <a:gd name="adj4" fmla="val -12152"/>
              <a:gd name="adj5" fmla="val 35424"/>
              <a:gd name="adj6" fmla="val -17099"/>
            </a:avLst>
          </a:prstGeom>
          <a:solidFill>
            <a:schemeClr val="tx2">
              <a:lumMod val="60000"/>
              <a:lumOff val="40000"/>
              <a:alpha val="50196"/>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CA" sz="1600" dirty="0"/>
              <a:t>4) For use by the review committee (with affiliate access). Includes policy and reviewer template. Finalized itinerary and self-study to be duplicated </a:t>
            </a:r>
            <a:r>
              <a:rPr lang="en-CA" sz="1600" dirty="0" smtClean="0"/>
              <a:t>here.</a:t>
            </a:r>
            <a:endParaRPr lang="en-CA" sz="1600" dirty="0"/>
          </a:p>
        </p:txBody>
      </p:sp>
    </p:spTree>
    <p:extLst>
      <p:ext uri="{BB962C8B-B14F-4D97-AF65-F5344CB8AC3E}">
        <p14:creationId xmlns:p14="http://schemas.microsoft.com/office/powerpoint/2010/main" val="17114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1800" dirty="0" smtClean="0"/>
              <a:t>Fall 2020 reviews were postponed until 2021.</a:t>
            </a:r>
          </a:p>
          <a:p>
            <a:r>
              <a:rPr lang="en-CA" sz="1800" b="1" dirty="0" smtClean="0"/>
              <a:t>Site visits for 2021 will be conducted remotely</a:t>
            </a:r>
            <a:r>
              <a:rPr lang="en-CA" sz="1800" dirty="0" smtClean="0"/>
              <a:t> to align with current social distancing and travel restrictions. Therefore no travel bookings will be needed.</a:t>
            </a:r>
          </a:p>
          <a:p>
            <a:r>
              <a:rPr lang="en-CA" sz="1800" dirty="0"/>
              <a:t>VPAC is conducting </a:t>
            </a:r>
            <a:r>
              <a:rPr lang="en-CA" sz="1800" b="1" dirty="0"/>
              <a:t>14 external reviews in 2021 </a:t>
            </a:r>
            <a:r>
              <a:rPr lang="en-CA" sz="1800" dirty="0"/>
              <a:t>due to the condensed review schedule. We will do our utmost to work with units to ensure </a:t>
            </a:r>
            <a:r>
              <a:rPr lang="en-CA" sz="1800" dirty="0" smtClean="0"/>
              <a:t>the reviews are at </a:t>
            </a:r>
            <a:r>
              <a:rPr lang="en-CA" sz="1800" dirty="0"/>
              <a:t>a time that works for </a:t>
            </a:r>
            <a:r>
              <a:rPr lang="en-CA" sz="1800" dirty="0" smtClean="0"/>
              <a:t>them, within these scheduling limitations.</a:t>
            </a:r>
          </a:p>
          <a:p>
            <a:r>
              <a:rPr lang="en-CA" sz="1800" dirty="0" smtClean="0"/>
              <a:t>The policy and procedures were updated in October 2020 after consultations in fall 2019 and spring 2020. </a:t>
            </a:r>
            <a:r>
              <a:rPr lang="en-CA" sz="1800" b="1" dirty="0" smtClean="0"/>
              <a:t>Three new procedural documents and a Connect site were created as a result of these consultations.</a:t>
            </a:r>
          </a:p>
          <a:p>
            <a:r>
              <a:rPr lang="en-CA" sz="1800" b="1" dirty="0" smtClean="0"/>
              <a:t>All documents are available on the </a:t>
            </a:r>
            <a:r>
              <a:rPr lang="en-CA" sz="1800" b="1" dirty="0" smtClean="0">
                <a:hlinkClick r:id="rId2"/>
              </a:rPr>
              <a:t>Quality Assurance page </a:t>
            </a:r>
            <a:r>
              <a:rPr lang="en-CA" sz="1800" b="1" dirty="0" smtClean="0"/>
              <a:t>of the VPAC website.</a:t>
            </a:r>
          </a:p>
        </p:txBody>
      </p:sp>
      <p:sp>
        <p:nvSpPr>
          <p:cNvPr id="3" name="Title 2"/>
          <p:cNvSpPr>
            <a:spLocks noGrp="1"/>
          </p:cNvSpPr>
          <p:nvPr>
            <p:ph type="title"/>
          </p:nvPr>
        </p:nvSpPr>
        <p:spPr/>
        <p:txBody>
          <a:bodyPr/>
          <a:lstStyle/>
          <a:p>
            <a:r>
              <a:rPr lang="en-CA" dirty="0" smtClean="0"/>
              <a:t>Overview of 2020-2021 Reviews</a:t>
            </a:r>
            <a:endParaRPr lang="en-CA" dirty="0"/>
          </a:p>
        </p:txBody>
      </p:sp>
    </p:spTree>
    <p:extLst>
      <p:ext uri="{BB962C8B-B14F-4D97-AF65-F5344CB8AC3E}">
        <p14:creationId xmlns:p14="http://schemas.microsoft.com/office/powerpoint/2010/main" val="3082454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CA" dirty="0" smtClean="0">
                <a:latin typeface="Calibri" panose="020F0502020204030204" pitchFamily="34" charset="0"/>
                <a:cs typeface="Calibri" panose="020F0502020204030204" pitchFamily="34" charset="0"/>
              </a:rPr>
              <a:t>For further assistance with the External Reviews of Academic Units, please contact </a:t>
            </a:r>
            <a:r>
              <a:rPr lang="en-CA" dirty="0" smtClean="0">
                <a:latin typeface="Calibri" panose="020F0502020204030204" pitchFamily="34" charset="0"/>
                <a:cs typeface="Calibri" panose="020F0502020204030204" pitchFamily="34" charset="0"/>
                <a:hlinkClick r:id="rId3"/>
              </a:rPr>
              <a:t>vpacapal@uvic.ca</a:t>
            </a:r>
            <a:r>
              <a:rPr lang="en-CA" dirty="0" smtClean="0">
                <a:latin typeface="Calibri" panose="020F0502020204030204" pitchFamily="34" charset="0"/>
                <a:cs typeface="Calibri" panose="020F0502020204030204" pitchFamily="34" charset="0"/>
              </a:rPr>
              <a:t>. </a:t>
            </a:r>
            <a:endParaRPr lang="en-CA" dirty="0" smtClean="0">
              <a:latin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cs typeface="Calibri" panose="020F0502020204030204" pitchFamily="34" charset="0"/>
            </a:endParaRPr>
          </a:p>
          <a:p>
            <a:pPr marL="0" indent="0">
              <a:buNone/>
            </a:pPr>
            <a:r>
              <a:rPr lang="en-CA" dirty="0" smtClean="0">
                <a:latin typeface="Calibri" panose="020F0502020204030204" pitchFamily="34" charset="0"/>
                <a:cs typeface="Calibri" panose="020F0502020204030204" pitchFamily="34" charset="0"/>
              </a:rPr>
              <a:t>For more information about upcoming reviews, please see the Quality Assurance page of the </a:t>
            </a:r>
            <a:r>
              <a:rPr lang="en-CA" dirty="0">
                <a:latin typeface="Calibri" panose="020F0502020204030204" pitchFamily="34" charset="0"/>
                <a:cs typeface="Calibri" panose="020F0502020204030204" pitchFamily="34" charset="0"/>
              </a:rPr>
              <a:t>VPAC website: </a:t>
            </a:r>
            <a:r>
              <a:rPr lang="en-CA" dirty="0">
                <a:latin typeface="Calibri" panose="020F0502020204030204" pitchFamily="34" charset="0"/>
                <a:cs typeface="Calibri" panose="020F0502020204030204" pitchFamily="34" charset="0"/>
                <a:hlinkClick r:id="rId4"/>
              </a:rPr>
              <a:t>https://</a:t>
            </a:r>
            <a:r>
              <a:rPr lang="en-CA" dirty="0" smtClean="0">
                <a:latin typeface="Calibri" panose="020F0502020204030204" pitchFamily="34" charset="0"/>
                <a:cs typeface="Calibri" panose="020F0502020204030204" pitchFamily="34" charset="0"/>
                <a:hlinkClick r:id="rId4"/>
              </a:rPr>
              <a:t>www.uvic.ca/vpacademic/resources/howto/quality-assurance/index.php</a:t>
            </a:r>
            <a:r>
              <a:rPr lang="en-CA" dirty="0" smtClean="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CA" dirty="0" smtClean="0"/>
              <a:t>Questions?</a:t>
            </a:r>
            <a:endParaRPr lang="en-CA" dirty="0"/>
          </a:p>
        </p:txBody>
      </p:sp>
    </p:spTree>
    <p:extLst>
      <p:ext uri="{BB962C8B-B14F-4D97-AF65-F5344CB8AC3E}">
        <p14:creationId xmlns:p14="http://schemas.microsoft.com/office/powerpoint/2010/main" val="2064428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smtClean="0"/>
              <a:t>The following feedback emerged from consultation sessions in fall 2019 and spring 2020:</a:t>
            </a:r>
          </a:p>
          <a:p>
            <a:pPr marL="0" indent="0">
              <a:buNone/>
            </a:pPr>
            <a:endParaRPr lang="en-US" dirty="0" smtClean="0"/>
          </a:p>
        </p:txBody>
      </p:sp>
      <p:sp>
        <p:nvSpPr>
          <p:cNvPr id="3" name="Title 2"/>
          <p:cNvSpPr>
            <a:spLocks noGrp="1"/>
          </p:cNvSpPr>
          <p:nvPr>
            <p:ph type="title"/>
          </p:nvPr>
        </p:nvSpPr>
        <p:spPr/>
        <p:txBody>
          <a:bodyPr/>
          <a:lstStyle/>
          <a:p>
            <a:r>
              <a:rPr lang="en-CA" dirty="0"/>
              <a:t>External Reviews of Academic Units – What’s changed?</a:t>
            </a:r>
          </a:p>
        </p:txBody>
      </p:sp>
      <p:graphicFrame>
        <p:nvGraphicFramePr>
          <p:cNvPr id="4" name="Diagram 3"/>
          <p:cNvGraphicFramePr/>
          <p:nvPr>
            <p:extLst>
              <p:ext uri="{D42A27DB-BD31-4B8C-83A1-F6EECF244321}">
                <p14:modId xmlns:p14="http://schemas.microsoft.com/office/powerpoint/2010/main" val="4248314756"/>
              </p:ext>
            </p:extLst>
          </p:nvPr>
        </p:nvGraphicFramePr>
        <p:xfrm>
          <a:off x="903513" y="2857501"/>
          <a:ext cx="7424057" cy="2204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81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a:t>The following feedback emerged from consultation sessions in fall 2019 and spring 2020:</a:t>
            </a:r>
          </a:p>
          <a:p>
            <a:pPr marL="0" indent="0">
              <a:buNone/>
            </a:pPr>
            <a:endParaRPr lang="en-US" sz="2000" dirty="0"/>
          </a:p>
          <a:p>
            <a:pPr marL="0" indent="0">
              <a:buNone/>
            </a:pPr>
            <a:endParaRPr lang="en-US" dirty="0" smtClean="0"/>
          </a:p>
        </p:txBody>
      </p:sp>
      <p:sp>
        <p:nvSpPr>
          <p:cNvPr id="3" name="Title 2"/>
          <p:cNvSpPr>
            <a:spLocks noGrp="1"/>
          </p:cNvSpPr>
          <p:nvPr>
            <p:ph type="title"/>
          </p:nvPr>
        </p:nvSpPr>
        <p:spPr/>
        <p:txBody>
          <a:bodyPr/>
          <a:lstStyle/>
          <a:p>
            <a:r>
              <a:rPr lang="en-CA" dirty="0"/>
              <a:t>External Reviews of Academic Units – What’s changed?</a:t>
            </a:r>
          </a:p>
        </p:txBody>
      </p:sp>
      <p:graphicFrame>
        <p:nvGraphicFramePr>
          <p:cNvPr id="4" name="Diagram 3"/>
          <p:cNvGraphicFramePr/>
          <p:nvPr>
            <p:extLst>
              <p:ext uri="{D42A27DB-BD31-4B8C-83A1-F6EECF244321}">
                <p14:modId xmlns:p14="http://schemas.microsoft.com/office/powerpoint/2010/main" val="3889302269"/>
              </p:ext>
            </p:extLst>
          </p:nvPr>
        </p:nvGraphicFramePr>
        <p:xfrm>
          <a:off x="694267" y="2726267"/>
          <a:ext cx="7772400" cy="303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4257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a:t>The following feedback emerged from consultation sessions in fall 2019 and spring 2020:</a:t>
            </a:r>
          </a:p>
          <a:p>
            <a:pPr marL="0" indent="0">
              <a:buNone/>
            </a:pPr>
            <a:endParaRPr lang="en-US" sz="2000" dirty="0"/>
          </a:p>
          <a:p>
            <a:pPr marL="0" indent="0">
              <a:buNone/>
            </a:pPr>
            <a:endParaRPr lang="en-US" dirty="0" smtClean="0"/>
          </a:p>
        </p:txBody>
      </p:sp>
      <p:sp>
        <p:nvSpPr>
          <p:cNvPr id="3" name="Title 2"/>
          <p:cNvSpPr>
            <a:spLocks noGrp="1"/>
          </p:cNvSpPr>
          <p:nvPr>
            <p:ph type="title"/>
          </p:nvPr>
        </p:nvSpPr>
        <p:spPr/>
        <p:txBody>
          <a:bodyPr/>
          <a:lstStyle/>
          <a:p>
            <a:r>
              <a:rPr lang="en-CA" dirty="0" smtClean="0"/>
              <a:t>External Reviews of Academic Units – What’s changed?</a:t>
            </a:r>
            <a:endParaRPr lang="en-CA" dirty="0"/>
          </a:p>
        </p:txBody>
      </p:sp>
      <p:graphicFrame>
        <p:nvGraphicFramePr>
          <p:cNvPr id="4" name="Diagram 3"/>
          <p:cNvGraphicFramePr/>
          <p:nvPr>
            <p:extLst>
              <p:ext uri="{D42A27DB-BD31-4B8C-83A1-F6EECF244321}">
                <p14:modId xmlns:p14="http://schemas.microsoft.com/office/powerpoint/2010/main" val="148524135"/>
              </p:ext>
            </p:extLst>
          </p:nvPr>
        </p:nvGraphicFramePr>
        <p:xfrm>
          <a:off x="903513" y="2857501"/>
          <a:ext cx="7424057" cy="2204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2631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dirty="0"/>
              <a:t>The following feedback emerged from consultation sessions in fall 2019 and spring 2020:</a:t>
            </a:r>
          </a:p>
          <a:p>
            <a:pPr marL="0" indent="0">
              <a:buNone/>
            </a:pPr>
            <a:endParaRPr lang="en-US" sz="2000" dirty="0"/>
          </a:p>
          <a:p>
            <a:pPr marL="0" indent="0">
              <a:buNone/>
            </a:pPr>
            <a:endParaRPr lang="en-US" dirty="0" smtClean="0"/>
          </a:p>
        </p:txBody>
      </p:sp>
      <p:sp>
        <p:nvSpPr>
          <p:cNvPr id="3" name="Title 2"/>
          <p:cNvSpPr>
            <a:spLocks noGrp="1"/>
          </p:cNvSpPr>
          <p:nvPr>
            <p:ph type="title"/>
          </p:nvPr>
        </p:nvSpPr>
        <p:spPr/>
        <p:txBody>
          <a:bodyPr/>
          <a:lstStyle/>
          <a:p>
            <a:r>
              <a:rPr lang="en-CA" dirty="0" smtClean="0"/>
              <a:t>External Reviews of Academic Units – What’s changed?</a:t>
            </a:r>
            <a:endParaRPr lang="en-CA" dirty="0"/>
          </a:p>
        </p:txBody>
      </p:sp>
      <p:graphicFrame>
        <p:nvGraphicFramePr>
          <p:cNvPr id="4" name="Diagram 3"/>
          <p:cNvGraphicFramePr/>
          <p:nvPr>
            <p:extLst>
              <p:ext uri="{D42A27DB-BD31-4B8C-83A1-F6EECF244321}">
                <p14:modId xmlns:p14="http://schemas.microsoft.com/office/powerpoint/2010/main" val="51826547"/>
              </p:ext>
            </p:extLst>
          </p:nvPr>
        </p:nvGraphicFramePr>
        <p:xfrm>
          <a:off x="903513" y="2857501"/>
          <a:ext cx="7424057" cy="2204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757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Interdisciplinary units go through a condensed review process due to their size. It aligns with the principles of the policy but it less complex than a typical unit.</a:t>
            </a:r>
          </a:p>
          <a:p>
            <a:r>
              <a:rPr lang="en-CA" dirty="0" smtClean="0"/>
              <a:t>If you are supporting an interdisciplinary unit, please reference the Interdisciplinary External Review Guide, available on the Quality Assurance page of the VPAC website.</a:t>
            </a:r>
            <a:endParaRPr lang="en-CA" dirty="0"/>
          </a:p>
        </p:txBody>
      </p:sp>
      <p:sp>
        <p:nvSpPr>
          <p:cNvPr id="3" name="Title 2"/>
          <p:cNvSpPr>
            <a:spLocks noGrp="1"/>
          </p:cNvSpPr>
          <p:nvPr>
            <p:ph type="title"/>
          </p:nvPr>
        </p:nvSpPr>
        <p:spPr>
          <a:xfrm>
            <a:off x="1104899" y="706438"/>
            <a:ext cx="6870701" cy="1143000"/>
          </a:xfrm>
        </p:spPr>
        <p:txBody>
          <a:bodyPr/>
          <a:lstStyle/>
          <a:p>
            <a:r>
              <a:rPr lang="en-CA" dirty="0"/>
              <a:t>External </a:t>
            </a:r>
            <a:r>
              <a:rPr lang="en-CA" dirty="0" smtClean="0"/>
              <a:t>Reviews of Interdisciplinary Units</a:t>
            </a:r>
            <a:endParaRPr lang="en-CA" dirty="0"/>
          </a:p>
        </p:txBody>
      </p:sp>
    </p:spTree>
    <p:extLst>
      <p:ext uri="{BB962C8B-B14F-4D97-AF65-F5344CB8AC3E}">
        <p14:creationId xmlns:p14="http://schemas.microsoft.com/office/powerpoint/2010/main" val="133884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2032000"/>
            <a:ext cx="6918960" cy="4152899"/>
          </a:xfrm>
        </p:spPr>
        <p:txBody>
          <a:bodyPr>
            <a:noAutofit/>
          </a:bodyPr>
          <a:lstStyle/>
          <a:p>
            <a:r>
              <a:rPr lang="en-CA" sz="1400" b="1" dirty="0" smtClean="0">
                <a:latin typeface="Calibri" panose="020F0502020204030204" pitchFamily="34" charset="0"/>
                <a:cs typeface="Calibri" panose="020F0502020204030204" pitchFamily="34" charset="0"/>
              </a:rPr>
              <a:t>Responsibility of unit leader (i.e., chair/director)</a:t>
            </a:r>
          </a:p>
          <a:p>
            <a:r>
              <a:rPr lang="en-CA" sz="1400" b="1" dirty="0" smtClean="0">
                <a:latin typeface="Calibri" panose="020F0502020204030204" pitchFamily="34" charset="0"/>
                <a:cs typeface="Calibri" panose="020F0502020204030204" pitchFamily="34" charset="0"/>
              </a:rPr>
              <a:t>Components:</a:t>
            </a:r>
          </a:p>
          <a:p>
            <a:pPr lvl="1"/>
            <a:r>
              <a:rPr lang="en-CA" sz="1200" b="1" dirty="0" smtClean="0">
                <a:latin typeface="Calibri" panose="020F0502020204030204" pitchFamily="34" charset="0"/>
                <a:cs typeface="Calibri" panose="020F0502020204030204" pitchFamily="34" charset="0"/>
              </a:rPr>
              <a:t>Units are asked to use academic unit data, the University Strategic Plan, Faculty Strategic Plan, and the Planning Tools Data Packet to answer questions in the following areas:</a:t>
            </a:r>
            <a:endParaRPr lang="en-CA" sz="1200" b="1" dirty="0">
              <a:latin typeface="Calibri" panose="020F0502020204030204" pitchFamily="34" charset="0"/>
              <a:cs typeface="Calibri" panose="020F0502020204030204" pitchFamily="34" charset="0"/>
            </a:endParaRPr>
          </a:p>
          <a:p>
            <a:pPr lvl="2"/>
            <a:r>
              <a:rPr lang="en-US" sz="1200" dirty="0">
                <a:latin typeface="Calibri" panose="020F0502020204030204" pitchFamily="34" charset="0"/>
                <a:cs typeface="Calibri" panose="020F0502020204030204" pitchFamily="34" charset="0"/>
              </a:rPr>
              <a:t>Section 1: History, Development, and Future Plans of the Academic </a:t>
            </a:r>
            <a:r>
              <a:rPr lang="en-US" sz="1200" dirty="0" smtClean="0">
                <a:latin typeface="Calibri" panose="020F0502020204030204" pitchFamily="34" charset="0"/>
                <a:cs typeface="Calibri" panose="020F0502020204030204" pitchFamily="34" charset="0"/>
              </a:rPr>
              <a:t>Unit</a:t>
            </a:r>
          </a:p>
          <a:p>
            <a:pPr lvl="2"/>
            <a:r>
              <a:rPr lang="en-US" sz="1200" dirty="0">
                <a:latin typeface="Calibri" panose="020F0502020204030204" pitchFamily="34" charset="0"/>
                <a:cs typeface="Calibri" panose="020F0502020204030204" pitchFamily="34" charset="0"/>
              </a:rPr>
              <a:t>Section 2: Quality of and demand for the Academic Program(s) </a:t>
            </a:r>
            <a:endParaRPr lang="en-US" sz="1200" dirty="0" smtClean="0">
              <a:latin typeface="Calibri" panose="020F0502020204030204" pitchFamily="34" charset="0"/>
              <a:cs typeface="Calibri" panose="020F0502020204030204" pitchFamily="34" charset="0"/>
            </a:endParaRPr>
          </a:p>
          <a:p>
            <a:pPr lvl="2"/>
            <a:r>
              <a:rPr lang="en-US" sz="1200" dirty="0">
                <a:latin typeface="Calibri" panose="020F0502020204030204" pitchFamily="34" charset="0"/>
                <a:cs typeface="Calibri" panose="020F0502020204030204" pitchFamily="34" charset="0"/>
              </a:rPr>
              <a:t>Section 3: Quality of the Student Experience and the Learning </a:t>
            </a:r>
            <a:r>
              <a:rPr lang="en-US" sz="1200" dirty="0" smtClean="0">
                <a:latin typeface="Calibri" panose="020F0502020204030204" pitchFamily="34" charset="0"/>
                <a:cs typeface="Calibri" panose="020F0502020204030204" pitchFamily="34" charset="0"/>
              </a:rPr>
              <a:t>Environment</a:t>
            </a:r>
          </a:p>
          <a:p>
            <a:pPr lvl="2"/>
            <a:r>
              <a:rPr lang="en-US" sz="1200" dirty="0">
                <a:latin typeface="Calibri" panose="020F0502020204030204" pitchFamily="34" charset="0"/>
                <a:cs typeface="Calibri" panose="020F0502020204030204" pitchFamily="34" charset="0"/>
              </a:rPr>
              <a:t>Section 4: Quality of Student </a:t>
            </a:r>
            <a:r>
              <a:rPr lang="en-US" sz="1200" dirty="0" smtClean="0">
                <a:latin typeface="Calibri" panose="020F0502020204030204" pitchFamily="34" charset="0"/>
                <a:cs typeface="Calibri" panose="020F0502020204030204" pitchFamily="34" charset="0"/>
              </a:rPr>
              <a:t>Outcomes</a:t>
            </a:r>
          </a:p>
          <a:p>
            <a:pPr lvl="2"/>
            <a:r>
              <a:rPr lang="en-US" sz="1200" dirty="0">
                <a:latin typeface="Calibri" panose="020F0502020204030204" pitchFamily="34" charset="0"/>
                <a:cs typeface="Calibri" panose="020F0502020204030204" pitchFamily="34" charset="0"/>
              </a:rPr>
              <a:t>Section 5: Quality of Research and Scholarly Activity </a:t>
            </a:r>
            <a:endParaRPr lang="en-US" sz="1200" dirty="0" smtClean="0">
              <a:latin typeface="Calibri" panose="020F0502020204030204" pitchFamily="34" charset="0"/>
              <a:cs typeface="Calibri" panose="020F0502020204030204" pitchFamily="34" charset="0"/>
            </a:endParaRPr>
          </a:p>
          <a:p>
            <a:pPr lvl="2"/>
            <a:r>
              <a:rPr lang="en-CA" sz="1200" dirty="0">
                <a:latin typeface="Calibri" panose="020F0502020204030204" pitchFamily="34" charset="0"/>
                <a:cs typeface="Calibri" panose="020F0502020204030204" pitchFamily="34" charset="0"/>
              </a:rPr>
              <a:t>Section 6: Resources and Infrastructure </a:t>
            </a:r>
            <a:endParaRPr lang="en-CA" sz="1200" dirty="0" smtClean="0">
              <a:latin typeface="Calibri" panose="020F0502020204030204" pitchFamily="34" charset="0"/>
              <a:cs typeface="Calibri" panose="020F0502020204030204" pitchFamily="34" charset="0"/>
            </a:endParaRPr>
          </a:p>
          <a:p>
            <a:pPr lvl="2"/>
            <a:r>
              <a:rPr lang="en-US" sz="1200" dirty="0">
                <a:latin typeface="Calibri" panose="020F0502020204030204" pitchFamily="34" charset="0"/>
                <a:cs typeface="Calibri" panose="020F0502020204030204" pitchFamily="34" charset="0"/>
              </a:rPr>
              <a:t>Section 7: Opportunity Analysis for the Academic unit and Future </a:t>
            </a:r>
            <a:r>
              <a:rPr lang="en-US" sz="1200" dirty="0" smtClean="0">
                <a:latin typeface="Calibri" panose="020F0502020204030204" pitchFamily="34" charset="0"/>
                <a:cs typeface="Calibri" panose="020F0502020204030204" pitchFamily="34" charset="0"/>
              </a:rPr>
              <a:t>Directions</a:t>
            </a:r>
          </a:p>
          <a:p>
            <a:pPr lvl="2"/>
            <a:r>
              <a:rPr lang="en-CA" sz="1200" dirty="0">
                <a:latin typeface="Calibri" panose="020F0502020204030204" pitchFamily="34" charset="0"/>
                <a:cs typeface="Calibri" panose="020F0502020204030204" pitchFamily="34" charset="0"/>
              </a:rPr>
              <a:t>Section 8: Questions for Reviewers (Optional) </a:t>
            </a:r>
            <a:endParaRPr lang="en-CA" sz="1200" dirty="0" smtClean="0">
              <a:latin typeface="Calibri" panose="020F0502020204030204" pitchFamily="34" charset="0"/>
              <a:cs typeface="Calibri" panose="020F0502020204030204" pitchFamily="34" charset="0"/>
            </a:endParaRPr>
          </a:p>
          <a:p>
            <a:pPr lvl="1"/>
            <a:r>
              <a:rPr lang="en-CA" sz="1200" b="1" dirty="0" smtClean="0">
                <a:latin typeface="Calibri" panose="020F0502020204030204" pitchFamily="34" charset="0"/>
                <a:cs typeface="Calibri" panose="020F0502020204030204" pitchFamily="34" charset="0"/>
              </a:rPr>
              <a:t>Please indicate which groups have been consulted in the self-study process:</a:t>
            </a:r>
          </a:p>
          <a:p>
            <a:pPr lvl="2"/>
            <a:r>
              <a:rPr lang="en-US" sz="1200" dirty="0">
                <a:latin typeface="Calibri" panose="020F0502020204030204" pitchFamily="34" charset="0"/>
                <a:cs typeface="Calibri" panose="020F0502020204030204" pitchFamily="34" charset="0"/>
              </a:rPr>
              <a:t>Faculty </a:t>
            </a:r>
            <a:r>
              <a:rPr lang="en-US" sz="1200" dirty="0" smtClean="0">
                <a:latin typeface="Calibri" panose="020F0502020204030204" pitchFamily="34" charset="0"/>
                <a:cs typeface="Calibri" panose="020F0502020204030204" pitchFamily="34" charset="0"/>
              </a:rPr>
              <a:t>Members</a:t>
            </a:r>
          </a:p>
          <a:p>
            <a:pPr lvl="2"/>
            <a:r>
              <a:rPr lang="en-US" sz="1200" dirty="0" smtClean="0">
                <a:latin typeface="Calibri" panose="020F0502020204030204" pitchFamily="34" charset="0"/>
                <a:cs typeface="Calibri" panose="020F0502020204030204" pitchFamily="34" charset="0"/>
              </a:rPr>
              <a:t>Sessional Instructors</a:t>
            </a:r>
          </a:p>
          <a:p>
            <a:pPr lvl="2"/>
            <a:r>
              <a:rPr lang="en-US" sz="1200" dirty="0" smtClean="0">
                <a:latin typeface="Calibri" panose="020F0502020204030204" pitchFamily="34" charset="0"/>
                <a:cs typeface="Calibri" panose="020F0502020204030204" pitchFamily="34" charset="0"/>
              </a:rPr>
              <a:t>CUPE </a:t>
            </a:r>
            <a:r>
              <a:rPr lang="en-US" sz="1200" dirty="0">
                <a:latin typeface="Calibri" panose="020F0502020204030204" pitchFamily="34" charset="0"/>
                <a:cs typeface="Calibri" panose="020F0502020204030204" pitchFamily="34" charset="0"/>
              </a:rPr>
              <a:t>and PEA </a:t>
            </a:r>
            <a:endParaRPr lang="en-US" sz="1200" dirty="0" smtClean="0">
              <a:latin typeface="Calibri" panose="020F0502020204030204" pitchFamily="34" charset="0"/>
              <a:cs typeface="Calibri" panose="020F0502020204030204" pitchFamily="34" charset="0"/>
            </a:endParaRPr>
          </a:p>
          <a:p>
            <a:pPr lvl="2"/>
            <a:r>
              <a:rPr lang="en-US" sz="1200" dirty="0" smtClean="0">
                <a:latin typeface="Calibri" panose="020F0502020204030204" pitchFamily="34" charset="0"/>
                <a:cs typeface="Calibri" panose="020F0502020204030204" pitchFamily="34" charset="0"/>
              </a:rPr>
              <a:t>Staff </a:t>
            </a:r>
          </a:p>
          <a:p>
            <a:pPr lvl="2"/>
            <a:r>
              <a:rPr lang="en-US" sz="1200" dirty="0" smtClean="0">
                <a:latin typeface="Calibri" panose="020F0502020204030204" pitchFamily="34" charset="0"/>
                <a:cs typeface="Calibri" panose="020F0502020204030204" pitchFamily="34" charset="0"/>
              </a:rPr>
              <a:t>Students </a:t>
            </a:r>
          </a:p>
          <a:p>
            <a:pPr lvl="2"/>
            <a:r>
              <a:rPr lang="en-US" sz="1200" dirty="0" smtClean="0">
                <a:latin typeface="Calibri" panose="020F0502020204030204" pitchFamily="34" charset="0"/>
                <a:cs typeface="Calibri" panose="020F0502020204030204" pitchFamily="34" charset="0"/>
              </a:rPr>
              <a:t>Other</a:t>
            </a:r>
            <a:endParaRPr lang="en-CA" sz="12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r>
              <a:rPr lang="en-US" dirty="0" smtClean="0"/>
              <a:t>External </a:t>
            </a:r>
            <a:r>
              <a:rPr lang="en-US" dirty="0"/>
              <a:t>Reviews of Academic Units Self-study </a:t>
            </a:r>
            <a:endParaRPr lang="en-CA" dirty="0"/>
          </a:p>
        </p:txBody>
      </p:sp>
    </p:spTree>
    <p:extLst>
      <p:ext uri="{BB962C8B-B14F-4D97-AF65-F5344CB8AC3E}">
        <p14:creationId xmlns:p14="http://schemas.microsoft.com/office/powerpoint/2010/main" val="427943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900" y="2032000"/>
            <a:ext cx="6918960" cy="4152899"/>
          </a:xfrm>
        </p:spPr>
        <p:txBody>
          <a:bodyPr>
            <a:noAutofit/>
          </a:bodyPr>
          <a:lstStyle/>
          <a:p>
            <a:r>
              <a:rPr lang="en-CA" sz="1400" b="1" dirty="0" smtClean="0">
                <a:latin typeface="Calibri" panose="020F0502020204030204" pitchFamily="34" charset="0"/>
                <a:cs typeface="Calibri" panose="020F0502020204030204" pitchFamily="34" charset="0"/>
              </a:rPr>
              <a:t>Responsibility of review team (ultimately, reviewer chair)</a:t>
            </a:r>
          </a:p>
          <a:p>
            <a:r>
              <a:rPr lang="en-CA" sz="1400" dirty="0" smtClean="0">
                <a:latin typeface="Calibri" panose="020F0502020204030204" pitchFamily="34" charset="0"/>
                <a:cs typeface="Calibri" panose="020F0502020204030204" pitchFamily="34" charset="0"/>
              </a:rPr>
              <a:t>Review </a:t>
            </a:r>
            <a:r>
              <a:rPr lang="en-CA" sz="1400" dirty="0" smtClean="0">
                <a:latin typeface="Calibri" panose="020F0502020204030204" pitchFamily="34" charset="0"/>
                <a:cs typeface="Calibri" panose="020F0502020204030204" pitchFamily="34" charset="0"/>
              </a:rPr>
              <a:t>teams </a:t>
            </a:r>
            <a:r>
              <a:rPr lang="en-CA" sz="1400" dirty="0">
                <a:latin typeface="Calibri" panose="020F0502020204030204" pitchFamily="34" charset="0"/>
                <a:cs typeface="Calibri" panose="020F0502020204030204" pitchFamily="34" charset="0"/>
              </a:rPr>
              <a:t>are asked to use academic unit </a:t>
            </a:r>
            <a:r>
              <a:rPr lang="en-CA" sz="1400" dirty="0" smtClean="0">
                <a:latin typeface="Calibri" panose="020F0502020204030204" pitchFamily="34" charset="0"/>
                <a:cs typeface="Calibri" panose="020F0502020204030204" pitchFamily="34" charset="0"/>
              </a:rPr>
              <a:t>self-study materials, </a:t>
            </a:r>
            <a:r>
              <a:rPr lang="en-CA" sz="1400" dirty="0">
                <a:latin typeface="Calibri" panose="020F0502020204030204" pitchFamily="34" charset="0"/>
                <a:cs typeface="Calibri" panose="020F0502020204030204" pitchFamily="34" charset="0"/>
              </a:rPr>
              <a:t>the University Strategic Plan, Faculty Strategic Plan, and the Planning Tools Data Packet to answer questions in the following areas</a:t>
            </a:r>
            <a:r>
              <a:rPr lang="en-CA" sz="1400" dirty="0" smtClean="0">
                <a:latin typeface="Calibri" panose="020F0502020204030204" pitchFamily="34" charset="0"/>
                <a:cs typeface="Calibri" panose="020F0502020204030204" pitchFamily="34" charset="0"/>
              </a:rPr>
              <a:t>:</a:t>
            </a:r>
            <a:endParaRPr lang="en-CA" sz="1400" dirty="0">
              <a:latin typeface="Calibri" panose="020F0502020204030204" pitchFamily="34" charset="0"/>
              <a:cs typeface="Calibri" panose="020F0502020204030204" pitchFamily="34" charset="0"/>
            </a:endParaRPr>
          </a:p>
          <a:p>
            <a:pPr lvl="1"/>
            <a:r>
              <a:rPr lang="en-US" sz="1400" dirty="0">
                <a:latin typeface="Calibri" panose="020F0502020204030204" pitchFamily="34" charset="0"/>
                <a:cs typeface="Calibri" panose="020F0502020204030204" pitchFamily="34" charset="0"/>
              </a:rPr>
              <a:t>Section 1: Development and Future Plans of the Academic </a:t>
            </a:r>
            <a:r>
              <a:rPr lang="en-US" sz="1400" dirty="0" smtClean="0">
                <a:latin typeface="Calibri" panose="020F0502020204030204" pitchFamily="34" charset="0"/>
                <a:cs typeface="Calibri" panose="020F0502020204030204" pitchFamily="34" charset="0"/>
              </a:rPr>
              <a:t>Unit</a:t>
            </a:r>
          </a:p>
          <a:p>
            <a:pPr lvl="1"/>
            <a:r>
              <a:rPr lang="en-US" sz="1400" dirty="0" smtClean="0">
                <a:latin typeface="Calibri" panose="020F0502020204030204" pitchFamily="34" charset="0"/>
                <a:cs typeface="Calibri" panose="020F0502020204030204" pitchFamily="34" charset="0"/>
              </a:rPr>
              <a:t>Section </a:t>
            </a:r>
            <a:r>
              <a:rPr lang="en-US" sz="1400" dirty="0">
                <a:latin typeface="Calibri" panose="020F0502020204030204" pitchFamily="34" charset="0"/>
                <a:cs typeface="Calibri" panose="020F0502020204030204" pitchFamily="34" charset="0"/>
              </a:rPr>
              <a:t>2: Quality of and demand for the Academic Program(s) </a:t>
            </a:r>
          </a:p>
          <a:p>
            <a:pPr lvl="1"/>
            <a:r>
              <a:rPr lang="en-US" sz="1400" dirty="0">
                <a:latin typeface="Calibri" panose="020F0502020204030204" pitchFamily="34" charset="0"/>
                <a:cs typeface="Calibri" panose="020F0502020204030204" pitchFamily="34" charset="0"/>
              </a:rPr>
              <a:t>Section 3: Quality of the Student Experience and the Learning Environment</a:t>
            </a:r>
          </a:p>
          <a:p>
            <a:pPr lvl="1"/>
            <a:r>
              <a:rPr lang="en-US" sz="1400" dirty="0">
                <a:latin typeface="Calibri" panose="020F0502020204030204" pitchFamily="34" charset="0"/>
                <a:cs typeface="Calibri" panose="020F0502020204030204" pitchFamily="34" charset="0"/>
              </a:rPr>
              <a:t>Section 4: Quality of Student Outcomes</a:t>
            </a:r>
          </a:p>
          <a:p>
            <a:pPr lvl="1"/>
            <a:r>
              <a:rPr lang="en-US" sz="1400" dirty="0">
                <a:latin typeface="Calibri" panose="020F0502020204030204" pitchFamily="34" charset="0"/>
                <a:cs typeface="Calibri" panose="020F0502020204030204" pitchFamily="34" charset="0"/>
              </a:rPr>
              <a:t>Section 5: Quality of Research, Scholarly Activity and Scholarship on </a:t>
            </a:r>
            <a:r>
              <a:rPr lang="en-US" sz="1400" dirty="0" smtClean="0">
                <a:latin typeface="Calibri" panose="020F0502020204030204" pitchFamily="34" charset="0"/>
                <a:cs typeface="Calibri" panose="020F0502020204030204" pitchFamily="34" charset="0"/>
              </a:rPr>
              <a:t>Teaching</a:t>
            </a:r>
          </a:p>
          <a:p>
            <a:pPr lvl="1"/>
            <a:r>
              <a:rPr lang="en-CA" sz="1400" dirty="0" smtClean="0">
                <a:latin typeface="Calibri" panose="020F0502020204030204" pitchFamily="34" charset="0"/>
                <a:cs typeface="Calibri" panose="020F0502020204030204" pitchFamily="34" charset="0"/>
              </a:rPr>
              <a:t>Section </a:t>
            </a:r>
            <a:r>
              <a:rPr lang="en-CA" sz="1400" dirty="0">
                <a:latin typeface="Calibri" panose="020F0502020204030204" pitchFamily="34" charset="0"/>
                <a:cs typeface="Calibri" panose="020F0502020204030204" pitchFamily="34" charset="0"/>
              </a:rPr>
              <a:t>6: Resources and Infrastructure </a:t>
            </a:r>
            <a:endParaRPr lang="en-CA" sz="1400" dirty="0" smtClean="0">
              <a:latin typeface="Calibri" panose="020F0502020204030204" pitchFamily="34" charset="0"/>
              <a:cs typeface="Calibri" panose="020F0502020204030204" pitchFamily="34" charset="0"/>
            </a:endParaRPr>
          </a:p>
          <a:p>
            <a:pPr lvl="1"/>
            <a:r>
              <a:rPr lang="en-US" sz="1400" dirty="0" smtClean="0">
                <a:latin typeface="Calibri" panose="020F0502020204030204" pitchFamily="34" charset="0"/>
                <a:cs typeface="Calibri" panose="020F0502020204030204" pitchFamily="34" charset="0"/>
              </a:rPr>
              <a:t>Section 7: Additional </a:t>
            </a:r>
            <a:r>
              <a:rPr lang="en-US" sz="1400" dirty="0">
                <a:latin typeface="Calibri" panose="020F0502020204030204" pitchFamily="34" charset="0"/>
                <a:cs typeface="Calibri" panose="020F0502020204030204" pitchFamily="34" charset="0"/>
              </a:rPr>
              <a:t>Questions Identified by the Academic Unit, Dean or </a:t>
            </a:r>
            <a:r>
              <a:rPr lang="en-US" sz="1400" dirty="0" smtClean="0">
                <a:latin typeface="Calibri" panose="020F0502020204030204" pitchFamily="34" charset="0"/>
                <a:cs typeface="Calibri" panose="020F0502020204030204" pitchFamily="34" charset="0"/>
              </a:rPr>
              <a:t>AVPAP</a:t>
            </a:r>
            <a:endParaRPr lang="en-CA" sz="1400" dirty="0" smtClean="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r>
              <a:rPr lang="en-US" dirty="0"/>
              <a:t>External Reviews of Academic Units Reviewer Guide</a:t>
            </a:r>
            <a:endParaRPr lang="en-CA" dirty="0"/>
          </a:p>
        </p:txBody>
      </p:sp>
    </p:spTree>
    <p:extLst>
      <p:ext uri="{BB962C8B-B14F-4D97-AF65-F5344CB8AC3E}">
        <p14:creationId xmlns:p14="http://schemas.microsoft.com/office/powerpoint/2010/main" val="3717471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UVic Edge tit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UVic Edge conten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UVic Edge content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UVic Edge content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UVic Edge content 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UVic Edge content 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UVic Edge content 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UVic Edge content 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Vic Edge tit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Vic Edge tit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UVic Edge tit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UVic Edge tit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UVic Edge 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UVic Edge conten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UVic Edge conten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UVic Edge conten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7737</TotalTime>
  <Words>2027</Words>
  <Application>Microsoft Office PowerPoint</Application>
  <PresentationFormat>On-screen Show (4:3)</PresentationFormat>
  <Paragraphs>130</Paragraphs>
  <Slides>20</Slides>
  <Notes>14</Notes>
  <HiddenSlides>0</HiddenSlides>
  <MMClips>0</MMClips>
  <ScaleCrop>false</ScaleCrop>
  <HeadingPairs>
    <vt:vector size="6" baseType="variant">
      <vt:variant>
        <vt:lpstr>Fonts Used</vt:lpstr>
      </vt:variant>
      <vt:variant>
        <vt:i4>2</vt:i4>
      </vt:variant>
      <vt:variant>
        <vt:lpstr>Theme</vt:lpstr>
      </vt:variant>
      <vt:variant>
        <vt:i4>20</vt:i4>
      </vt:variant>
      <vt:variant>
        <vt:lpstr>Slide Titles</vt:lpstr>
      </vt:variant>
      <vt:variant>
        <vt:i4>20</vt:i4>
      </vt:variant>
    </vt:vector>
  </HeadingPairs>
  <TitlesOfParts>
    <vt:vector size="42" baseType="lpstr">
      <vt:lpstr>Arial</vt:lpstr>
      <vt:lpstr>Calibri</vt:lpstr>
      <vt:lpstr>UVic Edge title 1</vt:lpstr>
      <vt:lpstr>UVic Edge title 2</vt:lpstr>
      <vt:lpstr>UVic Edge title 3</vt:lpstr>
      <vt:lpstr>UVic Edge title 4</vt:lpstr>
      <vt:lpstr>UVic Edge title 5</vt:lpstr>
      <vt:lpstr>UVic Edge content 1</vt:lpstr>
      <vt:lpstr>UVic Edge content 2</vt:lpstr>
      <vt:lpstr>UVic Edge content 3</vt:lpstr>
      <vt:lpstr>UVic Edge content 4</vt:lpstr>
      <vt:lpstr>UVic Edge content 5</vt:lpstr>
      <vt:lpstr>UVic Edge content 6</vt:lpstr>
      <vt:lpstr>UVic Edge content 7</vt:lpstr>
      <vt:lpstr>UVic Edge content 8</vt:lpstr>
      <vt:lpstr>UVic Edge content 9</vt:lpstr>
      <vt:lpstr>UVic Edge content 10</vt:lpstr>
      <vt:lpstr>UVic Edge content 11</vt:lpstr>
      <vt:lpstr>Custom Design</vt:lpstr>
      <vt:lpstr>1_Custom Design</vt:lpstr>
      <vt:lpstr>2_Custom Design</vt:lpstr>
      <vt:lpstr>3_Custom Design</vt:lpstr>
      <vt:lpstr>Staff Training:  External Reviews of Academic Units  </vt:lpstr>
      <vt:lpstr>Overview of 2020-2021 Reviews</vt:lpstr>
      <vt:lpstr>External Reviews of Academic Units – What’s changed?</vt:lpstr>
      <vt:lpstr>External Reviews of Academic Units – What’s changed?</vt:lpstr>
      <vt:lpstr>External Reviews of Academic Units – What’s changed?</vt:lpstr>
      <vt:lpstr>External Reviews of Academic Units – What’s changed?</vt:lpstr>
      <vt:lpstr>External Reviews of Interdisciplinary Units</vt:lpstr>
      <vt:lpstr>External Reviews of Academic Units Self-study </vt:lpstr>
      <vt:lpstr>External Reviews of Academic Units Reviewer Guide</vt:lpstr>
      <vt:lpstr>External Reviews of Academic Units Checklist</vt:lpstr>
      <vt:lpstr>External Reviews of Academic Units Checklist Summary</vt:lpstr>
      <vt:lpstr>External Reviews of Academic Units Checklist Summary</vt:lpstr>
      <vt:lpstr>External Reviews of Academic Units Checklist Summary</vt:lpstr>
      <vt:lpstr>External Reviews of Academic Units Checklist Summary</vt:lpstr>
      <vt:lpstr>External Reviews of Academic Units Checklist Summary</vt:lpstr>
      <vt:lpstr>External Reviews of Academic Units Checklist Summary</vt:lpstr>
      <vt:lpstr>External Reviews of Academic Units Checklist Summary</vt:lpstr>
      <vt:lpstr>External Reviews of Academic Units Connect Site</vt:lpstr>
      <vt:lpstr>External Reviews of Academic Units Connect Site</vt:lpstr>
      <vt:lpstr>Questions?</vt:lpstr>
    </vt:vector>
  </TitlesOfParts>
  <Company>University of Victoria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Carter</dc:creator>
  <cp:lastModifiedBy>Sarah Grindlay</cp:lastModifiedBy>
  <cp:revision>228</cp:revision>
  <dcterms:created xsi:type="dcterms:W3CDTF">2013-08-20T17:34:23Z</dcterms:created>
  <dcterms:modified xsi:type="dcterms:W3CDTF">2020-12-17T00:48:48Z</dcterms:modified>
</cp:coreProperties>
</file>