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92" r:id="rId2"/>
    <p:sldMasterId id="2147483676" r:id="rId3"/>
    <p:sldMasterId id="2147483704" r:id="rId4"/>
    <p:sldMasterId id="2147483702" r:id="rId5"/>
    <p:sldMasterId id="2147483666" r:id="rId6"/>
    <p:sldMasterId id="2147483694" r:id="rId7"/>
    <p:sldMasterId id="2147483678" r:id="rId8"/>
    <p:sldMasterId id="2147483668" r:id="rId9"/>
    <p:sldMasterId id="2147483700" r:id="rId10"/>
    <p:sldMasterId id="2147483662" r:id="rId11"/>
    <p:sldMasterId id="2147483710" r:id="rId12"/>
    <p:sldMasterId id="2147483712" r:id="rId13"/>
    <p:sldMasterId id="2147483714" r:id="rId14"/>
    <p:sldMasterId id="2147483664" r:id="rId15"/>
    <p:sldMasterId id="2147483670" r:id="rId16"/>
    <p:sldMasterId id="2147483734" r:id="rId17"/>
    <p:sldMasterId id="2147483736" r:id="rId18"/>
    <p:sldMasterId id="2147483738" r:id="rId19"/>
    <p:sldMasterId id="2147483740" r:id="rId20"/>
  </p:sldMasterIdLst>
  <p:notesMasterIdLst>
    <p:notesMasterId r:id="rId32"/>
  </p:notesMasterIdLst>
  <p:handoutMasterIdLst>
    <p:handoutMasterId r:id="rId33"/>
  </p:handoutMasterIdLst>
  <p:sldIdLst>
    <p:sldId id="257" r:id="rId21"/>
    <p:sldId id="285" r:id="rId22"/>
    <p:sldId id="309" r:id="rId23"/>
    <p:sldId id="282" r:id="rId24"/>
    <p:sldId id="310" r:id="rId25"/>
    <p:sldId id="261" r:id="rId26"/>
    <p:sldId id="306" r:id="rId27"/>
    <p:sldId id="305" r:id="rId28"/>
    <p:sldId id="307" r:id="rId29"/>
    <p:sldId id="308" r:id="rId30"/>
    <p:sldId id="268" r:id="rId31"/>
  </p:sldIdLst>
  <p:sldSz cx="9144000" cy="6858000" type="screen4x3"/>
  <p:notesSz cx="6858000" cy="91440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7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A"/>
    <a:srgbClr val="005294"/>
    <a:srgbClr val="004F8E"/>
    <a:srgbClr val="005191"/>
    <a:srgbClr val="0E3C75"/>
    <a:srgbClr val="CA0C11"/>
    <a:srgbClr val="A40418"/>
    <a:srgbClr val="D50F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03" autoAdjust="0"/>
    <p:restoredTop sz="83212" autoAdjust="0"/>
  </p:normalViewPr>
  <p:slideViewPr>
    <p:cSldViewPr snapToGrid="0" snapToObjects="1">
      <p:cViewPr varScale="1">
        <p:scale>
          <a:sx n="42" d="100"/>
          <a:sy n="42" d="100"/>
        </p:scale>
        <p:origin x="66" y="384"/>
      </p:cViewPr>
      <p:guideLst>
        <p:guide orient="horz"/>
        <p:guide pos="73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21" Type="http://schemas.openxmlformats.org/officeDocument/2006/relationships/slide" Target="slides/slide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18C5D-1B0D-4EC3-993B-D2B36B765A73}" type="doc">
      <dgm:prSet loTypeId="urn:microsoft.com/office/officeart/2005/8/layout/process1" loCatId="process" qsTypeId="urn:microsoft.com/office/officeart/2005/8/quickstyle/simple1" qsCatId="simple" csTypeId="urn:microsoft.com/office/officeart/2005/8/colors/accent1_2" csCatId="accent1" phldr="1"/>
      <dgm:spPr/>
    </dgm:pt>
    <dgm:pt modelId="{ED33E5F7-0C3B-4C6F-83A1-A0D439C64314}">
      <dgm:prSet phldrT="[Text]" custT="1"/>
      <dgm:spPr/>
      <dgm:t>
        <a:bodyPr/>
        <a:lstStyle/>
        <a:p>
          <a:r>
            <a:rPr lang="en-US" sz="1600" dirty="0" smtClean="0"/>
            <a:t>The AC1145 policy and procedure documents were long; some parts seemed to contradict. </a:t>
          </a:r>
          <a:endParaRPr lang="en-US" sz="1600" dirty="0"/>
        </a:p>
      </dgm:t>
    </dgm:pt>
    <dgm:pt modelId="{EF27C73C-24E8-42D0-A1D0-87D16250EE73}" type="parTrans" cxnId="{B9A2CF4B-AEF4-43F5-9D2E-AF1077278BD0}">
      <dgm:prSet/>
      <dgm:spPr/>
      <dgm:t>
        <a:bodyPr/>
        <a:lstStyle/>
        <a:p>
          <a:endParaRPr lang="en-US" sz="1600"/>
        </a:p>
      </dgm:t>
    </dgm:pt>
    <dgm:pt modelId="{EAF3407A-3351-4E28-9E14-7BF371D7BD75}" type="sibTrans" cxnId="{B9A2CF4B-AEF4-43F5-9D2E-AF1077278BD0}">
      <dgm:prSet custT="1"/>
      <dgm:spPr/>
      <dgm:t>
        <a:bodyPr/>
        <a:lstStyle/>
        <a:p>
          <a:endParaRPr lang="en-US" sz="1600"/>
        </a:p>
      </dgm:t>
    </dgm:pt>
    <dgm:pt modelId="{8679492D-786F-46C5-90DD-53FCB2C4F177}">
      <dgm:prSet phldrT="[Text]" custT="1"/>
      <dgm:spPr/>
      <dgm:t>
        <a:bodyPr/>
        <a:lstStyle/>
        <a:p>
          <a:r>
            <a:rPr lang="en-US" sz="1600" dirty="0" smtClean="0"/>
            <a:t>The AC1145 policy and associated procedures were 21 pages; this has been reduced to  a 4 page policy with integrated high-level procedures. There are three associated documents that are housed on the Quality Assurance page on the VPAC website.</a:t>
          </a:r>
          <a:endParaRPr lang="en-US" sz="1600" dirty="0"/>
        </a:p>
      </dgm:t>
    </dgm:pt>
    <dgm:pt modelId="{71F9364F-938B-47B5-BB85-32A39D8FB347}" type="sibTrans" cxnId="{D34A4122-A97E-4400-9AB2-4D86F6B4BC17}">
      <dgm:prSet/>
      <dgm:spPr/>
      <dgm:t>
        <a:bodyPr/>
        <a:lstStyle/>
        <a:p>
          <a:endParaRPr lang="en-US" sz="1600"/>
        </a:p>
      </dgm:t>
    </dgm:pt>
    <dgm:pt modelId="{2CC9F4C1-8216-4285-94FE-2E681C98D068}" type="parTrans" cxnId="{D34A4122-A97E-4400-9AB2-4D86F6B4BC17}">
      <dgm:prSet/>
      <dgm:spPr/>
      <dgm:t>
        <a:bodyPr/>
        <a:lstStyle/>
        <a:p>
          <a:endParaRPr lang="en-US" sz="1600"/>
        </a:p>
      </dgm:t>
    </dgm:pt>
    <dgm:pt modelId="{0A898ECE-5D6C-4D47-AC6B-648D284ED0BE}" type="pres">
      <dgm:prSet presAssocID="{13918C5D-1B0D-4EC3-993B-D2B36B765A73}" presName="Name0" presStyleCnt="0">
        <dgm:presLayoutVars>
          <dgm:dir/>
          <dgm:resizeHandles val="exact"/>
        </dgm:presLayoutVars>
      </dgm:prSet>
      <dgm:spPr/>
    </dgm:pt>
    <dgm:pt modelId="{B49736CE-D29F-4F24-9DB4-4285DF1D0BBF}" type="pres">
      <dgm:prSet presAssocID="{ED33E5F7-0C3B-4C6F-83A1-A0D439C64314}" presName="node" presStyleLbl="node1" presStyleIdx="0" presStyleCnt="2" custLinFactNeighborX="-117" custLinFactNeighborY="469">
        <dgm:presLayoutVars>
          <dgm:bulletEnabled val="1"/>
        </dgm:presLayoutVars>
      </dgm:prSet>
      <dgm:spPr/>
      <dgm:t>
        <a:bodyPr/>
        <a:lstStyle/>
        <a:p>
          <a:endParaRPr lang="en-US"/>
        </a:p>
      </dgm:t>
    </dgm:pt>
    <dgm:pt modelId="{31057420-D64C-4401-B6C3-130E67F3C796}" type="pres">
      <dgm:prSet presAssocID="{EAF3407A-3351-4E28-9E14-7BF371D7BD75}" presName="sibTrans" presStyleLbl="sibTrans2D1" presStyleIdx="0" presStyleCnt="1"/>
      <dgm:spPr/>
      <dgm:t>
        <a:bodyPr/>
        <a:lstStyle/>
        <a:p>
          <a:endParaRPr lang="en-US"/>
        </a:p>
      </dgm:t>
    </dgm:pt>
    <dgm:pt modelId="{9024408E-A924-4637-BC97-FE2647BE487C}" type="pres">
      <dgm:prSet presAssocID="{EAF3407A-3351-4E28-9E14-7BF371D7BD75}" presName="connectorText" presStyleLbl="sibTrans2D1" presStyleIdx="0" presStyleCnt="1"/>
      <dgm:spPr/>
      <dgm:t>
        <a:bodyPr/>
        <a:lstStyle/>
        <a:p>
          <a:endParaRPr lang="en-US"/>
        </a:p>
      </dgm:t>
    </dgm:pt>
    <dgm:pt modelId="{55A5A888-5715-4DBE-8F18-CF228511BFAC}" type="pres">
      <dgm:prSet presAssocID="{8679492D-786F-46C5-90DD-53FCB2C4F177}" presName="node" presStyleLbl="node1" presStyleIdx="1" presStyleCnt="2">
        <dgm:presLayoutVars>
          <dgm:bulletEnabled val="1"/>
        </dgm:presLayoutVars>
      </dgm:prSet>
      <dgm:spPr/>
      <dgm:t>
        <a:bodyPr/>
        <a:lstStyle/>
        <a:p>
          <a:endParaRPr lang="en-US"/>
        </a:p>
      </dgm:t>
    </dgm:pt>
  </dgm:ptLst>
  <dgm:cxnLst>
    <dgm:cxn modelId="{EF1BFBC2-104A-4FFE-93DC-8C05D00FDA81}" type="presOf" srcId="{8679492D-786F-46C5-90DD-53FCB2C4F177}" destId="{55A5A888-5715-4DBE-8F18-CF228511BFAC}" srcOrd="0" destOrd="0" presId="urn:microsoft.com/office/officeart/2005/8/layout/process1"/>
    <dgm:cxn modelId="{F6550A62-0036-4369-9536-1E56279E497A}" type="presOf" srcId="{ED33E5F7-0C3B-4C6F-83A1-A0D439C64314}" destId="{B49736CE-D29F-4F24-9DB4-4285DF1D0BBF}" srcOrd="0" destOrd="0" presId="urn:microsoft.com/office/officeart/2005/8/layout/process1"/>
    <dgm:cxn modelId="{6C5025D8-2F89-4C13-B4A8-E9511B58C7B3}" type="presOf" srcId="{13918C5D-1B0D-4EC3-993B-D2B36B765A73}" destId="{0A898ECE-5D6C-4D47-AC6B-648D284ED0BE}" srcOrd="0" destOrd="0" presId="urn:microsoft.com/office/officeart/2005/8/layout/process1"/>
    <dgm:cxn modelId="{D34A4122-A97E-4400-9AB2-4D86F6B4BC17}" srcId="{13918C5D-1B0D-4EC3-993B-D2B36B765A73}" destId="{8679492D-786F-46C5-90DD-53FCB2C4F177}" srcOrd="1" destOrd="0" parTransId="{2CC9F4C1-8216-4285-94FE-2E681C98D068}" sibTransId="{71F9364F-938B-47B5-BB85-32A39D8FB347}"/>
    <dgm:cxn modelId="{85A37457-8791-4A06-AC07-7B9CC4EC9D2D}" type="presOf" srcId="{EAF3407A-3351-4E28-9E14-7BF371D7BD75}" destId="{31057420-D64C-4401-B6C3-130E67F3C796}" srcOrd="0" destOrd="0" presId="urn:microsoft.com/office/officeart/2005/8/layout/process1"/>
    <dgm:cxn modelId="{C191B8BF-9DC9-446A-A6B3-7EF515B2DBD5}" type="presOf" srcId="{EAF3407A-3351-4E28-9E14-7BF371D7BD75}" destId="{9024408E-A924-4637-BC97-FE2647BE487C}" srcOrd="1" destOrd="0" presId="urn:microsoft.com/office/officeart/2005/8/layout/process1"/>
    <dgm:cxn modelId="{B9A2CF4B-AEF4-43F5-9D2E-AF1077278BD0}" srcId="{13918C5D-1B0D-4EC3-993B-D2B36B765A73}" destId="{ED33E5F7-0C3B-4C6F-83A1-A0D439C64314}" srcOrd="0" destOrd="0" parTransId="{EF27C73C-24E8-42D0-A1D0-87D16250EE73}" sibTransId="{EAF3407A-3351-4E28-9E14-7BF371D7BD75}"/>
    <dgm:cxn modelId="{2FE14239-DF52-44A7-BCD7-C70F2055EAB1}" type="presParOf" srcId="{0A898ECE-5D6C-4D47-AC6B-648D284ED0BE}" destId="{B49736CE-D29F-4F24-9DB4-4285DF1D0BBF}" srcOrd="0" destOrd="0" presId="urn:microsoft.com/office/officeart/2005/8/layout/process1"/>
    <dgm:cxn modelId="{74A3CC2C-F324-4F35-B03C-7BEC4026DAF3}" type="presParOf" srcId="{0A898ECE-5D6C-4D47-AC6B-648D284ED0BE}" destId="{31057420-D64C-4401-B6C3-130E67F3C796}" srcOrd="1" destOrd="0" presId="urn:microsoft.com/office/officeart/2005/8/layout/process1"/>
    <dgm:cxn modelId="{61CACC96-8E5F-4AA2-9D1F-4C9E3C344EBB}" type="presParOf" srcId="{31057420-D64C-4401-B6C3-130E67F3C796}" destId="{9024408E-A924-4637-BC97-FE2647BE487C}" srcOrd="0" destOrd="0" presId="urn:microsoft.com/office/officeart/2005/8/layout/process1"/>
    <dgm:cxn modelId="{19E14407-ECA6-4C95-9FE7-3B302744E2C4}" type="presParOf" srcId="{0A898ECE-5D6C-4D47-AC6B-648D284ED0BE}" destId="{55A5A888-5715-4DBE-8F18-CF228511BFA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18C5D-1B0D-4EC3-993B-D2B36B765A73}" type="doc">
      <dgm:prSet loTypeId="urn:microsoft.com/office/officeart/2005/8/layout/process1" loCatId="process" qsTypeId="urn:microsoft.com/office/officeart/2005/8/quickstyle/simple1" qsCatId="simple" csTypeId="urn:microsoft.com/office/officeart/2005/8/colors/accent1_2" csCatId="accent1" phldr="1"/>
      <dgm:spPr/>
    </dgm:pt>
    <dgm:pt modelId="{ED33E5F7-0C3B-4C6F-83A1-A0D439C64314}">
      <dgm:prSet phldrT="[Text]" custT="1"/>
      <dgm:spPr/>
      <dgm:t>
        <a:bodyPr/>
        <a:lstStyle/>
        <a:p>
          <a:r>
            <a:rPr lang="en-US" sz="1600" dirty="0" smtClean="0"/>
            <a:t>Site visits were </a:t>
          </a:r>
          <a:r>
            <a:rPr lang="en-US" sz="1600" dirty="0" smtClean="0"/>
            <a:t>limited to </a:t>
          </a:r>
          <a:r>
            <a:rPr lang="en-US" sz="1600" dirty="0" smtClean="0"/>
            <a:t>in-person: </a:t>
          </a:r>
        </a:p>
        <a:p>
          <a:r>
            <a:rPr lang="en-US" sz="1600" b="1" dirty="0" smtClean="0"/>
            <a:t>“The Academic Program Review Committee should be present together in Victoria for a minimum of two full days. The great majority of their time will be scheduled to be spent on campus.”</a:t>
          </a:r>
          <a:endParaRPr lang="en-US" sz="1600" b="1" dirty="0"/>
        </a:p>
      </dgm:t>
    </dgm:pt>
    <dgm:pt modelId="{EF27C73C-24E8-42D0-A1D0-87D16250EE73}" type="parTrans" cxnId="{B9A2CF4B-AEF4-43F5-9D2E-AF1077278BD0}">
      <dgm:prSet/>
      <dgm:spPr/>
      <dgm:t>
        <a:bodyPr/>
        <a:lstStyle/>
        <a:p>
          <a:endParaRPr lang="en-US" sz="1600"/>
        </a:p>
      </dgm:t>
    </dgm:pt>
    <dgm:pt modelId="{EAF3407A-3351-4E28-9E14-7BF371D7BD75}" type="sibTrans" cxnId="{B9A2CF4B-AEF4-43F5-9D2E-AF1077278BD0}">
      <dgm:prSet custT="1"/>
      <dgm:spPr/>
      <dgm:t>
        <a:bodyPr/>
        <a:lstStyle/>
        <a:p>
          <a:endParaRPr lang="en-US" sz="1600"/>
        </a:p>
      </dgm:t>
    </dgm:pt>
    <dgm:pt modelId="{8679492D-786F-46C5-90DD-53FCB2C4F177}">
      <dgm:prSet phldrT="[Text]" custT="1"/>
      <dgm:spPr/>
      <dgm:t>
        <a:bodyPr/>
        <a:lstStyle/>
        <a:p>
          <a:r>
            <a:rPr lang="en-US" sz="1600" dirty="0" smtClean="0"/>
            <a:t>Now there is greater flexibility in scheduling site visits:</a:t>
          </a:r>
        </a:p>
        <a:p>
          <a:r>
            <a:rPr lang="en-US" sz="1600" b="1" dirty="0" smtClean="0"/>
            <a:t>“Normally, the external review team conducts a site visit of two to three days; any alternative arrangements will require the agreement of the chair or director, dean, Associate Vice-President Academic Planning and approval of the Provost.”</a:t>
          </a:r>
          <a:endParaRPr lang="en-US" sz="1600" b="1" dirty="0"/>
        </a:p>
      </dgm:t>
    </dgm:pt>
    <dgm:pt modelId="{71F9364F-938B-47B5-BB85-32A39D8FB347}" type="sibTrans" cxnId="{D34A4122-A97E-4400-9AB2-4D86F6B4BC17}">
      <dgm:prSet/>
      <dgm:spPr/>
      <dgm:t>
        <a:bodyPr/>
        <a:lstStyle/>
        <a:p>
          <a:endParaRPr lang="en-US" sz="1600"/>
        </a:p>
      </dgm:t>
    </dgm:pt>
    <dgm:pt modelId="{2CC9F4C1-8216-4285-94FE-2E681C98D068}" type="parTrans" cxnId="{D34A4122-A97E-4400-9AB2-4D86F6B4BC17}">
      <dgm:prSet/>
      <dgm:spPr/>
      <dgm:t>
        <a:bodyPr/>
        <a:lstStyle/>
        <a:p>
          <a:endParaRPr lang="en-US" sz="1600"/>
        </a:p>
      </dgm:t>
    </dgm:pt>
    <dgm:pt modelId="{0A898ECE-5D6C-4D47-AC6B-648D284ED0BE}" type="pres">
      <dgm:prSet presAssocID="{13918C5D-1B0D-4EC3-993B-D2B36B765A73}" presName="Name0" presStyleCnt="0">
        <dgm:presLayoutVars>
          <dgm:dir/>
          <dgm:resizeHandles val="exact"/>
        </dgm:presLayoutVars>
      </dgm:prSet>
      <dgm:spPr/>
    </dgm:pt>
    <dgm:pt modelId="{B49736CE-D29F-4F24-9DB4-4285DF1D0BBF}" type="pres">
      <dgm:prSet presAssocID="{ED33E5F7-0C3B-4C6F-83A1-A0D439C64314}" presName="node" presStyleLbl="node1" presStyleIdx="0" presStyleCnt="2" custLinFactNeighborX="-411">
        <dgm:presLayoutVars>
          <dgm:bulletEnabled val="1"/>
        </dgm:presLayoutVars>
      </dgm:prSet>
      <dgm:spPr/>
      <dgm:t>
        <a:bodyPr/>
        <a:lstStyle/>
        <a:p>
          <a:endParaRPr lang="en-US"/>
        </a:p>
      </dgm:t>
    </dgm:pt>
    <dgm:pt modelId="{31057420-D64C-4401-B6C3-130E67F3C796}" type="pres">
      <dgm:prSet presAssocID="{EAF3407A-3351-4E28-9E14-7BF371D7BD75}" presName="sibTrans" presStyleLbl="sibTrans2D1" presStyleIdx="0" presStyleCnt="1"/>
      <dgm:spPr/>
      <dgm:t>
        <a:bodyPr/>
        <a:lstStyle/>
        <a:p>
          <a:endParaRPr lang="en-US"/>
        </a:p>
      </dgm:t>
    </dgm:pt>
    <dgm:pt modelId="{9024408E-A924-4637-BC97-FE2647BE487C}" type="pres">
      <dgm:prSet presAssocID="{EAF3407A-3351-4E28-9E14-7BF371D7BD75}" presName="connectorText" presStyleLbl="sibTrans2D1" presStyleIdx="0" presStyleCnt="1"/>
      <dgm:spPr/>
      <dgm:t>
        <a:bodyPr/>
        <a:lstStyle/>
        <a:p>
          <a:endParaRPr lang="en-US"/>
        </a:p>
      </dgm:t>
    </dgm:pt>
    <dgm:pt modelId="{55A5A888-5715-4DBE-8F18-CF228511BFAC}" type="pres">
      <dgm:prSet presAssocID="{8679492D-786F-46C5-90DD-53FCB2C4F177}" presName="node" presStyleLbl="node1" presStyleIdx="1" presStyleCnt="2">
        <dgm:presLayoutVars>
          <dgm:bulletEnabled val="1"/>
        </dgm:presLayoutVars>
      </dgm:prSet>
      <dgm:spPr/>
      <dgm:t>
        <a:bodyPr/>
        <a:lstStyle/>
        <a:p>
          <a:endParaRPr lang="en-US"/>
        </a:p>
      </dgm:t>
    </dgm:pt>
  </dgm:ptLst>
  <dgm:cxnLst>
    <dgm:cxn modelId="{EF1BFBC2-104A-4FFE-93DC-8C05D00FDA81}" type="presOf" srcId="{8679492D-786F-46C5-90DD-53FCB2C4F177}" destId="{55A5A888-5715-4DBE-8F18-CF228511BFAC}" srcOrd="0" destOrd="0" presId="urn:microsoft.com/office/officeart/2005/8/layout/process1"/>
    <dgm:cxn modelId="{F6550A62-0036-4369-9536-1E56279E497A}" type="presOf" srcId="{ED33E5F7-0C3B-4C6F-83A1-A0D439C64314}" destId="{B49736CE-D29F-4F24-9DB4-4285DF1D0BBF}" srcOrd="0" destOrd="0" presId="urn:microsoft.com/office/officeart/2005/8/layout/process1"/>
    <dgm:cxn modelId="{6C5025D8-2F89-4C13-B4A8-E9511B58C7B3}" type="presOf" srcId="{13918C5D-1B0D-4EC3-993B-D2B36B765A73}" destId="{0A898ECE-5D6C-4D47-AC6B-648D284ED0BE}" srcOrd="0" destOrd="0" presId="urn:microsoft.com/office/officeart/2005/8/layout/process1"/>
    <dgm:cxn modelId="{85A37457-8791-4A06-AC07-7B9CC4EC9D2D}" type="presOf" srcId="{EAF3407A-3351-4E28-9E14-7BF371D7BD75}" destId="{31057420-D64C-4401-B6C3-130E67F3C796}" srcOrd="0" destOrd="0" presId="urn:microsoft.com/office/officeart/2005/8/layout/process1"/>
    <dgm:cxn modelId="{D34A4122-A97E-4400-9AB2-4D86F6B4BC17}" srcId="{13918C5D-1B0D-4EC3-993B-D2B36B765A73}" destId="{8679492D-786F-46C5-90DD-53FCB2C4F177}" srcOrd="1" destOrd="0" parTransId="{2CC9F4C1-8216-4285-94FE-2E681C98D068}" sibTransId="{71F9364F-938B-47B5-BB85-32A39D8FB347}"/>
    <dgm:cxn modelId="{C191B8BF-9DC9-446A-A6B3-7EF515B2DBD5}" type="presOf" srcId="{EAF3407A-3351-4E28-9E14-7BF371D7BD75}" destId="{9024408E-A924-4637-BC97-FE2647BE487C}" srcOrd="1" destOrd="0" presId="urn:microsoft.com/office/officeart/2005/8/layout/process1"/>
    <dgm:cxn modelId="{B9A2CF4B-AEF4-43F5-9D2E-AF1077278BD0}" srcId="{13918C5D-1B0D-4EC3-993B-D2B36B765A73}" destId="{ED33E5F7-0C3B-4C6F-83A1-A0D439C64314}" srcOrd="0" destOrd="0" parTransId="{EF27C73C-24E8-42D0-A1D0-87D16250EE73}" sibTransId="{EAF3407A-3351-4E28-9E14-7BF371D7BD75}"/>
    <dgm:cxn modelId="{2FE14239-DF52-44A7-BCD7-C70F2055EAB1}" type="presParOf" srcId="{0A898ECE-5D6C-4D47-AC6B-648D284ED0BE}" destId="{B49736CE-D29F-4F24-9DB4-4285DF1D0BBF}" srcOrd="0" destOrd="0" presId="urn:microsoft.com/office/officeart/2005/8/layout/process1"/>
    <dgm:cxn modelId="{74A3CC2C-F324-4F35-B03C-7BEC4026DAF3}" type="presParOf" srcId="{0A898ECE-5D6C-4D47-AC6B-648D284ED0BE}" destId="{31057420-D64C-4401-B6C3-130E67F3C796}" srcOrd="1" destOrd="0" presId="urn:microsoft.com/office/officeart/2005/8/layout/process1"/>
    <dgm:cxn modelId="{61CACC96-8E5F-4AA2-9D1F-4C9E3C344EBB}" type="presParOf" srcId="{31057420-D64C-4401-B6C3-130E67F3C796}" destId="{9024408E-A924-4637-BC97-FE2647BE487C}" srcOrd="0" destOrd="0" presId="urn:microsoft.com/office/officeart/2005/8/layout/process1"/>
    <dgm:cxn modelId="{19E14407-ECA6-4C95-9FE7-3B302744E2C4}" type="presParOf" srcId="{0A898ECE-5D6C-4D47-AC6B-648D284ED0BE}" destId="{55A5A888-5715-4DBE-8F18-CF228511BFA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918C5D-1B0D-4EC3-993B-D2B36B765A73}" type="doc">
      <dgm:prSet loTypeId="urn:microsoft.com/office/officeart/2005/8/layout/process1" loCatId="process" qsTypeId="urn:microsoft.com/office/officeart/2005/8/quickstyle/simple1" qsCatId="simple" csTypeId="urn:microsoft.com/office/officeart/2005/8/colors/accent1_2" csCatId="accent1" phldr="1"/>
      <dgm:spPr/>
    </dgm:pt>
    <dgm:pt modelId="{ED33E5F7-0C3B-4C6F-83A1-A0D439C64314}">
      <dgm:prSet phldrT="[Text]" custT="1"/>
      <dgm:spPr/>
      <dgm:t>
        <a:bodyPr/>
        <a:lstStyle/>
        <a:p>
          <a:r>
            <a:rPr lang="en-US" sz="1600" dirty="0" smtClean="0"/>
            <a:t>Expectations for writing the self-study report were confusing; the template was long and purpose of questions was not always clear.</a:t>
          </a:r>
          <a:endParaRPr lang="en-US" sz="1600" dirty="0"/>
        </a:p>
      </dgm:t>
    </dgm:pt>
    <dgm:pt modelId="{EF27C73C-24E8-42D0-A1D0-87D16250EE73}" type="parTrans" cxnId="{B9A2CF4B-AEF4-43F5-9D2E-AF1077278BD0}">
      <dgm:prSet/>
      <dgm:spPr/>
      <dgm:t>
        <a:bodyPr/>
        <a:lstStyle/>
        <a:p>
          <a:endParaRPr lang="en-US" sz="1600"/>
        </a:p>
      </dgm:t>
    </dgm:pt>
    <dgm:pt modelId="{EAF3407A-3351-4E28-9E14-7BF371D7BD75}" type="sibTrans" cxnId="{B9A2CF4B-AEF4-43F5-9D2E-AF1077278BD0}">
      <dgm:prSet custT="1"/>
      <dgm:spPr/>
      <dgm:t>
        <a:bodyPr/>
        <a:lstStyle/>
        <a:p>
          <a:endParaRPr lang="en-US" sz="1600"/>
        </a:p>
      </dgm:t>
    </dgm:pt>
    <dgm:pt modelId="{8679492D-786F-46C5-90DD-53FCB2C4F177}">
      <dgm:prSet phldrT="[Text]" custT="1"/>
      <dgm:spPr/>
      <dgm:t>
        <a:bodyPr/>
        <a:lstStyle/>
        <a:p>
          <a:r>
            <a:rPr lang="en-US" sz="1600" dirty="0" smtClean="0"/>
            <a:t>The self-study template was reduced by over 1000 words (from 7 pages to 5).  Questions were condensed and rewritten for </a:t>
          </a:r>
          <a:r>
            <a:rPr lang="en-US" sz="1600" b="0" dirty="0" smtClean="0"/>
            <a:t>clarity </a:t>
          </a:r>
          <a:r>
            <a:rPr lang="en-US" sz="1600" b="0" dirty="0" smtClean="0"/>
            <a:t>with </a:t>
          </a:r>
          <a:r>
            <a:rPr lang="en-US" sz="1600" b="0" dirty="0" smtClean="0"/>
            <a:t>the option to ask reviewers customized questions.</a:t>
          </a:r>
          <a:endParaRPr lang="en-US" sz="1600" b="0" dirty="0"/>
        </a:p>
      </dgm:t>
    </dgm:pt>
    <dgm:pt modelId="{2CC9F4C1-8216-4285-94FE-2E681C98D068}" type="parTrans" cxnId="{D34A4122-A97E-4400-9AB2-4D86F6B4BC17}">
      <dgm:prSet/>
      <dgm:spPr/>
      <dgm:t>
        <a:bodyPr/>
        <a:lstStyle/>
        <a:p>
          <a:endParaRPr lang="en-US" sz="1600"/>
        </a:p>
      </dgm:t>
    </dgm:pt>
    <dgm:pt modelId="{71F9364F-938B-47B5-BB85-32A39D8FB347}" type="sibTrans" cxnId="{D34A4122-A97E-4400-9AB2-4D86F6B4BC17}">
      <dgm:prSet/>
      <dgm:spPr/>
      <dgm:t>
        <a:bodyPr/>
        <a:lstStyle/>
        <a:p>
          <a:endParaRPr lang="en-US" sz="1600"/>
        </a:p>
      </dgm:t>
    </dgm:pt>
    <dgm:pt modelId="{0A898ECE-5D6C-4D47-AC6B-648D284ED0BE}" type="pres">
      <dgm:prSet presAssocID="{13918C5D-1B0D-4EC3-993B-D2B36B765A73}" presName="Name0" presStyleCnt="0">
        <dgm:presLayoutVars>
          <dgm:dir/>
          <dgm:resizeHandles val="exact"/>
        </dgm:presLayoutVars>
      </dgm:prSet>
      <dgm:spPr/>
    </dgm:pt>
    <dgm:pt modelId="{B49736CE-D29F-4F24-9DB4-4285DF1D0BBF}" type="pres">
      <dgm:prSet presAssocID="{ED33E5F7-0C3B-4C6F-83A1-A0D439C64314}" presName="node" presStyleLbl="node1" presStyleIdx="0" presStyleCnt="2" custLinFactNeighborX="-117" custLinFactNeighborY="469">
        <dgm:presLayoutVars>
          <dgm:bulletEnabled val="1"/>
        </dgm:presLayoutVars>
      </dgm:prSet>
      <dgm:spPr/>
      <dgm:t>
        <a:bodyPr/>
        <a:lstStyle/>
        <a:p>
          <a:endParaRPr lang="en-US"/>
        </a:p>
      </dgm:t>
    </dgm:pt>
    <dgm:pt modelId="{31057420-D64C-4401-B6C3-130E67F3C796}" type="pres">
      <dgm:prSet presAssocID="{EAF3407A-3351-4E28-9E14-7BF371D7BD75}" presName="sibTrans" presStyleLbl="sibTrans2D1" presStyleIdx="0" presStyleCnt="1"/>
      <dgm:spPr/>
      <dgm:t>
        <a:bodyPr/>
        <a:lstStyle/>
        <a:p>
          <a:endParaRPr lang="en-US"/>
        </a:p>
      </dgm:t>
    </dgm:pt>
    <dgm:pt modelId="{9024408E-A924-4637-BC97-FE2647BE487C}" type="pres">
      <dgm:prSet presAssocID="{EAF3407A-3351-4E28-9E14-7BF371D7BD75}" presName="connectorText" presStyleLbl="sibTrans2D1" presStyleIdx="0" presStyleCnt="1"/>
      <dgm:spPr/>
      <dgm:t>
        <a:bodyPr/>
        <a:lstStyle/>
        <a:p>
          <a:endParaRPr lang="en-US"/>
        </a:p>
      </dgm:t>
    </dgm:pt>
    <dgm:pt modelId="{55A5A888-5715-4DBE-8F18-CF228511BFAC}" type="pres">
      <dgm:prSet presAssocID="{8679492D-786F-46C5-90DD-53FCB2C4F177}" presName="node" presStyleLbl="node1" presStyleIdx="1" presStyleCnt="2">
        <dgm:presLayoutVars>
          <dgm:bulletEnabled val="1"/>
        </dgm:presLayoutVars>
      </dgm:prSet>
      <dgm:spPr/>
      <dgm:t>
        <a:bodyPr/>
        <a:lstStyle/>
        <a:p>
          <a:endParaRPr lang="en-US"/>
        </a:p>
      </dgm:t>
    </dgm:pt>
  </dgm:ptLst>
  <dgm:cxnLst>
    <dgm:cxn modelId="{EF1BFBC2-104A-4FFE-93DC-8C05D00FDA81}" type="presOf" srcId="{8679492D-786F-46C5-90DD-53FCB2C4F177}" destId="{55A5A888-5715-4DBE-8F18-CF228511BFAC}" srcOrd="0" destOrd="0" presId="urn:microsoft.com/office/officeart/2005/8/layout/process1"/>
    <dgm:cxn modelId="{F6550A62-0036-4369-9536-1E56279E497A}" type="presOf" srcId="{ED33E5F7-0C3B-4C6F-83A1-A0D439C64314}" destId="{B49736CE-D29F-4F24-9DB4-4285DF1D0BBF}" srcOrd="0" destOrd="0" presId="urn:microsoft.com/office/officeart/2005/8/layout/process1"/>
    <dgm:cxn modelId="{85A37457-8791-4A06-AC07-7B9CC4EC9D2D}" type="presOf" srcId="{EAF3407A-3351-4E28-9E14-7BF371D7BD75}" destId="{31057420-D64C-4401-B6C3-130E67F3C796}" srcOrd="0" destOrd="0" presId="urn:microsoft.com/office/officeart/2005/8/layout/process1"/>
    <dgm:cxn modelId="{6C5025D8-2F89-4C13-B4A8-E9511B58C7B3}" type="presOf" srcId="{13918C5D-1B0D-4EC3-993B-D2B36B765A73}" destId="{0A898ECE-5D6C-4D47-AC6B-648D284ED0BE}" srcOrd="0" destOrd="0" presId="urn:microsoft.com/office/officeart/2005/8/layout/process1"/>
    <dgm:cxn modelId="{D34A4122-A97E-4400-9AB2-4D86F6B4BC17}" srcId="{13918C5D-1B0D-4EC3-993B-D2B36B765A73}" destId="{8679492D-786F-46C5-90DD-53FCB2C4F177}" srcOrd="1" destOrd="0" parTransId="{2CC9F4C1-8216-4285-94FE-2E681C98D068}" sibTransId="{71F9364F-938B-47B5-BB85-32A39D8FB347}"/>
    <dgm:cxn modelId="{C191B8BF-9DC9-446A-A6B3-7EF515B2DBD5}" type="presOf" srcId="{EAF3407A-3351-4E28-9E14-7BF371D7BD75}" destId="{9024408E-A924-4637-BC97-FE2647BE487C}" srcOrd="1" destOrd="0" presId="urn:microsoft.com/office/officeart/2005/8/layout/process1"/>
    <dgm:cxn modelId="{B9A2CF4B-AEF4-43F5-9D2E-AF1077278BD0}" srcId="{13918C5D-1B0D-4EC3-993B-D2B36B765A73}" destId="{ED33E5F7-0C3B-4C6F-83A1-A0D439C64314}" srcOrd="0" destOrd="0" parTransId="{EF27C73C-24E8-42D0-A1D0-87D16250EE73}" sibTransId="{EAF3407A-3351-4E28-9E14-7BF371D7BD75}"/>
    <dgm:cxn modelId="{2FE14239-DF52-44A7-BCD7-C70F2055EAB1}" type="presParOf" srcId="{0A898ECE-5D6C-4D47-AC6B-648D284ED0BE}" destId="{B49736CE-D29F-4F24-9DB4-4285DF1D0BBF}" srcOrd="0" destOrd="0" presId="urn:microsoft.com/office/officeart/2005/8/layout/process1"/>
    <dgm:cxn modelId="{74A3CC2C-F324-4F35-B03C-7BEC4026DAF3}" type="presParOf" srcId="{0A898ECE-5D6C-4D47-AC6B-648D284ED0BE}" destId="{31057420-D64C-4401-B6C3-130E67F3C796}" srcOrd="1" destOrd="0" presId="urn:microsoft.com/office/officeart/2005/8/layout/process1"/>
    <dgm:cxn modelId="{61CACC96-8E5F-4AA2-9D1F-4C9E3C344EBB}" type="presParOf" srcId="{31057420-D64C-4401-B6C3-130E67F3C796}" destId="{9024408E-A924-4637-BC97-FE2647BE487C}" srcOrd="0" destOrd="0" presId="urn:microsoft.com/office/officeart/2005/8/layout/process1"/>
    <dgm:cxn modelId="{19E14407-ECA6-4C95-9FE7-3B302744E2C4}" type="presParOf" srcId="{0A898ECE-5D6C-4D47-AC6B-648D284ED0BE}" destId="{55A5A888-5715-4DBE-8F18-CF228511BFA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918C5D-1B0D-4EC3-993B-D2B36B765A73}" type="doc">
      <dgm:prSet loTypeId="urn:microsoft.com/office/officeart/2005/8/layout/process1" loCatId="process" qsTypeId="urn:microsoft.com/office/officeart/2005/8/quickstyle/simple1" qsCatId="simple" csTypeId="urn:microsoft.com/office/officeart/2005/8/colors/accent1_2" csCatId="accent1" phldr="1"/>
      <dgm:spPr/>
    </dgm:pt>
    <dgm:pt modelId="{ED33E5F7-0C3B-4C6F-83A1-A0D439C64314}">
      <dgm:prSet phldrT="[Text]" custT="1"/>
      <dgm:spPr/>
      <dgm:t>
        <a:bodyPr/>
        <a:lstStyle/>
        <a:p>
          <a:r>
            <a:rPr lang="en-US" sz="1600" dirty="0" smtClean="0"/>
            <a:t>The process for distributing the self-study to the reviewer team and to VPAC time-consuming and inefficient. It required units to print individual copies of the self-study, including appendices, for each reviewer and university executive.</a:t>
          </a:r>
          <a:endParaRPr lang="en-US" sz="1600" dirty="0"/>
        </a:p>
      </dgm:t>
    </dgm:pt>
    <dgm:pt modelId="{EF27C73C-24E8-42D0-A1D0-87D16250EE73}" type="parTrans" cxnId="{B9A2CF4B-AEF4-43F5-9D2E-AF1077278BD0}">
      <dgm:prSet/>
      <dgm:spPr/>
      <dgm:t>
        <a:bodyPr/>
        <a:lstStyle/>
        <a:p>
          <a:endParaRPr lang="en-US" sz="1600"/>
        </a:p>
      </dgm:t>
    </dgm:pt>
    <dgm:pt modelId="{EAF3407A-3351-4E28-9E14-7BF371D7BD75}" type="sibTrans" cxnId="{B9A2CF4B-AEF4-43F5-9D2E-AF1077278BD0}">
      <dgm:prSet custT="1"/>
      <dgm:spPr/>
      <dgm:t>
        <a:bodyPr/>
        <a:lstStyle/>
        <a:p>
          <a:endParaRPr lang="en-US" sz="1600"/>
        </a:p>
      </dgm:t>
    </dgm:pt>
    <dgm:pt modelId="{8679492D-786F-46C5-90DD-53FCB2C4F177}">
      <dgm:prSet phldrT="[Text]" custT="1"/>
      <dgm:spPr/>
      <dgm:t>
        <a:bodyPr/>
        <a:lstStyle/>
        <a:p>
          <a:r>
            <a:rPr lang="en-US" sz="1600" dirty="0" smtClean="0"/>
            <a:t>A Connect site has been created in order to eliminate the need for units to print their reports, except in cases of reviewer request. </a:t>
          </a:r>
          <a:endParaRPr lang="en-US" sz="1600" b="0" dirty="0"/>
        </a:p>
      </dgm:t>
    </dgm:pt>
    <dgm:pt modelId="{2CC9F4C1-8216-4285-94FE-2E681C98D068}" type="parTrans" cxnId="{D34A4122-A97E-4400-9AB2-4D86F6B4BC17}">
      <dgm:prSet/>
      <dgm:spPr/>
      <dgm:t>
        <a:bodyPr/>
        <a:lstStyle/>
        <a:p>
          <a:endParaRPr lang="en-US" sz="1600"/>
        </a:p>
      </dgm:t>
    </dgm:pt>
    <dgm:pt modelId="{71F9364F-938B-47B5-BB85-32A39D8FB347}" type="sibTrans" cxnId="{D34A4122-A97E-4400-9AB2-4D86F6B4BC17}">
      <dgm:prSet/>
      <dgm:spPr/>
      <dgm:t>
        <a:bodyPr/>
        <a:lstStyle/>
        <a:p>
          <a:endParaRPr lang="en-US" sz="1600"/>
        </a:p>
      </dgm:t>
    </dgm:pt>
    <dgm:pt modelId="{0A898ECE-5D6C-4D47-AC6B-648D284ED0BE}" type="pres">
      <dgm:prSet presAssocID="{13918C5D-1B0D-4EC3-993B-D2B36B765A73}" presName="Name0" presStyleCnt="0">
        <dgm:presLayoutVars>
          <dgm:dir/>
          <dgm:resizeHandles val="exact"/>
        </dgm:presLayoutVars>
      </dgm:prSet>
      <dgm:spPr/>
    </dgm:pt>
    <dgm:pt modelId="{B49736CE-D29F-4F24-9DB4-4285DF1D0BBF}" type="pres">
      <dgm:prSet presAssocID="{ED33E5F7-0C3B-4C6F-83A1-A0D439C64314}" presName="node" presStyleLbl="node1" presStyleIdx="0" presStyleCnt="2" custLinFactNeighborX="-117" custLinFactNeighborY="469">
        <dgm:presLayoutVars>
          <dgm:bulletEnabled val="1"/>
        </dgm:presLayoutVars>
      </dgm:prSet>
      <dgm:spPr/>
      <dgm:t>
        <a:bodyPr/>
        <a:lstStyle/>
        <a:p>
          <a:endParaRPr lang="en-US"/>
        </a:p>
      </dgm:t>
    </dgm:pt>
    <dgm:pt modelId="{31057420-D64C-4401-B6C3-130E67F3C796}" type="pres">
      <dgm:prSet presAssocID="{EAF3407A-3351-4E28-9E14-7BF371D7BD75}" presName="sibTrans" presStyleLbl="sibTrans2D1" presStyleIdx="0" presStyleCnt="1"/>
      <dgm:spPr/>
      <dgm:t>
        <a:bodyPr/>
        <a:lstStyle/>
        <a:p>
          <a:endParaRPr lang="en-US"/>
        </a:p>
      </dgm:t>
    </dgm:pt>
    <dgm:pt modelId="{9024408E-A924-4637-BC97-FE2647BE487C}" type="pres">
      <dgm:prSet presAssocID="{EAF3407A-3351-4E28-9E14-7BF371D7BD75}" presName="connectorText" presStyleLbl="sibTrans2D1" presStyleIdx="0" presStyleCnt="1"/>
      <dgm:spPr/>
      <dgm:t>
        <a:bodyPr/>
        <a:lstStyle/>
        <a:p>
          <a:endParaRPr lang="en-US"/>
        </a:p>
      </dgm:t>
    </dgm:pt>
    <dgm:pt modelId="{55A5A888-5715-4DBE-8F18-CF228511BFAC}" type="pres">
      <dgm:prSet presAssocID="{8679492D-786F-46C5-90DD-53FCB2C4F177}" presName="node" presStyleLbl="node1" presStyleIdx="1" presStyleCnt="2">
        <dgm:presLayoutVars>
          <dgm:bulletEnabled val="1"/>
        </dgm:presLayoutVars>
      </dgm:prSet>
      <dgm:spPr/>
      <dgm:t>
        <a:bodyPr/>
        <a:lstStyle/>
        <a:p>
          <a:endParaRPr lang="en-US"/>
        </a:p>
      </dgm:t>
    </dgm:pt>
  </dgm:ptLst>
  <dgm:cxnLst>
    <dgm:cxn modelId="{EF1BFBC2-104A-4FFE-93DC-8C05D00FDA81}" type="presOf" srcId="{8679492D-786F-46C5-90DD-53FCB2C4F177}" destId="{55A5A888-5715-4DBE-8F18-CF228511BFAC}" srcOrd="0" destOrd="0" presId="urn:microsoft.com/office/officeart/2005/8/layout/process1"/>
    <dgm:cxn modelId="{F6550A62-0036-4369-9536-1E56279E497A}" type="presOf" srcId="{ED33E5F7-0C3B-4C6F-83A1-A0D439C64314}" destId="{B49736CE-D29F-4F24-9DB4-4285DF1D0BBF}" srcOrd="0" destOrd="0" presId="urn:microsoft.com/office/officeart/2005/8/layout/process1"/>
    <dgm:cxn modelId="{85A37457-8791-4A06-AC07-7B9CC4EC9D2D}" type="presOf" srcId="{EAF3407A-3351-4E28-9E14-7BF371D7BD75}" destId="{31057420-D64C-4401-B6C3-130E67F3C796}" srcOrd="0" destOrd="0" presId="urn:microsoft.com/office/officeart/2005/8/layout/process1"/>
    <dgm:cxn modelId="{D34A4122-A97E-4400-9AB2-4D86F6B4BC17}" srcId="{13918C5D-1B0D-4EC3-993B-D2B36B765A73}" destId="{8679492D-786F-46C5-90DD-53FCB2C4F177}" srcOrd="1" destOrd="0" parTransId="{2CC9F4C1-8216-4285-94FE-2E681C98D068}" sibTransId="{71F9364F-938B-47B5-BB85-32A39D8FB347}"/>
    <dgm:cxn modelId="{6C5025D8-2F89-4C13-B4A8-E9511B58C7B3}" type="presOf" srcId="{13918C5D-1B0D-4EC3-993B-D2B36B765A73}" destId="{0A898ECE-5D6C-4D47-AC6B-648D284ED0BE}" srcOrd="0" destOrd="0" presId="urn:microsoft.com/office/officeart/2005/8/layout/process1"/>
    <dgm:cxn modelId="{C191B8BF-9DC9-446A-A6B3-7EF515B2DBD5}" type="presOf" srcId="{EAF3407A-3351-4E28-9E14-7BF371D7BD75}" destId="{9024408E-A924-4637-BC97-FE2647BE487C}" srcOrd="1" destOrd="0" presId="urn:microsoft.com/office/officeart/2005/8/layout/process1"/>
    <dgm:cxn modelId="{B9A2CF4B-AEF4-43F5-9D2E-AF1077278BD0}" srcId="{13918C5D-1B0D-4EC3-993B-D2B36B765A73}" destId="{ED33E5F7-0C3B-4C6F-83A1-A0D439C64314}" srcOrd="0" destOrd="0" parTransId="{EF27C73C-24E8-42D0-A1D0-87D16250EE73}" sibTransId="{EAF3407A-3351-4E28-9E14-7BF371D7BD75}"/>
    <dgm:cxn modelId="{2FE14239-DF52-44A7-BCD7-C70F2055EAB1}" type="presParOf" srcId="{0A898ECE-5D6C-4D47-AC6B-648D284ED0BE}" destId="{B49736CE-D29F-4F24-9DB4-4285DF1D0BBF}" srcOrd="0" destOrd="0" presId="urn:microsoft.com/office/officeart/2005/8/layout/process1"/>
    <dgm:cxn modelId="{74A3CC2C-F324-4F35-B03C-7BEC4026DAF3}" type="presParOf" srcId="{0A898ECE-5D6C-4D47-AC6B-648D284ED0BE}" destId="{31057420-D64C-4401-B6C3-130E67F3C796}" srcOrd="1" destOrd="0" presId="urn:microsoft.com/office/officeart/2005/8/layout/process1"/>
    <dgm:cxn modelId="{61CACC96-8E5F-4AA2-9D1F-4C9E3C344EBB}" type="presParOf" srcId="{31057420-D64C-4401-B6C3-130E67F3C796}" destId="{9024408E-A924-4637-BC97-FE2647BE487C}" srcOrd="0" destOrd="0" presId="urn:microsoft.com/office/officeart/2005/8/layout/process1"/>
    <dgm:cxn modelId="{19E14407-ECA6-4C95-9FE7-3B302744E2C4}" type="presParOf" srcId="{0A898ECE-5D6C-4D47-AC6B-648D284ED0BE}" destId="{55A5A888-5715-4DBE-8F18-CF228511BFA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736CE-D29F-4F24-9DB4-4285DF1D0BBF}">
      <dsp:nvSpPr>
        <dsp:cNvPr id="0" name=""/>
        <dsp:cNvSpPr/>
      </dsp:nvSpPr>
      <dsp:spPr>
        <a:xfrm>
          <a:off x="3627" y="0"/>
          <a:ext cx="3089129" cy="2204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AC1145 policy and procedure documents were long; some parts seemed to contradict. </a:t>
          </a:r>
          <a:endParaRPr lang="en-US" sz="1600" kern="1200" dirty="0"/>
        </a:p>
      </dsp:txBody>
      <dsp:txXfrm>
        <a:off x="68190" y="64563"/>
        <a:ext cx="2960003" cy="2075230"/>
      </dsp:txXfrm>
    </dsp:sp>
    <dsp:sp modelId="{31057420-D64C-4401-B6C3-130E67F3C796}">
      <dsp:nvSpPr>
        <dsp:cNvPr id="0" name=""/>
        <dsp:cNvSpPr/>
      </dsp:nvSpPr>
      <dsp:spPr>
        <a:xfrm>
          <a:off x="3402031" y="719125"/>
          <a:ext cx="655661" cy="766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402031" y="872346"/>
        <a:ext cx="458963" cy="459662"/>
      </dsp:txXfrm>
    </dsp:sp>
    <dsp:sp modelId="{55A5A888-5715-4DBE-8F18-CF228511BFAC}">
      <dsp:nvSpPr>
        <dsp:cNvPr id="0" name=""/>
        <dsp:cNvSpPr/>
      </dsp:nvSpPr>
      <dsp:spPr>
        <a:xfrm>
          <a:off x="4329854" y="0"/>
          <a:ext cx="3089129" cy="2204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AC1145 policy and associated procedures were 21 pages; this has been reduced to  a 4 page policy with integrated high-level procedures. There are three associated documents that are housed on the Quality Assurance page on the VPAC website.</a:t>
          </a:r>
          <a:endParaRPr lang="en-US" sz="1600" kern="1200" dirty="0"/>
        </a:p>
      </dsp:txBody>
      <dsp:txXfrm>
        <a:off x="4394417" y="64563"/>
        <a:ext cx="2960003" cy="2075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736CE-D29F-4F24-9DB4-4285DF1D0BBF}">
      <dsp:nvSpPr>
        <dsp:cNvPr id="0" name=""/>
        <dsp:cNvSpPr/>
      </dsp:nvSpPr>
      <dsp:spPr>
        <a:xfrm>
          <a:off x="0" y="163101"/>
          <a:ext cx="3237234" cy="2704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Site visits were </a:t>
          </a:r>
          <a:r>
            <a:rPr lang="en-US" sz="1600" kern="1200" dirty="0" smtClean="0"/>
            <a:t>limited to </a:t>
          </a:r>
          <a:r>
            <a:rPr lang="en-US" sz="1600" kern="1200" dirty="0" smtClean="0"/>
            <a:t>in-person: </a:t>
          </a:r>
        </a:p>
        <a:p>
          <a:pPr lvl="0" algn="ctr" defTabSz="711200">
            <a:lnSpc>
              <a:spcPct val="90000"/>
            </a:lnSpc>
            <a:spcBef>
              <a:spcPct val="0"/>
            </a:spcBef>
            <a:spcAft>
              <a:spcPct val="35000"/>
            </a:spcAft>
          </a:pPr>
          <a:r>
            <a:rPr lang="en-US" sz="1600" b="1" kern="1200" dirty="0" smtClean="0"/>
            <a:t>“The Academic Program Review Committee should be present together in Victoria for a minimum of two full days. The great majority of their time will be scheduled to be spent on campus.”</a:t>
          </a:r>
          <a:endParaRPr lang="en-US" sz="1600" b="1" kern="1200" dirty="0"/>
        </a:p>
      </dsp:txBody>
      <dsp:txXfrm>
        <a:off x="79223" y="242324"/>
        <a:ext cx="3078788" cy="2546415"/>
      </dsp:txXfrm>
    </dsp:sp>
    <dsp:sp modelId="{31057420-D64C-4401-B6C3-130E67F3C796}">
      <dsp:nvSpPr>
        <dsp:cNvPr id="0" name=""/>
        <dsp:cNvSpPr/>
      </dsp:nvSpPr>
      <dsp:spPr>
        <a:xfrm>
          <a:off x="3561337" y="1114115"/>
          <a:ext cx="687098" cy="802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561337" y="1274682"/>
        <a:ext cx="480969" cy="481700"/>
      </dsp:txXfrm>
    </dsp:sp>
    <dsp:sp modelId="{55A5A888-5715-4DBE-8F18-CF228511BFAC}">
      <dsp:nvSpPr>
        <dsp:cNvPr id="0" name=""/>
        <dsp:cNvSpPr/>
      </dsp:nvSpPr>
      <dsp:spPr>
        <a:xfrm>
          <a:off x="4533646" y="163101"/>
          <a:ext cx="3237234" cy="2704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Now there is greater flexibility in scheduling site visits:</a:t>
          </a:r>
        </a:p>
        <a:p>
          <a:pPr lvl="0" algn="ctr" defTabSz="711200">
            <a:lnSpc>
              <a:spcPct val="90000"/>
            </a:lnSpc>
            <a:spcBef>
              <a:spcPct val="0"/>
            </a:spcBef>
            <a:spcAft>
              <a:spcPct val="35000"/>
            </a:spcAft>
          </a:pPr>
          <a:r>
            <a:rPr lang="en-US" sz="1600" b="1" kern="1200" dirty="0" smtClean="0"/>
            <a:t>“Normally, the external review team conducts a site visit of two to three days; any alternative arrangements will require the agreement of the chair or director, dean, Associate Vice-President Academic Planning and approval of the Provost.”</a:t>
          </a:r>
          <a:endParaRPr lang="en-US" sz="1600" b="1" kern="1200" dirty="0"/>
        </a:p>
      </dsp:txBody>
      <dsp:txXfrm>
        <a:off x="4612869" y="242324"/>
        <a:ext cx="3078788" cy="2546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736CE-D29F-4F24-9DB4-4285DF1D0BBF}">
      <dsp:nvSpPr>
        <dsp:cNvPr id="0" name=""/>
        <dsp:cNvSpPr/>
      </dsp:nvSpPr>
      <dsp:spPr>
        <a:xfrm>
          <a:off x="2" y="183234"/>
          <a:ext cx="3092148" cy="1855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Expectations for writing the self-study report were confusing; the template was long and purpose of questions was not always clear.</a:t>
          </a:r>
          <a:endParaRPr lang="en-US" sz="1600" kern="1200" dirty="0"/>
        </a:p>
      </dsp:txBody>
      <dsp:txXfrm>
        <a:off x="54342" y="237574"/>
        <a:ext cx="2983468" cy="1746609"/>
      </dsp:txXfrm>
    </dsp:sp>
    <dsp:sp modelId="{31057420-D64C-4401-B6C3-130E67F3C796}">
      <dsp:nvSpPr>
        <dsp:cNvPr id="0" name=""/>
        <dsp:cNvSpPr/>
      </dsp:nvSpPr>
      <dsp:spPr>
        <a:xfrm rot="21593092">
          <a:off x="3401727" y="723064"/>
          <a:ext cx="656303" cy="766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401727" y="876632"/>
        <a:ext cx="459412" cy="460112"/>
      </dsp:txXfrm>
    </dsp:sp>
    <dsp:sp modelId="{55A5A888-5715-4DBE-8F18-CF228511BFAC}">
      <dsp:nvSpPr>
        <dsp:cNvPr id="0" name=""/>
        <dsp:cNvSpPr/>
      </dsp:nvSpPr>
      <dsp:spPr>
        <a:xfrm>
          <a:off x="4330458" y="174533"/>
          <a:ext cx="3092148" cy="1855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self-study template was reduced by over 1000 words (from 7 pages to 5).  Questions were condensed and rewritten for </a:t>
          </a:r>
          <a:r>
            <a:rPr lang="en-US" sz="1600" b="0" kern="1200" dirty="0" smtClean="0"/>
            <a:t>clarity </a:t>
          </a:r>
          <a:r>
            <a:rPr lang="en-US" sz="1600" b="0" kern="1200" dirty="0" smtClean="0"/>
            <a:t>with </a:t>
          </a:r>
          <a:r>
            <a:rPr lang="en-US" sz="1600" b="0" kern="1200" dirty="0" smtClean="0"/>
            <a:t>the option to ask reviewers customized questions.</a:t>
          </a:r>
          <a:endParaRPr lang="en-US" sz="1600" b="0" kern="1200" dirty="0"/>
        </a:p>
      </dsp:txBody>
      <dsp:txXfrm>
        <a:off x="4384798" y="228873"/>
        <a:ext cx="2983468" cy="17466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736CE-D29F-4F24-9DB4-4285DF1D0BBF}">
      <dsp:nvSpPr>
        <dsp:cNvPr id="0" name=""/>
        <dsp:cNvSpPr/>
      </dsp:nvSpPr>
      <dsp:spPr>
        <a:xfrm>
          <a:off x="2" y="140159"/>
          <a:ext cx="3092148" cy="1942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process for distributing the self-study to the reviewer team and to VPAC time-consuming and inefficient. It required units to print individual copies of the self-study, including appendices, for each reviewer and university executive.</a:t>
          </a:r>
          <a:endParaRPr lang="en-US" sz="1600" kern="1200" dirty="0"/>
        </a:p>
      </dsp:txBody>
      <dsp:txXfrm>
        <a:off x="56889" y="197046"/>
        <a:ext cx="2978374" cy="1828481"/>
      </dsp:txXfrm>
    </dsp:sp>
    <dsp:sp modelId="{31057420-D64C-4401-B6C3-130E67F3C796}">
      <dsp:nvSpPr>
        <dsp:cNvPr id="0" name=""/>
        <dsp:cNvSpPr/>
      </dsp:nvSpPr>
      <dsp:spPr>
        <a:xfrm rot="21592769">
          <a:off x="3401727" y="723267"/>
          <a:ext cx="656303" cy="766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401727" y="876844"/>
        <a:ext cx="459412" cy="460112"/>
      </dsp:txXfrm>
    </dsp:sp>
    <dsp:sp modelId="{55A5A888-5715-4DBE-8F18-CF228511BFAC}">
      <dsp:nvSpPr>
        <dsp:cNvPr id="0" name=""/>
        <dsp:cNvSpPr/>
      </dsp:nvSpPr>
      <dsp:spPr>
        <a:xfrm>
          <a:off x="4330458" y="131050"/>
          <a:ext cx="3092148" cy="1942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 Connect site has been created in order to eliminate the need for units to print their reports, except in cases of reviewer request. </a:t>
          </a:r>
          <a:endParaRPr lang="en-US" sz="1600" b="0" kern="1200" dirty="0"/>
        </a:p>
      </dsp:txBody>
      <dsp:txXfrm>
        <a:off x="4387345" y="187937"/>
        <a:ext cx="2978374" cy="18284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BEC6BF-855C-1F4B-8DBD-06C607AD78BD}" type="datetimeFigureOut">
              <a:rPr lang="en-US" smtClean="0"/>
              <a:t>10/21/2020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A32809-CFA6-4740-90F9-9C01B81C35CE}" type="slidenum">
              <a:rPr lang="en-US" smtClean="0"/>
              <a:t>‹#›</a:t>
            </a:fld>
            <a:endParaRPr lang="en-US"/>
          </a:p>
        </p:txBody>
      </p:sp>
    </p:spTree>
    <p:extLst>
      <p:ext uri="{BB962C8B-B14F-4D97-AF65-F5344CB8AC3E}">
        <p14:creationId xmlns:p14="http://schemas.microsoft.com/office/powerpoint/2010/main" val="802680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A8456-7873-4655-9B32-86C94991F9C0}" type="datetimeFigureOut">
              <a:rPr lang="en-CA" smtClean="0"/>
              <a:t>2020-10-21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5E4398-FA57-42DC-869E-C4343CCDF3DD}" type="slidenum">
              <a:rPr lang="en-CA" smtClean="0"/>
              <a:t>‹#›</a:t>
            </a:fld>
            <a:endParaRPr lang="en-CA"/>
          </a:p>
        </p:txBody>
      </p:sp>
    </p:spTree>
    <p:extLst>
      <p:ext uri="{BB962C8B-B14F-4D97-AF65-F5344CB8AC3E}">
        <p14:creationId xmlns:p14="http://schemas.microsoft.com/office/powerpoint/2010/main" val="45084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1</a:t>
            </a:fld>
            <a:endParaRPr lang="en-CA"/>
          </a:p>
        </p:txBody>
      </p:sp>
    </p:spTree>
    <p:extLst>
      <p:ext uri="{BB962C8B-B14F-4D97-AF65-F5344CB8AC3E}">
        <p14:creationId xmlns:p14="http://schemas.microsoft.com/office/powerpoint/2010/main" val="181393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2</a:t>
            </a:fld>
            <a:endParaRPr lang="en-CA"/>
          </a:p>
        </p:txBody>
      </p:sp>
    </p:spTree>
    <p:extLst>
      <p:ext uri="{BB962C8B-B14F-4D97-AF65-F5344CB8AC3E}">
        <p14:creationId xmlns:p14="http://schemas.microsoft.com/office/powerpoint/2010/main" val="12009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3</a:t>
            </a:fld>
            <a:endParaRPr lang="en-CA"/>
          </a:p>
        </p:txBody>
      </p:sp>
    </p:spTree>
    <p:extLst>
      <p:ext uri="{BB962C8B-B14F-4D97-AF65-F5344CB8AC3E}">
        <p14:creationId xmlns:p14="http://schemas.microsoft.com/office/powerpoint/2010/main" val="18258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4</a:t>
            </a:fld>
            <a:endParaRPr lang="en-CA"/>
          </a:p>
        </p:txBody>
      </p:sp>
    </p:spTree>
    <p:extLst>
      <p:ext uri="{BB962C8B-B14F-4D97-AF65-F5344CB8AC3E}">
        <p14:creationId xmlns:p14="http://schemas.microsoft.com/office/powerpoint/2010/main" val="263585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5</a:t>
            </a:fld>
            <a:endParaRPr lang="en-CA"/>
          </a:p>
        </p:txBody>
      </p:sp>
    </p:spTree>
    <p:extLst>
      <p:ext uri="{BB962C8B-B14F-4D97-AF65-F5344CB8AC3E}">
        <p14:creationId xmlns:p14="http://schemas.microsoft.com/office/powerpoint/2010/main" val="642513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6</a:t>
            </a:fld>
            <a:endParaRPr lang="en-CA"/>
          </a:p>
        </p:txBody>
      </p:sp>
    </p:spTree>
    <p:extLst>
      <p:ext uri="{BB962C8B-B14F-4D97-AF65-F5344CB8AC3E}">
        <p14:creationId xmlns:p14="http://schemas.microsoft.com/office/powerpoint/2010/main" val="370610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7</a:t>
            </a:fld>
            <a:endParaRPr lang="en-CA"/>
          </a:p>
        </p:txBody>
      </p:sp>
    </p:spTree>
    <p:extLst>
      <p:ext uri="{BB962C8B-B14F-4D97-AF65-F5344CB8AC3E}">
        <p14:creationId xmlns:p14="http://schemas.microsoft.com/office/powerpoint/2010/main" val="149166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8</a:t>
            </a:fld>
            <a:endParaRPr lang="en-CA"/>
          </a:p>
        </p:txBody>
      </p:sp>
    </p:spTree>
    <p:extLst>
      <p:ext uri="{BB962C8B-B14F-4D97-AF65-F5344CB8AC3E}">
        <p14:creationId xmlns:p14="http://schemas.microsoft.com/office/powerpoint/2010/main" val="385554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11</a:t>
            </a:fld>
            <a:endParaRPr lang="en-CA"/>
          </a:p>
        </p:txBody>
      </p:sp>
    </p:spTree>
    <p:extLst>
      <p:ext uri="{BB962C8B-B14F-4D97-AF65-F5344CB8AC3E}">
        <p14:creationId xmlns:p14="http://schemas.microsoft.com/office/powerpoint/2010/main" val="36607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266171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88759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70208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543485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253725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09084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10">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197947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1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51254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68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150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26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668133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74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207098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53726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11310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404020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71014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Title 6"/>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99825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1028501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Placeholder 1"/>
          <p:cNvSpPr>
            <a:spLocks noGrp="1"/>
          </p:cNvSpPr>
          <p:nvPr>
            <p:ph type="title"/>
          </p:nvPr>
        </p:nvSpPr>
        <p:spPr>
          <a:xfrm>
            <a:off x="457200" y="20399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461810047"/>
      </p:ext>
    </p:extLst>
  </p:cSld>
  <p:clrMap bg1="lt1" tx1="dk1" bg2="lt2" tx2="dk2" accent1="accent1" accent2="accent2" accent3="accent3" accent4="accent4" accent5="accent5" accent6="accent6" hlink="hlink" folHlink="folHlink"/>
  <p:sldLayoutIdLst>
    <p:sldLayoutId id="2147483718" r:id="rId1"/>
  </p:sldLayoutIdLst>
  <p:txStyles>
    <p:titleStyle>
      <a:lvl1pPr algn="ctr" defTabSz="457039" rtl="0" eaLnBrk="1" latinLnBrk="0" hangingPunct="1">
        <a:spcBef>
          <a:spcPct val="0"/>
        </a:spcBef>
        <a:buNone/>
        <a:defRPr sz="3600" kern="1200" cap="all">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18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6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4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0.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889000" y="1054102"/>
            <a:ext cx="54737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889000" y="2392366"/>
            <a:ext cx="5473700" cy="3390898"/>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993112176"/>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457039" rtl="0" eaLnBrk="1" latinLnBrk="0" hangingPunct="1">
        <a:spcBef>
          <a:spcPct val="0"/>
        </a:spcBef>
        <a:buNone/>
        <a:defRPr sz="2800" kern="1200">
          <a:solidFill>
            <a:srgbClr val="00599A"/>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5" name="Text Placeholder 2"/>
          <p:cNvSpPr>
            <a:spLocks noGrp="1"/>
          </p:cNvSpPr>
          <p:nvPr>
            <p:ph type="body" idx="1"/>
          </p:nvPr>
        </p:nvSpPr>
        <p:spPr>
          <a:xfrm>
            <a:off x="1104900" y="2032001"/>
            <a:ext cx="6261100" cy="3822700"/>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1771758820"/>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191944" rtl="0" eaLnBrk="1" latinLnBrk="0" hangingPunct="1">
        <a:spcBef>
          <a:spcPct val="0"/>
        </a:spcBef>
        <a:buNone/>
        <a:defRPr sz="2800" kern="1200">
          <a:solidFill>
            <a:schemeClr val="tx2">
              <a:lumMod val="60000"/>
              <a:lumOff val="40000"/>
            </a:schemeClr>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5" name="Text Placeholder 2"/>
          <p:cNvSpPr>
            <a:spLocks noGrp="1"/>
          </p:cNvSpPr>
          <p:nvPr>
            <p:ph type="body" idx="1"/>
          </p:nvPr>
        </p:nvSpPr>
        <p:spPr>
          <a:xfrm>
            <a:off x="1104900" y="2032001"/>
            <a:ext cx="6261100" cy="3822700"/>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932500496"/>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191944" rtl="0" eaLnBrk="1" latinLnBrk="0" hangingPunct="1">
        <a:spcBef>
          <a:spcPct val="0"/>
        </a:spcBef>
        <a:buNone/>
        <a:defRPr sz="2800" kern="1200">
          <a:solidFill>
            <a:srgbClr val="005191"/>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717675"/>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1104900" y="3043238"/>
            <a:ext cx="6261100" cy="315436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337090812"/>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191944" rtl="0" eaLnBrk="1" latinLnBrk="0" hangingPunct="1">
        <a:spcBef>
          <a:spcPct val="0"/>
        </a:spcBef>
        <a:buNone/>
        <a:defRPr sz="2800" kern="1200">
          <a:solidFill>
            <a:schemeClr val="tx2">
              <a:lumMod val="60000"/>
              <a:lumOff val="40000"/>
            </a:schemeClr>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1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717675"/>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5" name="Text Placeholder 2"/>
          <p:cNvSpPr>
            <a:spLocks noGrp="1"/>
          </p:cNvSpPr>
          <p:nvPr>
            <p:ph type="body" idx="1"/>
          </p:nvPr>
        </p:nvSpPr>
        <p:spPr>
          <a:xfrm>
            <a:off x="1104900" y="3043238"/>
            <a:ext cx="6261100" cy="315436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015773711"/>
      </p:ext>
    </p:extLst>
  </p:cSld>
  <p:clrMap bg1="lt1" tx1="dk1" bg2="lt2" tx2="dk2" accent1="accent1" accent2="accent2" accent3="accent3" accent4="accent4" accent5="accent5" accent6="accent6" hlink="hlink" folHlink="folHlink"/>
  <p:sldLayoutIdLst>
    <p:sldLayoutId id="2147483731" r:id="rId1"/>
  </p:sldLayoutIdLst>
  <p:txStyles>
    <p:titleStyle>
      <a:lvl1pPr algn="l" defTabSz="191944" rtl="0" eaLnBrk="1" latinLnBrk="0" hangingPunct="1">
        <a:spcBef>
          <a:spcPct val="0"/>
        </a:spcBef>
        <a:buNone/>
        <a:defRPr sz="2800" kern="1200">
          <a:solidFill>
            <a:srgbClr val="005191"/>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1196975"/>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5" name="Text Placeholder 2"/>
          <p:cNvSpPr>
            <a:spLocks noGrp="1"/>
          </p:cNvSpPr>
          <p:nvPr>
            <p:ph type="body" idx="1"/>
          </p:nvPr>
        </p:nvSpPr>
        <p:spPr>
          <a:xfrm>
            <a:off x="1104900" y="2522538"/>
            <a:ext cx="6261100" cy="292576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250747546"/>
      </p:ext>
    </p:extLst>
  </p:cSld>
  <p:clrMap bg1="lt1" tx1="dk1" bg2="lt2" tx2="dk2" accent1="accent1" accent2="accent2" accent3="accent3" accent4="accent4" accent5="accent5" accent6="accent6" hlink="hlink" folHlink="folHlink"/>
  <p:sldLayoutIdLst>
    <p:sldLayoutId id="2147483732" r:id="rId1"/>
  </p:sldLayoutIdLst>
  <p:txStyles>
    <p:titleStyle>
      <a:lvl1pPr algn="l" defTabSz="457039" rtl="0" eaLnBrk="1" latinLnBrk="0" hangingPunct="1">
        <a:spcBef>
          <a:spcPct val="0"/>
        </a:spcBef>
        <a:buNone/>
        <a:defRPr sz="2800" kern="1200" cap="none">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196975"/>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1104900" y="2522538"/>
            <a:ext cx="6261100" cy="292576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712293339"/>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457039" rtl="0" eaLnBrk="1" latinLnBrk="0" hangingPunct="1">
        <a:spcBef>
          <a:spcPct val="0"/>
        </a:spcBef>
        <a:buNone/>
        <a:defRPr sz="2800" kern="1200" cap="none">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UC+M_04180_UnveilingMatPage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941999"/>
      </p:ext>
    </p:extLst>
  </p:cSld>
  <p:clrMap bg1="lt1" tx1="dk1" bg2="lt2" tx2="dk2" accent1="accent1" accent2="accent2" accent3="accent3" accent4="accent4" accent5="accent5" accent6="accent6" hlink="hlink" folHlink="folHlink"/>
  <p:sldLayoutIdLst>
    <p:sldLayoutId id="214748373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UC+M_04180_UnveilingMatPages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0306213"/>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Pages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5080842"/>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457200" y="2052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2721673740"/>
      </p:ext>
    </p:extLst>
  </p:cSld>
  <p:clrMap bg1="lt1" tx1="dk1" bg2="lt2" tx2="dk2" accent1="accent1" accent2="accent2" accent3="accent3" accent4="accent4" accent5="accent5" accent6="accent6" hlink="hlink" folHlink="folHlink"/>
  <p:sldLayoutIdLst>
    <p:sldLayoutId id="2147483719" r:id="rId1"/>
  </p:sldLayoutIdLst>
  <p:txStyles>
    <p:titleStyle>
      <a:lvl1pPr algn="ctr" defTabSz="457039" rtl="0" eaLnBrk="1" latinLnBrk="0" hangingPunct="1">
        <a:spcBef>
          <a:spcPct val="0"/>
        </a:spcBef>
        <a:buNone/>
        <a:defRPr sz="3600" kern="1200" cap="all">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Pages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2814231"/>
      </p:ext>
    </p:extLst>
  </p:cSld>
  <p:clrMap bg1="lt1" tx1="dk1" bg2="lt2" tx2="dk2" accent1="accent1" accent2="accent2" accent3="accent3" accent4="accent4" accent5="accent5" accent6="accent6" hlink="hlink" folHlink="folHlink"/>
  <p:sldLayoutIdLst>
    <p:sldLayoutId id="214748374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457200" y="20780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839486021"/>
      </p:ext>
    </p:extLst>
  </p:cSld>
  <p:clrMap bg1="lt1" tx1="dk1" bg2="lt2" tx2="dk2" accent1="accent1" accent2="accent2" accent3="accent3" accent4="accent4" accent5="accent5" accent6="accent6" hlink="hlink" folHlink="folHlink"/>
  <p:sldLayoutIdLst>
    <p:sldLayoutId id="2147483720" r:id="rId1"/>
  </p:sldLayoutIdLst>
  <p:txStyles>
    <p:titleStyle>
      <a:lvl1pPr algn="ctr" defTabSz="457039" rtl="0" eaLnBrk="1" latinLnBrk="0" hangingPunct="1">
        <a:spcBef>
          <a:spcPct val="0"/>
        </a:spcBef>
        <a:buNone/>
        <a:defRPr sz="3600" kern="1200" cap="all">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927100" y="774700"/>
            <a:ext cx="4127500" cy="26162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1399013443"/>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457039" rtl="0" eaLnBrk="1" latinLnBrk="0" hangingPunct="1">
        <a:spcBef>
          <a:spcPct val="0"/>
        </a:spcBef>
        <a:buNone/>
        <a:defRPr sz="3600" kern="1200">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457200" y="3957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2050879991"/>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457039" rtl="0" eaLnBrk="1" latinLnBrk="0" hangingPunct="1">
        <a:spcBef>
          <a:spcPct val="0"/>
        </a:spcBef>
        <a:buNone/>
        <a:defRPr sz="3600" kern="1200" cap="all">
          <a:solidFill>
            <a:srgbClr val="005294"/>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706438"/>
            <a:ext cx="66040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1104900" y="2032001"/>
            <a:ext cx="6604000" cy="3822700"/>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527882418"/>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12" name="Text Placeholder 2"/>
          <p:cNvSpPr>
            <a:spLocks noGrp="1"/>
          </p:cNvSpPr>
          <p:nvPr>
            <p:ph type="body" idx="1"/>
          </p:nvPr>
        </p:nvSpPr>
        <p:spPr>
          <a:xfrm>
            <a:off x="1104900" y="2032000"/>
            <a:ext cx="6261100" cy="4152899"/>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70054874"/>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UC+M_04180_UnveilingMat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UC+M_04180_UnveilingMat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6" name="Text Placeholder 2"/>
          <p:cNvSpPr>
            <a:spLocks noGrp="1"/>
          </p:cNvSpPr>
          <p:nvPr>
            <p:ph type="body" idx="1"/>
          </p:nvPr>
        </p:nvSpPr>
        <p:spPr>
          <a:xfrm>
            <a:off x="1104900" y="2032000"/>
            <a:ext cx="6261100" cy="4152899"/>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1625054339"/>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3073400" y="858838"/>
            <a:ext cx="54737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3073400" y="2197102"/>
            <a:ext cx="5473700" cy="3390898"/>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525386287"/>
      </p:ext>
    </p:extLst>
  </p:cSld>
  <p:clrMap bg1="lt1" tx1="dk1" bg2="lt2" tx2="dk2" accent1="accent1" accent2="accent2" accent3="accent3" accent4="accent4" accent5="accent5" accent6="accent6" hlink="hlink" folHlink="folHlink"/>
  <p:sldLayoutIdLst>
    <p:sldLayoutId id="2147483726"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mailto:vpacapal@uvic.ca"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cap="none" dirty="0" smtClean="0"/>
              <a:t>Academic Leadership Initiatives:</a:t>
            </a:r>
            <a:br>
              <a:rPr lang="en-US" sz="2700" cap="none" dirty="0" smtClean="0"/>
            </a:br>
            <a:r>
              <a:rPr lang="en-US" sz="2700" cap="none" dirty="0" smtClean="0"/>
              <a:t/>
            </a:r>
            <a:br>
              <a:rPr lang="en-US" sz="2700" cap="none" dirty="0" smtClean="0"/>
            </a:br>
            <a:r>
              <a:rPr lang="en-US" dirty="0" smtClean="0"/>
              <a:t>External Reviews </a:t>
            </a:r>
            <a:r>
              <a:rPr lang="en-US" dirty="0"/>
              <a:t>of Academic Units 	</a:t>
            </a:r>
          </a:p>
        </p:txBody>
      </p:sp>
      <p:sp>
        <p:nvSpPr>
          <p:cNvPr id="3" name="TextBox 2"/>
          <p:cNvSpPr txBox="1"/>
          <p:nvPr/>
        </p:nvSpPr>
        <p:spPr>
          <a:xfrm>
            <a:off x="533400" y="3838785"/>
            <a:ext cx="8077200" cy="338554"/>
          </a:xfrm>
          <a:prstGeom prst="rect">
            <a:avLst/>
          </a:prstGeom>
          <a:noFill/>
        </p:spPr>
        <p:txBody>
          <a:bodyPr wrap="square" rtlCol="0">
            <a:spAutoFit/>
          </a:bodyPr>
          <a:lstStyle/>
          <a:p>
            <a:pPr algn="ctr"/>
            <a:r>
              <a:rPr lang="en-CA" sz="1600" i="1" dirty="0" smtClean="0">
                <a:solidFill>
                  <a:schemeClr val="bg1"/>
                </a:solidFill>
              </a:rPr>
              <a:t>Presented by the Office of the Associate Vice-President, Academic Planning</a:t>
            </a:r>
            <a:endParaRPr lang="en-CA" sz="1600" i="1" dirty="0">
              <a:solidFill>
                <a:schemeClr val="bg1"/>
              </a:solidFill>
            </a:endParaRPr>
          </a:p>
        </p:txBody>
      </p:sp>
    </p:spTree>
    <p:extLst>
      <p:ext uri="{BB962C8B-B14F-4D97-AF65-F5344CB8AC3E}">
        <p14:creationId xmlns:p14="http://schemas.microsoft.com/office/powerpoint/2010/main" val="3835154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04899" y="2116667"/>
            <a:ext cx="7265429" cy="3499777"/>
          </a:xfrm>
          <a:prstGeom prst="rect">
            <a:avLst/>
          </a:prstGeom>
        </p:spPr>
      </p:pic>
      <p:sp>
        <p:nvSpPr>
          <p:cNvPr id="3" name="Title 2"/>
          <p:cNvSpPr>
            <a:spLocks noGrp="1"/>
          </p:cNvSpPr>
          <p:nvPr>
            <p:ph type="title"/>
          </p:nvPr>
        </p:nvSpPr>
        <p:spPr/>
        <p:txBody>
          <a:bodyPr/>
          <a:lstStyle/>
          <a:p>
            <a:r>
              <a:rPr lang="en-CA" dirty="0" smtClean="0"/>
              <a:t>External Reviews of Academic Units Connect Site</a:t>
            </a:r>
            <a:endParaRPr lang="en-CA" dirty="0"/>
          </a:p>
        </p:txBody>
      </p:sp>
    </p:spTree>
    <p:extLst>
      <p:ext uri="{BB962C8B-B14F-4D97-AF65-F5344CB8AC3E}">
        <p14:creationId xmlns:p14="http://schemas.microsoft.com/office/powerpoint/2010/main" val="2799771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CA" dirty="0" smtClean="0">
                <a:latin typeface="Calibri" panose="020F0502020204030204" pitchFamily="34" charset="0"/>
                <a:cs typeface="Calibri" panose="020F0502020204030204" pitchFamily="34" charset="0"/>
              </a:rPr>
              <a:t>For further assistance with the External Reviews of Academic Units, please contact </a:t>
            </a:r>
            <a:r>
              <a:rPr lang="en-CA" dirty="0" smtClean="0">
                <a:latin typeface="Calibri" panose="020F0502020204030204" pitchFamily="34" charset="0"/>
                <a:cs typeface="Calibri" panose="020F0502020204030204" pitchFamily="34" charset="0"/>
                <a:hlinkClick r:id="rId3"/>
              </a:rPr>
              <a:t>vpacapal@uvic.ca</a:t>
            </a:r>
            <a:r>
              <a:rPr lang="en-CA" dirty="0" smtClean="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CA" dirty="0" smtClean="0"/>
              <a:t>Questions?</a:t>
            </a:r>
            <a:endParaRPr lang="en-CA" dirty="0"/>
          </a:p>
        </p:txBody>
      </p:sp>
    </p:spTree>
    <p:extLst>
      <p:ext uri="{BB962C8B-B14F-4D97-AF65-F5344CB8AC3E}">
        <p14:creationId xmlns:p14="http://schemas.microsoft.com/office/powerpoint/2010/main" val="2064428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smtClean="0"/>
              <a:t>The following feedback emerged from the consultation sessions:</a:t>
            </a:r>
          </a:p>
          <a:p>
            <a:pPr marL="0" indent="0">
              <a:buNone/>
            </a:pPr>
            <a:endParaRPr lang="en-US" dirty="0" smtClean="0"/>
          </a:p>
        </p:txBody>
      </p:sp>
      <p:sp>
        <p:nvSpPr>
          <p:cNvPr id="3" name="Title 2"/>
          <p:cNvSpPr>
            <a:spLocks noGrp="1"/>
          </p:cNvSpPr>
          <p:nvPr>
            <p:ph type="title"/>
          </p:nvPr>
        </p:nvSpPr>
        <p:spPr/>
        <p:txBody>
          <a:bodyPr/>
          <a:lstStyle/>
          <a:p>
            <a:r>
              <a:rPr lang="en-CA" dirty="0"/>
              <a:t>External Reviews of Academic Units – What’s changed?</a:t>
            </a:r>
          </a:p>
        </p:txBody>
      </p:sp>
      <p:graphicFrame>
        <p:nvGraphicFramePr>
          <p:cNvPr id="4" name="Diagram 3"/>
          <p:cNvGraphicFramePr/>
          <p:nvPr>
            <p:extLst>
              <p:ext uri="{D42A27DB-BD31-4B8C-83A1-F6EECF244321}">
                <p14:modId xmlns:p14="http://schemas.microsoft.com/office/powerpoint/2010/main" val="2390371251"/>
              </p:ext>
            </p:extLst>
          </p:nvPr>
        </p:nvGraphicFramePr>
        <p:xfrm>
          <a:off x="903513" y="2857501"/>
          <a:ext cx="7424057" cy="2204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681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smtClean="0"/>
              <a:t>The following feedback emerged from the consultation sessions:</a:t>
            </a:r>
          </a:p>
          <a:p>
            <a:pPr marL="0" indent="0">
              <a:buNone/>
            </a:pPr>
            <a:endParaRPr lang="en-US" dirty="0" smtClean="0"/>
          </a:p>
        </p:txBody>
      </p:sp>
      <p:sp>
        <p:nvSpPr>
          <p:cNvPr id="3" name="Title 2"/>
          <p:cNvSpPr>
            <a:spLocks noGrp="1"/>
          </p:cNvSpPr>
          <p:nvPr>
            <p:ph type="title"/>
          </p:nvPr>
        </p:nvSpPr>
        <p:spPr/>
        <p:txBody>
          <a:bodyPr/>
          <a:lstStyle/>
          <a:p>
            <a:r>
              <a:rPr lang="en-CA" dirty="0"/>
              <a:t>External Reviews of Academic Units – What’s changed?</a:t>
            </a:r>
          </a:p>
        </p:txBody>
      </p:sp>
      <p:graphicFrame>
        <p:nvGraphicFramePr>
          <p:cNvPr id="4" name="Diagram 3"/>
          <p:cNvGraphicFramePr/>
          <p:nvPr>
            <p:extLst>
              <p:ext uri="{D42A27DB-BD31-4B8C-83A1-F6EECF244321}">
                <p14:modId xmlns:p14="http://schemas.microsoft.com/office/powerpoint/2010/main" val="4044171994"/>
              </p:ext>
            </p:extLst>
          </p:nvPr>
        </p:nvGraphicFramePr>
        <p:xfrm>
          <a:off x="694267" y="2726267"/>
          <a:ext cx="7772400" cy="303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425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smtClean="0"/>
              <a:t>The following feedback emerged from the consultation sessions:</a:t>
            </a:r>
          </a:p>
          <a:p>
            <a:pPr marL="0" indent="0">
              <a:buNone/>
            </a:pPr>
            <a:endParaRPr lang="en-US" dirty="0" smtClean="0"/>
          </a:p>
        </p:txBody>
      </p:sp>
      <p:sp>
        <p:nvSpPr>
          <p:cNvPr id="3" name="Title 2"/>
          <p:cNvSpPr>
            <a:spLocks noGrp="1"/>
          </p:cNvSpPr>
          <p:nvPr>
            <p:ph type="title"/>
          </p:nvPr>
        </p:nvSpPr>
        <p:spPr/>
        <p:txBody>
          <a:bodyPr/>
          <a:lstStyle/>
          <a:p>
            <a:r>
              <a:rPr lang="en-CA" dirty="0" smtClean="0"/>
              <a:t>External Reviews of Academic Units – What’s changed?</a:t>
            </a:r>
            <a:endParaRPr lang="en-CA" dirty="0"/>
          </a:p>
        </p:txBody>
      </p:sp>
      <p:graphicFrame>
        <p:nvGraphicFramePr>
          <p:cNvPr id="4" name="Diagram 3"/>
          <p:cNvGraphicFramePr/>
          <p:nvPr>
            <p:extLst>
              <p:ext uri="{D42A27DB-BD31-4B8C-83A1-F6EECF244321}">
                <p14:modId xmlns:p14="http://schemas.microsoft.com/office/powerpoint/2010/main" val="3493818165"/>
              </p:ext>
            </p:extLst>
          </p:nvPr>
        </p:nvGraphicFramePr>
        <p:xfrm>
          <a:off x="903513" y="2857501"/>
          <a:ext cx="7424057" cy="2204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263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smtClean="0"/>
              <a:t>The following feedback emerged from the consultation sessions:</a:t>
            </a:r>
          </a:p>
          <a:p>
            <a:pPr marL="0" indent="0">
              <a:buNone/>
            </a:pPr>
            <a:endParaRPr lang="en-US" dirty="0" smtClean="0"/>
          </a:p>
        </p:txBody>
      </p:sp>
      <p:sp>
        <p:nvSpPr>
          <p:cNvPr id="3" name="Title 2"/>
          <p:cNvSpPr>
            <a:spLocks noGrp="1"/>
          </p:cNvSpPr>
          <p:nvPr>
            <p:ph type="title"/>
          </p:nvPr>
        </p:nvSpPr>
        <p:spPr/>
        <p:txBody>
          <a:bodyPr/>
          <a:lstStyle/>
          <a:p>
            <a:r>
              <a:rPr lang="en-CA" dirty="0" smtClean="0"/>
              <a:t>External Reviews of Academic Units – What’s changed?</a:t>
            </a:r>
            <a:endParaRPr lang="en-CA" dirty="0"/>
          </a:p>
        </p:txBody>
      </p:sp>
      <p:graphicFrame>
        <p:nvGraphicFramePr>
          <p:cNvPr id="4" name="Diagram 3"/>
          <p:cNvGraphicFramePr/>
          <p:nvPr>
            <p:extLst>
              <p:ext uri="{D42A27DB-BD31-4B8C-83A1-F6EECF244321}">
                <p14:modId xmlns:p14="http://schemas.microsoft.com/office/powerpoint/2010/main" val="2905325814"/>
              </p:ext>
            </p:extLst>
          </p:nvPr>
        </p:nvGraphicFramePr>
        <p:xfrm>
          <a:off x="903513" y="2857501"/>
          <a:ext cx="7424057" cy="2204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75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900" y="2032000"/>
            <a:ext cx="6918960" cy="4152899"/>
          </a:xfrm>
        </p:spPr>
        <p:txBody>
          <a:bodyPr>
            <a:noAutofit/>
          </a:bodyPr>
          <a:lstStyle/>
          <a:p>
            <a:r>
              <a:rPr lang="en-CA" sz="1400" dirty="0" smtClean="0">
                <a:latin typeface="Calibri" panose="020F0502020204030204" pitchFamily="34" charset="0"/>
                <a:cs typeface="Calibri" panose="020F0502020204030204" pitchFamily="34" charset="0"/>
              </a:rPr>
              <a:t>Units are asked to use academic unit data, the University Strategic Plan, Faculty Strategic Plan, and the Planning Tools Data Packet to answer questions in the following areas:</a:t>
            </a:r>
            <a:endParaRPr lang="en-CA" sz="1400" dirty="0">
              <a:latin typeface="Calibri" panose="020F0502020204030204" pitchFamily="34" charset="0"/>
              <a:cs typeface="Calibri" panose="020F0502020204030204" pitchFamily="34" charset="0"/>
            </a:endParaRPr>
          </a:p>
          <a:p>
            <a:pPr lvl="1"/>
            <a:r>
              <a:rPr lang="en-US" sz="1400" dirty="0">
                <a:latin typeface="Calibri" panose="020F0502020204030204" pitchFamily="34" charset="0"/>
                <a:cs typeface="Calibri" panose="020F0502020204030204" pitchFamily="34" charset="0"/>
              </a:rPr>
              <a:t>Section 1: History, Development, and Future Plans of the Academic </a:t>
            </a:r>
            <a:r>
              <a:rPr lang="en-US" sz="1400" dirty="0" smtClean="0">
                <a:latin typeface="Calibri" panose="020F0502020204030204" pitchFamily="34" charset="0"/>
                <a:cs typeface="Calibri" panose="020F0502020204030204" pitchFamily="34" charset="0"/>
              </a:rPr>
              <a:t>Unit</a:t>
            </a:r>
          </a:p>
          <a:p>
            <a:pPr lvl="1"/>
            <a:r>
              <a:rPr lang="en-US" sz="1400" dirty="0">
                <a:latin typeface="Calibri" panose="020F0502020204030204" pitchFamily="34" charset="0"/>
                <a:cs typeface="Calibri" panose="020F0502020204030204" pitchFamily="34" charset="0"/>
              </a:rPr>
              <a:t>Section 2: Quality of and demand for the Academic Program(s) </a:t>
            </a:r>
            <a:endParaRPr lang="en-US" sz="1400" dirty="0" smtClean="0">
              <a:latin typeface="Calibri" panose="020F0502020204030204" pitchFamily="34" charset="0"/>
              <a:cs typeface="Calibri" panose="020F0502020204030204" pitchFamily="34" charset="0"/>
            </a:endParaRPr>
          </a:p>
          <a:p>
            <a:pPr lvl="1"/>
            <a:r>
              <a:rPr lang="en-US" sz="1400" dirty="0">
                <a:latin typeface="Calibri" panose="020F0502020204030204" pitchFamily="34" charset="0"/>
                <a:cs typeface="Calibri" panose="020F0502020204030204" pitchFamily="34" charset="0"/>
              </a:rPr>
              <a:t>Section 3: Quality of the Student Experience and the Learning </a:t>
            </a:r>
            <a:r>
              <a:rPr lang="en-US" sz="1400" dirty="0" smtClean="0">
                <a:latin typeface="Calibri" panose="020F0502020204030204" pitchFamily="34" charset="0"/>
                <a:cs typeface="Calibri" panose="020F0502020204030204" pitchFamily="34" charset="0"/>
              </a:rPr>
              <a:t>Environment</a:t>
            </a:r>
          </a:p>
          <a:p>
            <a:pPr lvl="1"/>
            <a:r>
              <a:rPr lang="en-US" sz="1400" dirty="0">
                <a:latin typeface="Calibri" panose="020F0502020204030204" pitchFamily="34" charset="0"/>
                <a:cs typeface="Calibri" panose="020F0502020204030204" pitchFamily="34" charset="0"/>
              </a:rPr>
              <a:t>Section 4: Quality of Student </a:t>
            </a:r>
            <a:r>
              <a:rPr lang="en-US" sz="1400" dirty="0" smtClean="0">
                <a:latin typeface="Calibri" panose="020F0502020204030204" pitchFamily="34" charset="0"/>
                <a:cs typeface="Calibri" panose="020F0502020204030204" pitchFamily="34" charset="0"/>
              </a:rPr>
              <a:t>Outcomes</a:t>
            </a:r>
          </a:p>
          <a:p>
            <a:pPr lvl="1"/>
            <a:r>
              <a:rPr lang="en-US" sz="1400" dirty="0">
                <a:latin typeface="Calibri" panose="020F0502020204030204" pitchFamily="34" charset="0"/>
                <a:cs typeface="Calibri" panose="020F0502020204030204" pitchFamily="34" charset="0"/>
              </a:rPr>
              <a:t>Section 5: Quality of Research and Scholarly Activity </a:t>
            </a:r>
            <a:endParaRPr lang="en-US" sz="1400" dirty="0" smtClean="0">
              <a:latin typeface="Calibri" panose="020F0502020204030204" pitchFamily="34" charset="0"/>
              <a:cs typeface="Calibri" panose="020F0502020204030204" pitchFamily="34" charset="0"/>
            </a:endParaRPr>
          </a:p>
          <a:p>
            <a:pPr lvl="1"/>
            <a:r>
              <a:rPr lang="en-CA" sz="1400" dirty="0">
                <a:latin typeface="Calibri" panose="020F0502020204030204" pitchFamily="34" charset="0"/>
                <a:cs typeface="Calibri" panose="020F0502020204030204" pitchFamily="34" charset="0"/>
              </a:rPr>
              <a:t>Section 6: Resources and Infrastructure </a:t>
            </a:r>
            <a:endParaRPr lang="en-CA" sz="1400" dirty="0" smtClean="0">
              <a:latin typeface="Calibri" panose="020F0502020204030204" pitchFamily="34" charset="0"/>
              <a:cs typeface="Calibri" panose="020F0502020204030204" pitchFamily="34" charset="0"/>
            </a:endParaRPr>
          </a:p>
          <a:p>
            <a:pPr lvl="1"/>
            <a:r>
              <a:rPr lang="en-US" sz="1400" dirty="0">
                <a:latin typeface="Calibri" panose="020F0502020204030204" pitchFamily="34" charset="0"/>
                <a:cs typeface="Calibri" panose="020F0502020204030204" pitchFamily="34" charset="0"/>
              </a:rPr>
              <a:t>Section 7: Opportunity Analysis for the Academic unit and Future </a:t>
            </a:r>
            <a:r>
              <a:rPr lang="en-US" sz="1400" dirty="0" smtClean="0">
                <a:latin typeface="Calibri" panose="020F0502020204030204" pitchFamily="34" charset="0"/>
                <a:cs typeface="Calibri" panose="020F0502020204030204" pitchFamily="34" charset="0"/>
              </a:rPr>
              <a:t>Directions</a:t>
            </a:r>
          </a:p>
          <a:p>
            <a:pPr lvl="1"/>
            <a:r>
              <a:rPr lang="en-CA" sz="1400" dirty="0">
                <a:latin typeface="Calibri" panose="020F0502020204030204" pitchFamily="34" charset="0"/>
                <a:cs typeface="Calibri" panose="020F0502020204030204" pitchFamily="34" charset="0"/>
              </a:rPr>
              <a:t>Section 8: Questions for Reviewers (Optional) </a:t>
            </a:r>
            <a:endParaRPr lang="en-CA" sz="1400" dirty="0" smtClean="0">
              <a:latin typeface="Calibri" panose="020F0502020204030204" pitchFamily="34" charset="0"/>
              <a:cs typeface="Calibri" panose="020F0502020204030204" pitchFamily="34" charset="0"/>
            </a:endParaRPr>
          </a:p>
          <a:p>
            <a:r>
              <a:rPr lang="en-CA" sz="1400" dirty="0" smtClean="0">
                <a:latin typeface="Calibri" panose="020F0502020204030204" pitchFamily="34" charset="0"/>
                <a:cs typeface="Calibri" panose="020F0502020204030204" pitchFamily="34" charset="0"/>
              </a:rPr>
              <a:t>Please indicate which groups have been consulted in the self-study process:</a:t>
            </a:r>
          </a:p>
          <a:p>
            <a:pPr lvl="1"/>
            <a:r>
              <a:rPr lang="en-US" sz="1400" dirty="0">
                <a:latin typeface="Calibri" panose="020F0502020204030204" pitchFamily="34" charset="0"/>
                <a:cs typeface="Calibri" panose="020F0502020204030204" pitchFamily="34" charset="0"/>
              </a:rPr>
              <a:t>Faculty </a:t>
            </a:r>
            <a:r>
              <a:rPr lang="en-US" sz="1400" dirty="0" smtClean="0">
                <a:latin typeface="Calibri" panose="020F0502020204030204" pitchFamily="34" charset="0"/>
                <a:cs typeface="Calibri" panose="020F0502020204030204" pitchFamily="34" charset="0"/>
              </a:rPr>
              <a:t>Members</a:t>
            </a:r>
          </a:p>
          <a:p>
            <a:pPr lvl="1"/>
            <a:r>
              <a:rPr lang="en-US" sz="1400" dirty="0" smtClean="0">
                <a:latin typeface="Calibri" panose="020F0502020204030204" pitchFamily="34" charset="0"/>
                <a:cs typeface="Calibri" panose="020F0502020204030204" pitchFamily="34" charset="0"/>
              </a:rPr>
              <a:t>Sessional Instructors</a:t>
            </a:r>
          </a:p>
          <a:p>
            <a:pPr lvl="1"/>
            <a:r>
              <a:rPr lang="en-US" sz="1400" dirty="0" smtClean="0">
                <a:latin typeface="Calibri" panose="020F0502020204030204" pitchFamily="34" charset="0"/>
                <a:cs typeface="Calibri" panose="020F0502020204030204" pitchFamily="34" charset="0"/>
              </a:rPr>
              <a:t>CUPE </a:t>
            </a:r>
            <a:r>
              <a:rPr lang="en-US" sz="1400" dirty="0">
                <a:latin typeface="Calibri" panose="020F0502020204030204" pitchFamily="34" charset="0"/>
                <a:cs typeface="Calibri" panose="020F0502020204030204" pitchFamily="34" charset="0"/>
              </a:rPr>
              <a:t>and PEA </a:t>
            </a:r>
            <a:endParaRPr lang="en-US" sz="1400" dirty="0" smtClean="0">
              <a:latin typeface="Calibri" panose="020F0502020204030204" pitchFamily="34" charset="0"/>
              <a:cs typeface="Calibri" panose="020F0502020204030204" pitchFamily="34" charset="0"/>
            </a:endParaRPr>
          </a:p>
          <a:p>
            <a:pPr lvl="1"/>
            <a:r>
              <a:rPr lang="en-US" sz="1400" dirty="0" smtClean="0">
                <a:latin typeface="Calibri" panose="020F0502020204030204" pitchFamily="34" charset="0"/>
                <a:cs typeface="Calibri" panose="020F0502020204030204" pitchFamily="34" charset="0"/>
              </a:rPr>
              <a:t>Staff </a:t>
            </a:r>
          </a:p>
          <a:p>
            <a:pPr lvl="1"/>
            <a:r>
              <a:rPr lang="en-US" sz="1400" dirty="0" smtClean="0">
                <a:latin typeface="Calibri" panose="020F0502020204030204" pitchFamily="34" charset="0"/>
                <a:cs typeface="Calibri" panose="020F0502020204030204" pitchFamily="34" charset="0"/>
              </a:rPr>
              <a:t>Students </a:t>
            </a:r>
          </a:p>
          <a:p>
            <a:pPr lvl="1"/>
            <a:r>
              <a:rPr lang="en-US" sz="1400" dirty="0" smtClean="0">
                <a:latin typeface="Calibri" panose="020F0502020204030204" pitchFamily="34" charset="0"/>
                <a:cs typeface="Calibri" panose="020F0502020204030204" pitchFamily="34" charset="0"/>
              </a:rPr>
              <a:t>Other</a:t>
            </a:r>
            <a:endParaRPr lang="en-CA" sz="14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normAutofit/>
          </a:bodyPr>
          <a:lstStyle/>
          <a:p>
            <a:r>
              <a:rPr lang="en-US" dirty="0" smtClean="0"/>
              <a:t>External </a:t>
            </a:r>
            <a:r>
              <a:rPr lang="en-US" dirty="0"/>
              <a:t>Reviews of Academic Units Self-study </a:t>
            </a:r>
            <a:endParaRPr lang="en-CA" dirty="0"/>
          </a:p>
        </p:txBody>
      </p:sp>
    </p:spTree>
    <p:extLst>
      <p:ext uri="{BB962C8B-B14F-4D97-AF65-F5344CB8AC3E}">
        <p14:creationId xmlns:p14="http://schemas.microsoft.com/office/powerpoint/2010/main" val="427943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900" y="2032000"/>
            <a:ext cx="6918960" cy="4152899"/>
          </a:xfrm>
        </p:spPr>
        <p:txBody>
          <a:bodyPr>
            <a:noAutofit/>
          </a:bodyPr>
          <a:lstStyle/>
          <a:p>
            <a:r>
              <a:rPr lang="en-CA" sz="1600" dirty="0" smtClean="0">
                <a:latin typeface="Calibri" panose="020F0502020204030204" pitchFamily="34" charset="0"/>
                <a:cs typeface="Calibri" panose="020F0502020204030204" pitchFamily="34" charset="0"/>
              </a:rPr>
              <a:t>Feedback received from units and review teams and the Ministry indicated that a more structured review response </a:t>
            </a:r>
            <a:r>
              <a:rPr lang="en-CA" sz="1600" dirty="0" smtClean="0">
                <a:latin typeface="Calibri" panose="020F0502020204030204" pitchFamily="34" charset="0"/>
                <a:cs typeface="Calibri" panose="020F0502020204030204" pitchFamily="34" charset="0"/>
              </a:rPr>
              <a:t>would </a:t>
            </a:r>
            <a:r>
              <a:rPr lang="en-CA" sz="1600" dirty="0" smtClean="0">
                <a:latin typeface="Calibri" panose="020F0502020204030204" pitchFamily="34" charset="0"/>
                <a:cs typeface="Calibri" panose="020F0502020204030204" pitchFamily="34" charset="0"/>
              </a:rPr>
              <a:t>be appreciated. This will also assist with integrating the recommendations </a:t>
            </a:r>
            <a:r>
              <a:rPr lang="en-CA" sz="1600" dirty="0" smtClean="0">
                <a:latin typeface="Calibri" panose="020F0502020204030204" pitchFamily="34" charset="0"/>
                <a:cs typeface="Calibri" panose="020F0502020204030204" pitchFamily="34" charset="0"/>
              </a:rPr>
              <a:t>int</a:t>
            </a:r>
            <a:r>
              <a:rPr lang="en-CA" sz="1600" dirty="0">
                <a:latin typeface="Calibri" panose="020F0502020204030204" pitchFamily="34" charset="0"/>
                <a:cs typeface="Calibri" panose="020F0502020204030204" pitchFamily="34" charset="0"/>
              </a:rPr>
              <a:t>o</a:t>
            </a:r>
            <a:r>
              <a:rPr lang="en-CA" sz="1600" dirty="0" smtClean="0">
                <a:latin typeface="Calibri" panose="020F0502020204030204" pitchFamily="34" charset="0"/>
                <a:cs typeface="Calibri" panose="020F0502020204030204" pitchFamily="34" charset="0"/>
              </a:rPr>
              <a:t> academic </a:t>
            </a:r>
            <a:r>
              <a:rPr lang="en-CA" sz="1600" dirty="0" smtClean="0">
                <a:latin typeface="Calibri" panose="020F0502020204030204" pitchFamily="34" charset="0"/>
                <a:cs typeface="Calibri" panose="020F0502020204030204" pitchFamily="34" charset="0"/>
              </a:rPr>
              <a:t>resource planning. The reviewer guide mirrors what is asked in the self-study.</a:t>
            </a:r>
          </a:p>
          <a:p>
            <a:r>
              <a:rPr lang="en-CA" sz="1600" dirty="0" smtClean="0">
                <a:latin typeface="Calibri" panose="020F0502020204030204" pitchFamily="34" charset="0"/>
                <a:cs typeface="Calibri" panose="020F0502020204030204" pitchFamily="34" charset="0"/>
              </a:rPr>
              <a:t>Review teams </a:t>
            </a:r>
            <a:r>
              <a:rPr lang="en-CA" sz="1600" dirty="0">
                <a:latin typeface="Calibri" panose="020F0502020204030204" pitchFamily="34" charset="0"/>
                <a:cs typeface="Calibri" panose="020F0502020204030204" pitchFamily="34" charset="0"/>
              </a:rPr>
              <a:t>are asked to use academic unit </a:t>
            </a:r>
            <a:r>
              <a:rPr lang="en-CA" sz="1600" dirty="0" smtClean="0">
                <a:latin typeface="Calibri" panose="020F0502020204030204" pitchFamily="34" charset="0"/>
                <a:cs typeface="Calibri" panose="020F0502020204030204" pitchFamily="34" charset="0"/>
              </a:rPr>
              <a:t>self-study materials, </a:t>
            </a:r>
            <a:r>
              <a:rPr lang="en-CA" sz="1600" dirty="0">
                <a:latin typeface="Calibri" panose="020F0502020204030204" pitchFamily="34" charset="0"/>
                <a:cs typeface="Calibri" panose="020F0502020204030204" pitchFamily="34" charset="0"/>
              </a:rPr>
              <a:t>the University Strategic Plan, Faculty Strategic Plan, and the Planning Tools Data Packet to answer questions in the following areas:</a:t>
            </a:r>
          </a:p>
          <a:p>
            <a:pPr lvl="1"/>
            <a:r>
              <a:rPr lang="en-US" sz="1600" dirty="0">
                <a:latin typeface="Calibri" panose="020F0502020204030204" pitchFamily="34" charset="0"/>
                <a:cs typeface="Calibri" panose="020F0502020204030204" pitchFamily="34" charset="0"/>
              </a:rPr>
              <a:t>Section 1: Development and Future Plans of the Academic </a:t>
            </a:r>
            <a:r>
              <a:rPr lang="en-US" sz="1600" dirty="0" smtClean="0">
                <a:latin typeface="Calibri" panose="020F0502020204030204" pitchFamily="34" charset="0"/>
                <a:cs typeface="Calibri" panose="020F0502020204030204" pitchFamily="34" charset="0"/>
              </a:rPr>
              <a:t>Unit</a:t>
            </a:r>
          </a:p>
          <a:p>
            <a:pPr lvl="1"/>
            <a:r>
              <a:rPr lang="en-US" sz="1600" dirty="0" smtClean="0">
                <a:latin typeface="Calibri" panose="020F0502020204030204" pitchFamily="34" charset="0"/>
                <a:cs typeface="Calibri" panose="020F0502020204030204" pitchFamily="34" charset="0"/>
              </a:rPr>
              <a:t>Section </a:t>
            </a:r>
            <a:r>
              <a:rPr lang="en-US" sz="1600" dirty="0">
                <a:latin typeface="Calibri" panose="020F0502020204030204" pitchFamily="34" charset="0"/>
                <a:cs typeface="Calibri" panose="020F0502020204030204" pitchFamily="34" charset="0"/>
              </a:rPr>
              <a:t>2: Quality of and demand for the Academic Program(s) </a:t>
            </a:r>
          </a:p>
          <a:p>
            <a:pPr lvl="1"/>
            <a:r>
              <a:rPr lang="en-US" sz="1600" dirty="0">
                <a:latin typeface="Calibri" panose="020F0502020204030204" pitchFamily="34" charset="0"/>
                <a:cs typeface="Calibri" panose="020F0502020204030204" pitchFamily="34" charset="0"/>
              </a:rPr>
              <a:t>Section 3: Quality of the Student Experience and the Learning Environment</a:t>
            </a:r>
          </a:p>
          <a:p>
            <a:pPr lvl="1"/>
            <a:r>
              <a:rPr lang="en-US" sz="1600" dirty="0">
                <a:latin typeface="Calibri" panose="020F0502020204030204" pitchFamily="34" charset="0"/>
                <a:cs typeface="Calibri" panose="020F0502020204030204" pitchFamily="34" charset="0"/>
              </a:rPr>
              <a:t>Section 4: Quality of Student Outcomes</a:t>
            </a:r>
          </a:p>
          <a:p>
            <a:pPr lvl="1"/>
            <a:r>
              <a:rPr lang="en-US" sz="1600" dirty="0">
                <a:latin typeface="Calibri" panose="020F0502020204030204" pitchFamily="34" charset="0"/>
                <a:cs typeface="Calibri" panose="020F0502020204030204" pitchFamily="34" charset="0"/>
              </a:rPr>
              <a:t>Section 5: Quality of Research, Scholarly Activity and Scholarship on </a:t>
            </a:r>
            <a:r>
              <a:rPr lang="en-US" sz="1600" dirty="0" smtClean="0">
                <a:latin typeface="Calibri" panose="020F0502020204030204" pitchFamily="34" charset="0"/>
                <a:cs typeface="Calibri" panose="020F0502020204030204" pitchFamily="34" charset="0"/>
              </a:rPr>
              <a:t>Teaching</a:t>
            </a:r>
          </a:p>
          <a:p>
            <a:pPr lvl="1"/>
            <a:r>
              <a:rPr lang="en-CA" sz="1600" dirty="0" smtClean="0">
                <a:latin typeface="Calibri" panose="020F0502020204030204" pitchFamily="34" charset="0"/>
                <a:cs typeface="Calibri" panose="020F0502020204030204" pitchFamily="34" charset="0"/>
              </a:rPr>
              <a:t>Section </a:t>
            </a:r>
            <a:r>
              <a:rPr lang="en-CA" sz="1600" dirty="0">
                <a:latin typeface="Calibri" panose="020F0502020204030204" pitchFamily="34" charset="0"/>
                <a:cs typeface="Calibri" panose="020F0502020204030204" pitchFamily="34" charset="0"/>
              </a:rPr>
              <a:t>6: Resources and Infrastructure </a:t>
            </a:r>
            <a:endParaRPr lang="en-CA" sz="1600" dirty="0" smtClean="0">
              <a:latin typeface="Calibri" panose="020F0502020204030204" pitchFamily="34" charset="0"/>
              <a:cs typeface="Calibri" panose="020F0502020204030204" pitchFamily="34" charset="0"/>
            </a:endParaRPr>
          </a:p>
          <a:p>
            <a:pPr lvl="1"/>
            <a:r>
              <a:rPr lang="en-US" sz="1600" dirty="0" smtClean="0">
                <a:latin typeface="Calibri" panose="020F0502020204030204" pitchFamily="34" charset="0"/>
                <a:cs typeface="Calibri" panose="020F0502020204030204" pitchFamily="34" charset="0"/>
              </a:rPr>
              <a:t>Section 7: Additional </a:t>
            </a:r>
            <a:r>
              <a:rPr lang="en-US" sz="1600" dirty="0">
                <a:latin typeface="Calibri" panose="020F0502020204030204" pitchFamily="34" charset="0"/>
                <a:cs typeface="Calibri" panose="020F0502020204030204" pitchFamily="34" charset="0"/>
              </a:rPr>
              <a:t>Questions Identified by the Academic Unit, Dean or </a:t>
            </a:r>
            <a:r>
              <a:rPr lang="en-US" sz="1600" dirty="0" smtClean="0">
                <a:latin typeface="Calibri" panose="020F0502020204030204" pitchFamily="34" charset="0"/>
                <a:cs typeface="Calibri" panose="020F0502020204030204" pitchFamily="34" charset="0"/>
              </a:rPr>
              <a:t>AVPAP</a:t>
            </a:r>
            <a:endParaRPr lang="en-CA" sz="1600" dirty="0" smtClean="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normAutofit/>
          </a:bodyPr>
          <a:lstStyle/>
          <a:p>
            <a:r>
              <a:rPr lang="en-US" dirty="0"/>
              <a:t>External Reviews of Academic Units Reviewer Guide</a:t>
            </a:r>
            <a:endParaRPr lang="en-CA" dirty="0"/>
          </a:p>
        </p:txBody>
      </p:sp>
    </p:spTree>
    <p:extLst>
      <p:ext uri="{BB962C8B-B14F-4D97-AF65-F5344CB8AC3E}">
        <p14:creationId xmlns:p14="http://schemas.microsoft.com/office/powerpoint/2010/main" val="3717471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900" y="2032000"/>
            <a:ext cx="6918960" cy="4152899"/>
          </a:xfrm>
        </p:spPr>
        <p:txBody>
          <a:bodyPr>
            <a:noAutofit/>
          </a:bodyPr>
          <a:lstStyle/>
          <a:p>
            <a:r>
              <a:rPr lang="en-CA" dirty="0" smtClean="0">
                <a:latin typeface="Calibri" panose="020F0502020204030204" pitchFamily="34" charset="0"/>
                <a:cs typeface="Calibri" panose="020F0502020204030204" pitchFamily="34" charset="0"/>
              </a:rPr>
              <a:t>The External Reviews Checklist outlines both the timeline and responsibility associated with each step of the External Review process. </a:t>
            </a:r>
          </a:p>
          <a:p>
            <a:r>
              <a:rPr lang="en-CA" dirty="0" smtClean="0">
                <a:latin typeface="Calibri" panose="020F0502020204030204" pitchFamily="34" charset="0"/>
                <a:cs typeface="Calibri" panose="020F0502020204030204" pitchFamily="34" charset="0"/>
              </a:rPr>
              <a:t>The primarily audiences of this document are the chair, unit administrative assistant, and the review team.</a:t>
            </a:r>
          </a:p>
          <a:p>
            <a:r>
              <a:rPr lang="en-CA" dirty="0" smtClean="0">
                <a:latin typeface="Calibri" panose="020F0502020204030204" pitchFamily="34" charset="0"/>
                <a:cs typeface="Calibri" panose="020F0502020204030204" pitchFamily="34" charset="0"/>
              </a:rPr>
              <a:t>You will also see on the slide that there are spaces for a 3 and 5 year review.</a:t>
            </a:r>
          </a:p>
          <a:p>
            <a:endParaRPr lang="en-CA" sz="14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normAutofit/>
          </a:bodyPr>
          <a:lstStyle/>
          <a:p>
            <a:r>
              <a:rPr lang="en-US" dirty="0" smtClean="0"/>
              <a:t>External </a:t>
            </a:r>
            <a:r>
              <a:rPr lang="en-US" dirty="0"/>
              <a:t>Reviews </a:t>
            </a:r>
            <a:r>
              <a:rPr lang="en-US" dirty="0" smtClean="0"/>
              <a:t>of Academic Units Checklist</a:t>
            </a:r>
            <a:endParaRPr lang="en-CA" dirty="0"/>
          </a:p>
        </p:txBody>
      </p:sp>
    </p:spTree>
    <p:extLst>
      <p:ext uri="{BB962C8B-B14F-4D97-AF65-F5344CB8AC3E}">
        <p14:creationId xmlns:p14="http://schemas.microsoft.com/office/powerpoint/2010/main" val="223713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External Reviews of Academic Units Connect Site</a:t>
            </a:r>
            <a:endParaRPr lang="en-CA" dirty="0"/>
          </a:p>
        </p:txBody>
      </p:sp>
      <p:sp>
        <p:nvSpPr>
          <p:cNvPr id="5" name="Content Placeholder 4"/>
          <p:cNvSpPr>
            <a:spLocks noGrp="1"/>
          </p:cNvSpPr>
          <p:nvPr>
            <p:ph idx="1"/>
          </p:nvPr>
        </p:nvSpPr>
        <p:spPr/>
        <p:txBody>
          <a:bodyPr>
            <a:normAutofit fontScale="85000" lnSpcReduction="10000"/>
          </a:bodyPr>
          <a:lstStyle/>
          <a:p>
            <a:r>
              <a:rPr lang="en-CA" dirty="0" smtClean="0"/>
              <a:t>Feedback received during consultations with chairs and directors in Spring 2020, included the suggestion of a singular communication tool, such as Connect. </a:t>
            </a:r>
          </a:p>
          <a:p>
            <a:r>
              <a:rPr lang="en-CA" dirty="0" smtClean="0"/>
              <a:t>The Connect page will include relevant documents such as the policy, associate documents, and the University Strategic Plan. There will also be space for units to upload their self-study document and appendices.</a:t>
            </a:r>
          </a:p>
          <a:p>
            <a:r>
              <a:rPr lang="en-CA" dirty="0" smtClean="0"/>
              <a:t>You will only be able to see your unit(s)’ folders. </a:t>
            </a:r>
          </a:p>
          <a:p>
            <a:r>
              <a:rPr lang="en-CA" dirty="0" smtClean="0"/>
              <a:t>The review team will be granted affiliate status via the VPAC office so that they can access all the materials relevant to the final review. They will send their final report directly to the VPAC office.</a:t>
            </a:r>
          </a:p>
          <a:p>
            <a:endParaRPr lang="en-CA" dirty="0"/>
          </a:p>
        </p:txBody>
      </p:sp>
    </p:spTree>
    <p:extLst>
      <p:ext uri="{BB962C8B-B14F-4D97-AF65-F5344CB8AC3E}">
        <p14:creationId xmlns:p14="http://schemas.microsoft.com/office/powerpoint/2010/main" val="341808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UVic Edge tit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UVic Edge conten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UVic Edge content 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UVic Edge content 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UVic Edge content 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UVic Edge content 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UVic Edge content 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UVic Edge content 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Vic Edge tit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Vic Edge tit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UVic Edge tit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UVic Edge tit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UVic Edge conten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UVic Edge conten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UVic Edge conten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UVic Edge conten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7878</TotalTime>
  <Words>881</Words>
  <Application>Microsoft Office PowerPoint</Application>
  <PresentationFormat>On-screen Show (4:3)</PresentationFormat>
  <Paragraphs>68</Paragraphs>
  <Slides>11</Slides>
  <Notes>9</Notes>
  <HiddenSlides>0</HiddenSlides>
  <MMClips>0</MMClips>
  <ScaleCrop>false</ScaleCrop>
  <HeadingPairs>
    <vt:vector size="6" baseType="variant">
      <vt:variant>
        <vt:lpstr>Fonts Used</vt:lpstr>
      </vt:variant>
      <vt:variant>
        <vt:i4>2</vt:i4>
      </vt:variant>
      <vt:variant>
        <vt:lpstr>Theme</vt:lpstr>
      </vt:variant>
      <vt:variant>
        <vt:i4>20</vt:i4>
      </vt:variant>
      <vt:variant>
        <vt:lpstr>Slide Titles</vt:lpstr>
      </vt:variant>
      <vt:variant>
        <vt:i4>11</vt:i4>
      </vt:variant>
    </vt:vector>
  </HeadingPairs>
  <TitlesOfParts>
    <vt:vector size="33" baseType="lpstr">
      <vt:lpstr>Arial</vt:lpstr>
      <vt:lpstr>Calibri</vt:lpstr>
      <vt:lpstr>UVic Edge title 1</vt:lpstr>
      <vt:lpstr>UVic Edge title 2</vt:lpstr>
      <vt:lpstr>UVic Edge title 3</vt:lpstr>
      <vt:lpstr>UVic Edge title 4</vt:lpstr>
      <vt:lpstr>UVic Edge title 5</vt:lpstr>
      <vt:lpstr>UVic Edge content 1</vt:lpstr>
      <vt:lpstr>UVic Edge content 2</vt:lpstr>
      <vt:lpstr>UVic Edge content 3</vt:lpstr>
      <vt:lpstr>UVic Edge content 4</vt:lpstr>
      <vt:lpstr>UVic Edge content 5</vt:lpstr>
      <vt:lpstr>UVic Edge content 6</vt:lpstr>
      <vt:lpstr>UVic Edge content 7</vt:lpstr>
      <vt:lpstr>UVic Edge content 8</vt:lpstr>
      <vt:lpstr>UVic Edge content 9</vt:lpstr>
      <vt:lpstr>UVic Edge content 10</vt:lpstr>
      <vt:lpstr>UVic Edge content 11</vt:lpstr>
      <vt:lpstr>Custom Design</vt:lpstr>
      <vt:lpstr>1_Custom Design</vt:lpstr>
      <vt:lpstr>2_Custom Design</vt:lpstr>
      <vt:lpstr>3_Custom Design</vt:lpstr>
      <vt:lpstr>Academic Leadership Initiatives:  External Reviews of Academic Units  </vt:lpstr>
      <vt:lpstr>External Reviews of Academic Units – What’s changed?</vt:lpstr>
      <vt:lpstr>External Reviews of Academic Units – What’s changed?</vt:lpstr>
      <vt:lpstr>External Reviews of Academic Units – What’s changed?</vt:lpstr>
      <vt:lpstr>External Reviews of Academic Units – What’s changed?</vt:lpstr>
      <vt:lpstr>External Reviews of Academic Units Self-study </vt:lpstr>
      <vt:lpstr>External Reviews of Academic Units Reviewer Guide</vt:lpstr>
      <vt:lpstr>External Reviews of Academic Units Checklist</vt:lpstr>
      <vt:lpstr>External Reviews of Academic Units Connect Site</vt:lpstr>
      <vt:lpstr>External Reviews of Academic Units Connect Site</vt:lpstr>
      <vt:lpstr>Questions?</vt:lpstr>
    </vt:vector>
  </TitlesOfParts>
  <Company>University of Victoria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Carter</dc:creator>
  <cp:lastModifiedBy>Sarah Grindlay</cp:lastModifiedBy>
  <cp:revision>204</cp:revision>
  <dcterms:created xsi:type="dcterms:W3CDTF">2013-08-20T17:34:23Z</dcterms:created>
  <dcterms:modified xsi:type="dcterms:W3CDTF">2020-10-22T01:11:18Z</dcterms:modified>
</cp:coreProperties>
</file>