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92" r:id="rId2"/>
    <p:sldMasterId id="2147483676" r:id="rId3"/>
    <p:sldMasterId id="2147483704" r:id="rId4"/>
    <p:sldMasterId id="2147483702" r:id="rId5"/>
    <p:sldMasterId id="2147483666" r:id="rId6"/>
    <p:sldMasterId id="2147483694" r:id="rId7"/>
    <p:sldMasterId id="2147483678" r:id="rId8"/>
    <p:sldMasterId id="2147483668" r:id="rId9"/>
    <p:sldMasterId id="2147483700" r:id="rId10"/>
    <p:sldMasterId id="2147483662" r:id="rId11"/>
    <p:sldMasterId id="2147483710" r:id="rId12"/>
    <p:sldMasterId id="2147483712" r:id="rId13"/>
    <p:sldMasterId id="2147483714" r:id="rId14"/>
    <p:sldMasterId id="2147483664" r:id="rId15"/>
    <p:sldMasterId id="2147483670" r:id="rId16"/>
    <p:sldMasterId id="2147483734" r:id="rId17"/>
    <p:sldMasterId id="2147483736" r:id="rId18"/>
    <p:sldMasterId id="2147483738" r:id="rId19"/>
    <p:sldMasterId id="2147483740" r:id="rId20"/>
  </p:sldMasterIdLst>
  <p:notesMasterIdLst>
    <p:notesMasterId r:id="rId37"/>
  </p:notesMasterIdLst>
  <p:handoutMasterIdLst>
    <p:handoutMasterId r:id="rId38"/>
  </p:handoutMasterIdLst>
  <p:sldIdLst>
    <p:sldId id="257" r:id="rId21"/>
    <p:sldId id="272" r:id="rId22"/>
    <p:sldId id="258" r:id="rId23"/>
    <p:sldId id="274" r:id="rId24"/>
    <p:sldId id="256" r:id="rId25"/>
    <p:sldId id="259" r:id="rId26"/>
    <p:sldId id="265" r:id="rId27"/>
    <p:sldId id="261" r:id="rId28"/>
    <p:sldId id="269" r:id="rId29"/>
    <p:sldId id="268" r:id="rId30"/>
    <p:sldId id="260" r:id="rId31"/>
    <p:sldId id="275" r:id="rId32"/>
    <p:sldId id="263" r:id="rId33"/>
    <p:sldId id="273" r:id="rId34"/>
    <p:sldId id="271" r:id="rId35"/>
    <p:sldId id="270" r:id="rId36"/>
  </p:sldIdLst>
  <p:sldSz cx="9144000" cy="6858000" type="screen4x3"/>
  <p:notesSz cx="6858000" cy="91440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7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E"/>
    <a:srgbClr val="00599A"/>
    <a:srgbClr val="005294"/>
    <a:srgbClr val="005191"/>
    <a:srgbClr val="0E3C75"/>
    <a:srgbClr val="CA0C11"/>
    <a:srgbClr val="A40418"/>
    <a:srgbClr val="D50F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56" autoAdjust="0"/>
    <p:restoredTop sz="86410" autoAdjust="0"/>
  </p:normalViewPr>
  <p:slideViewPr>
    <p:cSldViewPr snapToGrid="0" snapToObjects="1">
      <p:cViewPr varScale="1">
        <p:scale>
          <a:sx n="104" d="100"/>
          <a:sy n="104" d="100"/>
        </p:scale>
        <p:origin x="1446" y="102"/>
      </p:cViewPr>
      <p:guideLst>
        <p:guide orient="horz"/>
        <p:guide pos="7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presProps" Target="presProps.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BEC6BF-855C-1F4B-8DBD-06C607AD78BD}" type="datetimeFigureOut">
              <a:rPr lang="en-US" smtClean="0"/>
              <a:t>10/29/2018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A32809-CFA6-4740-90F9-9C01B81C35CE}" type="slidenum">
              <a:rPr lang="en-US" smtClean="0"/>
              <a:t>‹#›</a:t>
            </a:fld>
            <a:endParaRPr lang="en-US"/>
          </a:p>
        </p:txBody>
      </p:sp>
    </p:spTree>
    <p:extLst>
      <p:ext uri="{BB962C8B-B14F-4D97-AF65-F5344CB8AC3E}">
        <p14:creationId xmlns:p14="http://schemas.microsoft.com/office/powerpoint/2010/main" val="802680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6CFE6-7147-4DC8-A3BD-E18CCC177102}" type="datetimeFigureOut">
              <a:rPr lang="en-CA" smtClean="0"/>
              <a:t>2018-10-29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3D814-F9EB-443A-A34D-E3C35DF17E2E}" type="slidenum">
              <a:rPr lang="en-CA" smtClean="0"/>
              <a:t>‹#›</a:t>
            </a:fld>
            <a:endParaRPr lang="en-CA"/>
          </a:p>
        </p:txBody>
      </p:sp>
    </p:spTree>
    <p:extLst>
      <p:ext uri="{BB962C8B-B14F-4D97-AF65-F5344CB8AC3E}">
        <p14:creationId xmlns:p14="http://schemas.microsoft.com/office/powerpoint/2010/main" val="371507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a:t>
            </a:r>
            <a:endParaRPr lang="en-CA" dirty="0"/>
          </a:p>
        </p:txBody>
      </p:sp>
      <p:sp>
        <p:nvSpPr>
          <p:cNvPr id="4" name="Slide Number Placeholder 3"/>
          <p:cNvSpPr>
            <a:spLocks noGrp="1"/>
          </p:cNvSpPr>
          <p:nvPr>
            <p:ph type="sldNum" sz="quarter" idx="10"/>
          </p:nvPr>
        </p:nvSpPr>
        <p:spPr/>
        <p:txBody>
          <a:bodyPr/>
          <a:lstStyle/>
          <a:p>
            <a:fld id="{5C03D814-F9EB-443A-A34D-E3C35DF17E2E}" type="slidenum">
              <a:rPr lang="en-CA" smtClean="0"/>
              <a:t>2</a:t>
            </a:fld>
            <a:endParaRPr lang="en-CA"/>
          </a:p>
        </p:txBody>
      </p:sp>
    </p:spTree>
    <p:extLst>
      <p:ext uri="{BB962C8B-B14F-4D97-AF65-F5344CB8AC3E}">
        <p14:creationId xmlns:p14="http://schemas.microsoft.com/office/powerpoint/2010/main" val="2366246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Gillian</a:t>
            </a:r>
          </a:p>
          <a:p>
            <a:r>
              <a:rPr lang="en-CA" dirty="0" smtClean="0"/>
              <a:t>If we never told</a:t>
            </a:r>
            <a:r>
              <a:rPr lang="en-CA" baseline="0" dirty="0" smtClean="0"/>
              <a:t> ourselves we can do better, we’d never be good at anything.</a:t>
            </a:r>
            <a:endParaRPr lang="en-CA" dirty="0"/>
          </a:p>
        </p:txBody>
      </p:sp>
      <p:sp>
        <p:nvSpPr>
          <p:cNvPr id="4" name="Slide Number Placeholder 3"/>
          <p:cNvSpPr>
            <a:spLocks noGrp="1"/>
          </p:cNvSpPr>
          <p:nvPr>
            <p:ph type="sldNum" sz="quarter" idx="10"/>
          </p:nvPr>
        </p:nvSpPr>
        <p:spPr/>
        <p:txBody>
          <a:bodyPr/>
          <a:lstStyle/>
          <a:p>
            <a:fld id="{5C03D814-F9EB-443A-A34D-E3C35DF17E2E}" type="slidenum">
              <a:rPr lang="en-CA" smtClean="0"/>
              <a:t>11</a:t>
            </a:fld>
            <a:endParaRPr lang="en-CA"/>
          </a:p>
        </p:txBody>
      </p:sp>
    </p:spTree>
    <p:extLst>
      <p:ext uri="{BB962C8B-B14F-4D97-AF65-F5344CB8AC3E}">
        <p14:creationId xmlns:p14="http://schemas.microsoft.com/office/powerpoint/2010/main" val="39425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03D814-F9EB-443A-A34D-E3C35DF17E2E}" type="slidenum">
              <a:rPr lang="en-CA" smtClean="0"/>
              <a:t>13</a:t>
            </a:fld>
            <a:endParaRPr lang="en-CA"/>
          </a:p>
        </p:txBody>
      </p:sp>
    </p:spTree>
    <p:extLst>
      <p:ext uri="{BB962C8B-B14F-4D97-AF65-F5344CB8AC3E}">
        <p14:creationId xmlns:p14="http://schemas.microsoft.com/office/powerpoint/2010/main" val="380599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may change from draft to draft, or according to purpose – in a first draft, maybe 10 typos/errors</a:t>
            </a:r>
            <a:r>
              <a:rPr lang="en-CA" baseline="0" dirty="0" smtClean="0"/>
              <a:t> are acceptable. When you send a final copy in for publication, maybe only two. Maybe none.</a:t>
            </a:r>
            <a:endParaRPr lang="en-US" dirty="0"/>
          </a:p>
        </p:txBody>
      </p:sp>
      <p:sp>
        <p:nvSpPr>
          <p:cNvPr id="4" name="Slide Number Placeholder 3"/>
          <p:cNvSpPr>
            <a:spLocks noGrp="1"/>
          </p:cNvSpPr>
          <p:nvPr>
            <p:ph type="sldNum" sz="quarter" idx="10"/>
          </p:nvPr>
        </p:nvSpPr>
        <p:spPr/>
        <p:txBody>
          <a:bodyPr/>
          <a:lstStyle/>
          <a:p>
            <a:fld id="{5C03D814-F9EB-443A-A34D-E3C35DF17E2E}" type="slidenum">
              <a:rPr lang="en-CA" smtClean="0"/>
              <a:t>15</a:t>
            </a:fld>
            <a:endParaRPr lang="en-CA"/>
          </a:p>
        </p:txBody>
      </p:sp>
    </p:spTree>
    <p:extLst>
      <p:ext uri="{BB962C8B-B14F-4D97-AF65-F5344CB8AC3E}">
        <p14:creationId xmlns:p14="http://schemas.microsoft.com/office/powerpoint/2010/main" val="296911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Add definitions g</a:t>
            </a:r>
            <a:endParaRPr lang="en-CA" dirty="0"/>
          </a:p>
        </p:txBody>
      </p:sp>
      <p:sp>
        <p:nvSpPr>
          <p:cNvPr id="4" name="Slide Number Placeholder 3"/>
          <p:cNvSpPr>
            <a:spLocks noGrp="1"/>
          </p:cNvSpPr>
          <p:nvPr>
            <p:ph type="sldNum" sz="quarter" idx="10"/>
          </p:nvPr>
        </p:nvSpPr>
        <p:spPr/>
        <p:txBody>
          <a:bodyPr/>
          <a:lstStyle/>
          <a:p>
            <a:fld id="{5C03D814-F9EB-443A-A34D-E3C35DF17E2E}" type="slidenum">
              <a:rPr lang="en-CA" smtClean="0"/>
              <a:t>3</a:t>
            </a:fld>
            <a:endParaRPr lang="en-CA"/>
          </a:p>
        </p:txBody>
      </p:sp>
    </p:spTree>
    <p:extLst>
      <p:ext uri="{BB962C8B-B14F-4D97-AF65-F5344CB8AC3E}">
        <p14:creationId xmlns:p14="http://schemas.microsoft.com/office/powerpoint/2010/main" val="161173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anecdote each about perfectionism</a:t>
            </a:r>
            <a:endParaRPr lang="en-CA" dirty="0"/>
          </a:p>
        </p:txBody>
      </p:sp>
      <p:sp>
        <p:nvSpPr>
          <p:cNvPr id="4" name="Slide Number Placeholder 3"/>
          <p:cNvSpPr>
            <a:spLocks noGrp="1"/>
          </p:cNvSpPr>
          <p:nvPr>
            <p:ph type="sldNum" sz="quarter" idx="10"/>
          </p:nvPr>
        </p:nvSpPr>
        <p:spPr/>
        <p:txBody>
          <a:bodyPr/>
          <a:lstStyle/>
          <a:p>
            <a:fld id="{5C03D814-F9EB-443A-A34D-E3C35DF17E2E}" type="slidenum">
              <a:rPr lang="en-CA" smtClean="0"/>
              <a:t>4</a:t>
            </a:fld>
            <a:endParaRPr lang="en-CA"/>
          </a:p>
        </p:txBody>
      </p:sp>
    </p:spTree>
    <p:extLst>
      <p:ext uri="{BB962C8B-B14F-4D97-AF65-F5344CB8AC3E}">
        <p14:creationId xmlns:p14="http://schemas.microsoft.com/office/powerpoint/2010/main" val="262656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 – </a:t>
            </a:r>
            <a:endParaRPr lang="en-CA" dirty="0"/>
          </a:p>
        </p:txBody>
      </p:sp>
      <p:sp>
        <p:nvSpPr>
          <p:cNvPr id="4" name="Slide Number Placeholder 3"/>
          <p:cNvSpPr>
            <a:spLocks noGrp="1"/>
          </p:cNvSpPr>
          <p:nvPr>
            <p:ph type="sldNum" sz="quarter" idx="10"/>
          </p:nvPr>
        </p:nvSpPr>
        <p:spPr/>
        <p:txBody>
          <a:bodyPr/>
          <a:lstStyle/>
          <a:p>
            <a:fld id="{5C03D814-F9EB-443A-A34D-E3C35DF17E2E}" type="slidenum">
              <a:rPr lang="en-CA" smtClean="0"/>
              <a:t>5</a:t>
            </a:fld>
            <a:endParaRPr lang="en-CA"/>
          </a:p>
        </p:txBody>
      </p:sp>
    </p:spTree>
    <p:extLst>
      <p:ext uri="{BB962C8B-B14F-4D97-AF65-F5344CB8AC3E}">
        <p14:creationId xmlns:p14="http://schemas.microsoft.com/office/powerpoint/2010/main" val="344180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Two kinds – adaptive</a:t>
            </a:r>
            <a:r>
              <a:rPr lang="en-CA" baseline="0" dirty="0" smtClean="0"/>
              <a:t> and maladaptive</a:t>
            </a:r>
            <a:endParaRPr lang="en-CA" dirty="0"/>
          </a:p>
        </p:txBody>
      </p:sp>
      <p:sp>
        <p:nvSpPr>
          <p:cNvPr id="4" name="Slide Number Placeholder 3"/>
          <p:cNvSpPr>
            <a:spLocks noGrp="1"/>
          </p:cNvSpPr>
          <p:nvPr>
            <p:ph type="sldNum" sz="quarter" idx="10"/>
          </p:nvPr>
        </p:nvSpPr>
        <p:spPr/>
        <p:txBody>
          <a:bodyPr/>
          <a:lstStyle/>
          <a:p>
            <a:fld id="{5C03D814-F9EB-443A-A34D-E3C35DF17E2E}" type="slidenum">
              <a:rPr lang="en-CA" smtClean="0"/>
              <a:t>6</a:t>
            </a:fld>
            <a:endParaRPr lang="en-CA"/>
          </a:p>
        </p:txBody>
      </p:sp>
    </p:spTree>
    <p:extLst>
      <p:ext uri="{BB962C8B-B14F-4D97-AF65-F5344CB8AC3E}">
        <p14:creationId xmlns:p14="http://schemas.microsoft.com/office/powerpoint/2010/main" val="397602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Two</a:t>
            </a:r>
            <a:r>
              <a:rPr lang="en-CA" baseline="0" dirty="0" smtClean="0"/>
              <a:t> kinds – maladaptive and adaptive</a:t>
            </a:r>
            <a:endParaRPr lang="en-CA" dirty="0"/>
          </a:p>
        </p:txBody>
      </p:sp>
      <p:sp>
        <p:nvSpPr>
          <p:cNvPr id="4" name="Slide Number Placeholder 3"/>
          <p:cNvSpPr>
            <a:spLocks noGrp="1"/>
          </p:cNvSpPr>
          <p:nvPr>
            <p:ph type="sldNum" sz="quarter" idx="10"/>
          </p:nvPr>
        </p:nvSpPr>
        <p:spPr/>
        <p:txBody>
          <a:bodyPr/>
          <a:lstStyle/>
          <a:p>
            <a:fld id="{5C03D814-F9EB-443A-A34D-E3C35DF17E2E}" type="slidenum">
              <a:rPr lang="en-CA" smtClean="0"/>
              <a:t>7</a:t>
            </a:fld>
            <a:endParaRPr lang="en-CA"/>
          </a:p>
        </p:txBody>
      </p:sp>
    </p:spTree>
    <p:extLst>
      <p:ext uri="{BB962C8B-B14F-4D97-AF65-F5344CB8AC3E}">
        <p14:creationId xmlns:p14="http://schemas.microsoft.com/office/powerpoint/2010/main" val="254960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Madeline</a:t>
            </a:r>
            <a:endParaRPr lang="en-CA" dirty="0"/>
          </a:p>
        </p:txBody>
      </p:sp>
      <p:sp>
        <p:nvSpPr>
          <p:cNvPr id="4" name="Slide Number Placeholder 3"/>
          <p:cNvSpPr>
            <a:spLocks noGrp="1"/>
          </p:cNvSpPr>
          <p:nvPr>
            <p:ph type="sldNum" sz="quarter" idx="10"/>
          </p:nvPr>
        </p:nvSpPr>
        <p:spPr/>
        <p:txBody>
          <a:bodyPr/>
          <a:lstStyle/>
          <a:p>
            <a:fld id="{5C03D814-F9EB-443A-A34D-E3C35DF17E2E}" type="slidenum">
              <a:rPr lang="en-CA" smtClean="0"/>
              <a:t>8</a:t>
            </a:fld>
            <a:endParaRPr lang="en-CA"/>
          </a:p>
        </p:txBody>
      </p:sp>
    </p:spTree>
    <p:extLst>
      <p:ext uri="{BB962C8B-B14F-4D97-AF65-F5344CB8AC3E}">
        <p14:creationId xmlns:p14="http://schemas.microsoft.com/office/powerpoint/2010/main" val="628445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 think-pair-share</a:t>
            </a:r>
            <a:endParaRPr lang="en-CA" dirty="0"/>
          </a:p>
        </p:txBody>
      </p:sp>
      <p:sp>
        <p:nvSpPr>
          <p:cNvPr id="4" name="Slide Number Placeholder 3"/>
          <p:cNvSpPr>
            <a:spLocks noGrp="1"/>
          </p:cNvSpPr>
          <p:nvPr>
            <p:ph type="sldNum" sz="quarter" idx="10"/>
          </p:nvPr>
        </p:nvSpPr>
        <p:spPr/>
        <p:txBody>
          <a:bodyPr/>
          <a:lstStyle/>
          <a:p>
            <a:fld id="{5C03D814-F9EB-443A-A34D-E3C35DF17E2E}" type="slidenum">
              <a:rPr lang="en-CA" smtClean="0"/>
              <a:t>9</a:t>
            </a:fld>
            <a:endParaRPr lang="en-CA"/>
          </a:p>
        </p:txBody>
      </p:sp>
    </p:spTree>
    <p:extLst>
      <p:ext uri="{BB962C8B-B14F-4D97-AF65-F5344CB8AC3E}">
        <p14:creationId xmlns:p14="http://schemas.microsoft.com/office/powerpoint/2010/main" val="384528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t>
            </a:r>
            <a:endParaRPr lang="en-CA" dirty="0"/>
          </a:p>
        </p:txBody>
      </p:sp>
      <p:sp>
        <p:nvSpPr>
          <p:cNvPr id="4" name="Slide Number Placeholder 3"/>
          <p:cNvSpPr>
            <a:spLocks noGrp="1"/>
          </p:cNvSpPr>
          <p:nvPr>
            <p:ph type="sldNum" sz="quarter" idx="10"/>
          </p:nvPr>
        </p:nvSpPr>
        <p:spPr/>
        <p:txBody>
          <a:bodyPr/>
          <a:lstStyle/>
          <a:p>
            <a:fld id="{5C03D814-F9EB-443A-A34D-E3C35DF17E2E}" type="slidenum">
              <a:rPr lang="en-CA" smtClean="0"/>
              <a:t>10</a:t>
            </a:fld>
            <a:endParaRPr lang="en-CA"/>
          </a:p>
        </p:txBody>
      </p:sp>
    </p:spTree>
    <p:extLst>
      <p:ext uri="{BB962C8B-B14F-4D97-AF65-F5344CB8AC3E}">
        <p14:creationId xmlns:p14="http://schemas.microsoft.com/office/powerpoint/2010/main" val="353026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266171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88759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70208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54348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4253725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09084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10">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197947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51254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6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150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26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668133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74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207098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53726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11310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CA" dirty="0" smtClean="0"/>
              <a:t>Click to edit Master title style</a:t>
            </a:r>
            <a:endParaRPr lang="en-US" dirty="0"/>
          </a:p>
        </p:txBody>
      </p:sp>
      <p:sp>
        <p:nvSpPr>
          <p:cNvPr id="3" name="Content Placeholder 2"/>
          <p:cNvSpPr>
            <a:spLocks noGrp="1"/>
          </p:cNvSpPr>
          <p:nvPr>
            <p:ph idx="1"/>
          </p:nvPr>
        </p:nvSpPr>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404020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71014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Title 6"/>
          <p:cNvSpPr>
            <a:spLocks noGrp="1"/>
          </p:cNvSpPr>
          <p:nvPr>
            <p:ph type="title"/>
          </p:nvPr>
        </p:nvSpPr>
        <p:spPr/>
        <p:txBody>
          <a:bodyPr/>
          <a:lstStyle/>
          <a:p>
            <a:r>
              <a:rPr lang="en-CA" smtClean="0"/>
              <a:t>Click to edit Master title style</a:t>
            </a:r>
            <a:endParaRPr lang="en-US"/>
          </a:p>
        </p:txBody>
      </p:sp>
    </p:spTree>
    <p:extLst>
      <p:ext uri="{BB962C8B-B14F-4D97-AF65-F5344CB8AC3E}">
        <p14:creationId xmlns:p14="http://schemas.microsoft.com/office/powerpoint/2010/main" val="399825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102850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20399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461810047"/>
      </p:ext>
    </p:extLst>
  </p:cSld>
  <p:clrMap bg1="lt1" tx1="dk1" bg2="lt2" tx2="dk2" accent1="accent1" accent2="accent2" accent3="accent3" accent4="accent4" accent5="accent5" accent6="accent6" hlink="hlink" folHlink="folHlink"/>
  <p:sldLayoutIdLst>
    <p:sldLayoutId id="2147483718" r:id="rId1"/>
  </p:sldLayoutIdLst>
  <p:txStyles>
    <p:titleStyle>
      <a:lvl1pPr algn="ctr" defTabSz="457039" rtl="0" eaLnBrk="1" latinLnBrk="0" hangingPunct="1">
        <a:spcBef>
          <a:spcPct val="0"/>
        </a:spcBef>
        <a:buNone/>
        <a:defRPr sz="3600" kern="1200" cap="all">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18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6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4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889000" y="1054102"/>
            <a:ext cx="54737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889000" y="2392366"/>
            <a:ext cx="5473700" cy="3390898"/>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993112176"/>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457039" rtl="0" eaLnBrk="1" latinLnBrk="0" hangingPunct="1">
        <a:spcBef>
          <a:spcPct val="0"/>
        </a:spcBef>
        <a:buNone/>
        <a:defRPr sz="2800" kern="1200">
          <a:solidFill>
            <a:srgbClr val="00599A"/>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2032001"/>
            <a:ext cx="6261100" cy="38227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771758820"/>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191944" rtl="0" eaLnBrk="1" latinLnBrk="0" hangingPunct="1">
        <a:spcBef>
          <a:spcPct val="0"/>
        </a:spcBef>
        <a:buNone/>
        <a:defRPr sz="2800" kern="1200">
          <a:solidFill>
            <a:schemeClr val="tx2">
              <a:lumMod val="60000"/>
              <a:lumOff val="40000"/>
            </a:schemeClr>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2032001"/>
            <a:ext cx="6261100" cy="38227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932500496"/>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191944" rtl="0" eaLnBrk="1" latinLnBrk="0" hangingPunct="1">
        <a:spcBef>
          <a:spcPct val="0"/>
        </a:spcBef>
        <a:buNone/>
        <a:defRPr sz="2800" kern="1200">
          <a:solidFill>
            <a:srgbClr val="005191"/>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7176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1104900" y="3043238"/>
            <a:ext cx="6261100" cy="31543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337090812"/>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191944" rtl="0" eaLnBrk="1" latinLnBrk="0" hangingPunct="1">
        <a:spcBef>
          <a:spcPct val="0"/>
        </a:spcBef>
        <a:buNone/>
        <a:defRPr sz="2800" kern="1200">
          <a:solidFill>
            <a:schemeClr val="tx2">
              <a:lumMod val="60000"/>
              <a:lumOff val="40000"/>
            </a:schemeClr>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1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7176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3043238"/>
            <a:ext cx="6261100" cy="31543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015773711"/>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191944" rtl="0" eaLnBrk="1" latinLnBrk="0" hangingPunct="1">
        <a:spcBef>
          <a:spcPct val="0"/>
        </a:spcBef>
        <a:buNone/>
        <a:defRPr sz="2800" kern="1200">
          <a:solidFill>
            <a:srgbClr val="005191"/>
          </a:solidFill>
          <a:latin typeface="+mj-lt"/>
          <a:ea typeface="+mj-ea"/>
          <a:cs typeface="+mj-cs"/>
        </a:defRPr>
      </a:lvl1pPr>
    </p:titleStyle>
    <p:bodyStyle>
      <a:lvl1pPr marL="143959" indent="-143959" algn="l" defTabSz="191944" rtl="0" eaLnBrk="1" latinLnBrk="0" hangingPunct="1">
        <a:spcBef>
          <a:spcPct val="20000"/>
        </a:spcBef>
        <a:buFont typeface="Arial"/>
        <a:buChar char="•"/>
        <a:defRPr sz="2400" kern="1200">
          <a:solidFill>
            <a:schemeClr val="tx1"/>
          </a:solidFill>
          <a:latin typeface="+mn-lt"/>
          <a:ea typeface="+mn-ea"/>
          <a:cs typeface="+mn-cs"/>
        </a:defRPr>
      </a:lvl1pPr>
      <a:lvl2pPr marL="311910" indent="-119965" algn="l" defTabSz="191944" rtl="0" eaLnBrk="1" latinLnBrk="0" hangingPunct="1">
        <a:spcBef>
          <a:spcPct val="20000"/>
        </a:spcBef>
        <a:buFont typeface="Arial"/>
        <a:buChar char="–"/>
        <a:defRPr sz="2200" kern="1200">
          <a:solidFill>
            <a:schemeClr val="tx1"/>
          </a:solidFill>
          <a:latin typeface="+mn-lt"/>
          <a:ea typeface="+mn-ea"/>
          <a:cs typeface="+mn-cs"/>
        </a:defRPr>
      </a:lvl2pPr>
      <a:lvl3pPr marL="479861" indent="-95972" algn="l" defTabSz="191944" rtl="0" eaLnBrk="1" latinLnBrk="0" hangingPunct="1">
        <a:spcBef>
          <a:spcPct val="20000"/>
        </a:spcBef>
        <a:buFont typeface="Arial"/>
        <a:buChar char="•"/>
        <a:defRPr sz="2000" kern="1200">
          <a:solidFill>
            <a:schemeClr val="tx1"/>
          </a:solidFill>
          <a:latin typeface="+mn-lt"/>
          <a:ea typeface="+mn-ea"/>
          <a:cs typeface="+mn-cs"/>
        </a:defRPr>
      </a:lvl3pPr>
      <a:lvl4pPr marL="671806" indent="-95972" algn="l" defTabSz="191944" rtl="0" eaLnBrk="1" latinLnBrk="0" hangingPunct="1">
        <a:spcBef>
          <a:spcPct val="20000"/>
        </a:spcBef>
        <a:buFont typeface="Arial"/>
        <a:buChar char="–"/>
        <a:defRPr sz="1800" kern="1200">
          <a:solidFill>
            <a:schemeClr val="tx1"/>
          </a:solidFill>
          <a:latin typeface="+mn-lt"/>
          <a:ea typeface="+mn-ea"/>
          <a:cs typeface="+mn-cs"/>
        </a:defRPr>
      </a:lvl4pPr>
      <a:lvl5pPr marL="863750" indent="-95972" algn="l" defTabSz="191944" rtl="0" eaLnBrk="1" latinLnBrk="0" hangingPunct="1">
        <a:spcBef>
          <a:spcPct val="20000"/>
        </a:spcBef>
        <a:buFont typeface="Arial"/>
        <a:buChar char="»"/>
        <a:defRPr sz="1600" kern="1200">
          <a:solidFill>
            <a:schemeClr val="tx1"/>
          </a:solidFill>
          <a:latin typeface="+mn-lt"/>
          <a:ea typeface="+mn-ea"/>
          <a:cs typeface="+mn-cs"/>
        </a:defRPr>
      </a:lvl5pPr>
      <a:lvl6pPr marL="1055695" indent="-95972" algn="l" defTabSz="191944" rtl="0" eaLnBrk="1" latinLnBrk="0" hangingPunct="1">
        <a:spcBef>
          <a:spcPct val="20000"/>
        </a:spcBef>
        <a:buFont typeface="Arial"/>
        <a:buChar char="•"/>
        <a:defRPr sz="800" kern="1200">
          <a:solidFill>
            <a:schemeClr val="tx1"/>
          </a:solidFill>
          <a:latin typeface="+mn-lt"/>
          <a:ea typeface="+mn-ea"/>
          <a:cs typeface="+mn-cs"/>
        </a:defRPr>
      </a:lvl6pPr>
      <a:lvl7pPr marL="1247639" indent="-95972" algn="l" defTabSz="191944" rtl="0" eaLnBrk="1" latinLnBrk="0" hangingPunct="1">
        <a:spcBef>
          <a:spcPct val="20000"/>
        </a:spcBef>
        <a:buFont typeface="Arial"/>
        <a:buChar char="•"/>
        <a:defRPr sz="800" kern="1200">
          <a:solidFill>
            <a:schemeClr val="tx1"/>
          </a:solidFill>
          <a:latin typeface="+mn-lt"/>
          <a:ea typeface="+mn-ea"/>
          <a:cs typeface="+mn-cs"/>
        </a:defRPr>
      </a:lvl7pPr>
      <a:lvl8pPr marL="1439583" indent="-95972" algn="l" defTabSz="191944" rtl="0" eaLnBrk="1" latinLnBrk="0" hangingPunct="1">
        <a:spcBef>
          <a:spcPct val="20000"/>
        </a:spcBef>
        <a:buFont typeface="Arial"/>
        <a:buChar char="•"/>
        <a:defRPr sz="800" kern="1200">
          <a:solidFill>
            <a:schemeClr val="tx1"/>
          </a:solidFill>
          <a:latin typeface="+mn-lt"/>
          <a:ea typeface="+mn-ea"/>
          <a:cs typeface="+mn-cs"/>
        </a:defRPr>
      </a:lvl8pPr>
      <a:lvl9pPr marL="1631528" indent="-95972" algn="l" defTabSz="191944"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1944" rtl="0" eaLnBrk="1" latinLnBrk="0" hangingPunct="1">
        <a:defRPr sz="800" kern="1200">
          <a:solidFill>
            <a:schemeClr val="tx1"/>
          </a:solidFill>
          <a:latin typeface="+mn-lt"/>
          <a:ea typeface="+mn-ea"/>
          <a:cs typeface="+mn-cs"/>
        </a:defRPr>
      </a:lvl1pPr>
      <a:lvl2pPr marL="191944" algn="l" defTabSz="191944" rtl="0" eaLnBrk="1" latinLnBrk="0" hangingPunct="1">
        <a:defRPr sz="800" kern="1200">
          <a:solidFill>
            <a:schemeClr val="tx1"/>
          </a:solidFill>
          <a:latin typeface="+mn-lt"/>
          <a:ea typeface="+mn-ea"/>
          <a:cs typeface="+mn-cs"/>
        </a:defRPr>
      </a:lvl2pPr>
      <a:lvl3pPr marL="383889" algn="l" defTabSz="191944" rtl="0" eaLnBrk="1" latinLnBrk="0" hangingPunct="1">
        <a:defRPr sz="800" kern="1200">
          <a:solidFill>
            <a:schemeClr val="tx1"/>
          </a:solidFill>
          <a:latin typeface="+mn-lt"/>
          <a:ea typeface="+mn-ea"/>
          <a:cs typeface="+mn-cs"/>
        </a:defRPr>
      </a:lvl3pPr>
      <a:lvl4pPr marL="575834" algn="l" defTabSz="191944" rtl="0" eaLnBrk="1" latinLnBrk="0" hangingPunct="1">
        <a:defRPr sz="800" kern="1200">
          <a:solidFill>
            <a:schemeClr val="tx1"/>
          </a:solidFill>
          <a:latin typeface="+mn-lt"/>
          <a:ea typeface="+mn-ea"/>
          <a:cs typeface="+mn-cs"/>
        </a:defRPr>
      </a:lvl4pPr>
      <a:lvl5pPr marL="767778" algn="l" defTabSz="191944" rtl="0" eaLnBrk="1" latinLnBrk="0" hangingPunct="1">
        <a:defRPr sz="800" kern="1200">
          <a:solidFill>
            <a:schemeClr val="tx1"/>
          </a:solidFill>
          <a:latin typeface="+mn-lt"/>
          <a:ea typeface="+mn-ea"/>
          <a:cs typeface="+mn-cs"/>
        </a:defRPr>
      </a:lvl5pPr>
      <a:lvl6pPr marL="959722" algn="l" defTabSz="191944" rtl="0" eaLnBrk="1" latinLnBrk="0" hangingPunct="1">
        <a:defRPr sz="800" kern="1200">
          <a:solidFill>
            <a:schemeClr val="tx1"/>
          </a:solidFill>
          <a:latin typeface="+mn-lt"/>
          <a:ea typeface="+mn-ea"/>
          <a:cs typeface="+mn-cs"/>
        </a:defRPr>
      </a:lvl6pPr>
      <a:lvl7pPr marL="1151667" algn="l" defTabSz="191944" rtl="0" eaLnBrk="1" latinLnBrk="0" hangingPunct="1">
        <a:defRPr sz="800" kern="1200">
          <a:solidFill>
            <a:schemeClr val="tx1"/>
          </a:solidFill>
          <a:latin typeface="+mn-lt"/>
          <a:ea typeface="+mn-ea"/>
          <a:cs typeface="+mn-cs"/>
        </a:defRPr>
      </a:lvl7pPr>
      <a:lvl8pPr marL="1343611" algn="l" defTabSz="191944" rtl="0" eaLnBrk="1" latinLnBrk="0" hangingPunct="1">
        <a:defRPr sz="800" kern="1200">
          <a:solidFill>
            <a:schemeClr val="tx1"/>
          </a:solidFill>
          <a:latin typeface="+mn-lt"/>
          <a:ea typeface="+mn-ea"/>
          <a:cs typeface="+mn-cs"/>
        </a:defRPr>
      </a:lvl8pPr>
      <a:lvl9pPr marL="1535555" algn="l" defTabSz="191944" rtl="0" eaLnBrk="1" latinLnBrk="0" hangingPunct="1">
        <a:defRPr sz="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1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1104900" y="11969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5" name="Text Placeholder 2"/>
          <p:cNvSpPr>
            <a:spLocks noGrp="1"/>
          </p:cNvSpPr>
          <p:nvPr>
            <p:ph type="body" idx="1"/>
          </p:nvPr>
        </p:nvSpPr>
        <p:spPr>
          <a:xfrm>
            <a:off x="1104900" y="2522538"/>
            <a:ext cx="6261100" cy="29257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250747546"/>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457039" rtl="0" eaLnBrk="1" latinLnBrk="0" hangingPunct="1">
        <a:spcBef>
          <a:spcPct val="0"/>
        </a:spcBef>
        <a:buNone/>
        <a:defRPr sz="2800" kern="1200" cap="none">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1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1196975"/>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1104900" y="2522538"/>
            <a:ext cx="6261100" cy="292576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712293339"/>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457039" rtl="0" eaLnBrk="1" latinLnBrk="0" hangingPunct="1">
        <a:spcBef>
          <a:spcPct val="0"/>
        </a:spcBef>
        <a:buNone/>
        <a:defRPr sz="2800" kern="1200" cap="none">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bg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bg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bg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bg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bg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UC+M_04180_UnveilingMatPag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941999"/>
      </p:ext>
    </p:extLst>
  </p:cSld>
  <p:clrMap bg1="lt1" tx1="dk1" bg2="lt2" tx2="dk2" accent1="accent1" accent2="accent2" accent3="accent3" accent4="accent4" accent5="accent5" accent6="accent6" hlink="hlink" folHlink="folHlink"/>
  <p:sldLayoutIdLst>
    <p:sldLayoutId id="214748373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UC+M_04180_UnveilingMatPages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0306213"/>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Pages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080842"/>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457200" y="2052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2721673740"/>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457039" rtl="0" eaLnBrk="1" latinLnBrk="0" hangingPunct="1">
        <a:spcBef>
          <a:spcPct val="0"/>
        </a:spcBef>
        <a:buNone/>
        <a:defRPr sz="3600" kern="1200" cap="all">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C+M_04180_UnveilingMatPages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814231"/>
      </p:ext>
    </p:extLst>
  </p:cSld>
  <p:clrMap bg1="lt1" tx1="dk1" bg2="lt2" tx2="dk2" accent1="accent1" accent2="accent2" accent3="accent3" accent4="accent4" accent5="accent5" accent6="accent6" hlink="hlink" folHlink="folHlink"/>
  <p:sldLayoutIdLst>
    <p:sldLayoutId id="214748374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UC+M_04180_UnveilingMat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Placeholder 1"/>
          <p:cNvSpPr>
            <a:spLocks noGrp="1"/>
          </p:cNvSpPr>
          <p:nvPr>
            <p:ph type="title"/>
          </p:nvPr>
        </p:nvSpPr>
        <p:spPr>
          <a:xfrm>
            <a:off x="457200" y="20780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839486021"/>
      </p:ext>
    </p:extLst>
  </p:cSld>
  <p:clrMap bg1="lt1" tx1="dk1" bg2="lt2" tx2="dk2" accent1="accent1" accent2="accent2" accent3="accent3" accent4="accent4" accent5="accent5" accent6="accent6" hlink="hlink" folHlink="folHlink"/>
  <p:sldLayoutIdLst>
    <p:sldLayoutId id="2147483720" r:id="rId1"/>
  </p:sldLayoutIdLst>
  <p:txStyles>
    <p:titleStyle>
      <a:lvl1pPr algn="ctr" defTabSz="457039" rtl="0" eaLnBrk="1" latinLnBrk="0" hangingPunct="1">
        <a:spcBef>
          <a:spcPct val="0"/>
        </a:spcBef>
        <a:buNone/>
        <a:defRPr sz="3600" kern="1200" cap="all">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927100" y="774700"/>
            <a:ext cx="4127500" cy="26162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1399013443"/>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457039" rtl="0" eaLnBrk="1" latinLnBrk="0" hangingPunct="1">
        <a:spcBef>
          <a:spcPct val="0"/>
        </a:spcBef>
        <a:buNone/>
        <a:defRPr sz="3600" kern="1200">
          <a:solidFill>
            <a:schemeClr val="bg1"/>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457200" y="3957638"/>
            <a:ext cx="82296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Tree>
    <p:extLst>
      <p:ext uri="{BB962C8B-B14F-4D97-AF65-F5344CB8AC3E}">
        <p14:creationId xmlns:p14="http://schemas.microsoft.com/office/powerpoint/2010/main" val="2050879991"/>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457039" rtl="0" eaLnBrk="1" latinLnBrk="0" hangingPunct="1">
        <a:spcBef>
          <a:spcPct val="0"/>
        </a:spcBef>
        <a:buNone/>
        <a:defRPr sz="3600" kern="1200" cap="all">
          <a:solidFill>
            <a:srgbClr val="005294"/>
          </a:solidFill>
          <a:latin typeface="+mj-lt"/>
          <a:ea typeface="+mj-ea"/>
          <a:cs typeface="+mj-cs"/>
        </a:defRPr>
      </a:lvl1pPr>
    </p:titleStyle>
    <p:bodyStyle>
      <a:lvl1pPr marL="342779" indent="-342779"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1104900" y="706438"/>
            <a:ext cx="66040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1104900" y="2032001"/>
            <a:ext cx="6604000" cy="38227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527882418"/>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12" name="Text Placeholder 2"/>
          <p:cNvSpPr>
            <a:spLocks noGrp="1"/>
          </p:cNvSpPr>
          <p:nvPr>
            <p:ph type="body" idx="1"/>
          </p:nvPr>
        </p:nvSpPr>
        <p:spPr>
          <a:xfrm>
            <a:off x="1104900" y="2032000"/>
            <a:ext cx="6261100" cy="4152899"/>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70054874"/>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UC+M_04180_UnveilingMat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UC+M_04180_UnveilingMat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1104900" y="706438"/>
            <a:ext cx="62611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6" name="Text Placeholder 2"/>
          <p:cNvSpPr>
            <a:spLocks noGrp="1"/>
          </p:cNvSpPr>
          <p:nvPr>
            <p:ph type="body" idx="1"/>
          </p:nvPr>
        </p:nvSpPr>
        <p:spPr>
          <a:xfrm>
            <a:off x="1104900" y="2032000"/>
            <a:ext cx="6261100" cy="4152899"/>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625054339"/>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UC+M_04180_UnveilingMat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1"/>
          <p:cNvSpPr>
            <a:spLocks noGrp="1"/>
          </p:cNvSpPr>
          <p:nvPr>
            <p:ph type="title"/>
          </p:nvPr>
        </p:nvSpPr>
        <p:spPr>
          <a:xfrm>
            <a:off x="3073400" y="858838"/>
            <a:ext cx="5473700" cy="1143000"/>
          </a:xfrm>
          <a:prstGeom prst="rect">
            <a:avLst/>
          </a:prstGeom>
        </p:spPr>
        <p:txBody>
          <a:bodyPr vert="horz" lIns="91440" tIns="45720" rIns="91440" bIns="45720" rtlCol="0" anchor="ctr">
            <a:normAutofit/>
          </a:bodyPr>
          <a:lstStyle/>
          <a:p>
            <a:r>
              <a:rPr lang="en-CA" dirty="0" smtClean="0"/>
              <a:t>Click to edit Master title style</a:t>
            </a:r>
            <a:endParaRPr lang="en-US" dirty="0"/>
          </a:p>
        </p:txBody>
      </p:sp>
      <p:sp>
        <p:nvSpPr>
          <p:cNvPr id="4" name="Text Placeholder 2"/>
          <p:cNvSpPr>
            <a:spLocks noGrp="1"/>
          </p:cNvSpPr>
          <p:nvPr>
            <p:ph type="body" idx="1"/>
          </p:nvPr>
        </p:nvSpPr>
        <p:spPr>
          <a:xfrm>
            <a:off x="3073400" y="2197102"/>
            <a:ext cx="5473700" cy="3390898"/>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525386287"/>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457039" rtl="0" eaLnBrk="1" latinLnBrk="0" hangingPunct="1">
        <a:spcBef>
          <a:spcPct val="0"/>
        </a:spcBef>
        <a:buNone/>
        <a:defRPr sz="2800" kern="1200">
          <a:solidFill>
            <a:srgbClr val="0E3C75"/>
          </a:solidFill>
          <a:latin typeface="+mj-lt"/>
          <a:ea typeface="+mj-ea"/>
          <a:cs typeface="+mj-cs"/>
        </a:defRPr>
      </a:lvl1pPr>
    </p:titleStyle>
    <p:bodyStyle>
      <a:lvl1pPr marL="342779" indent="-342779" algn="l" defTabSz="457039" rtl="0" eaLnBrk="1" latinLnBrk="0" hangingPunct="1">
        <a:spcBef>
          <a:spcPct val="20000"/>
        </a:spcBef>
        <a:buFont typeface="Arial"/>
        <a:buChar char="•"/>
        <a:defRPr sz="2400" kern="1200">
          <a:solidFill>
            <a:schemeClr val="tx1"/>
          </a:solidFill>
          <a:latin typeface="+mn-lt"/>
          <a:ea typeface="+mn-ea"/>
          <a:cs typeface="+mn-cs"/>
        </a:defRPr>
      </a:lvl1pPr>
      <a:lvl2pPr marL="742688" indent="-285650" algn="l" defTabSz="457039" rtl="0" eaLnBrk="1" latinLnBrk="0" hangingPunct="1">
        <a:spcBef>
          <a:spcPct val="20000"/>
        </a:spcBef>
        <a:buFont typeface="Arial"/>
        <a:buChar char="–"/>
        <a:defRPr sz="2200" kern="1200">
          <a:solidFill>
            <a:schemeClr val="tx1"/>
          </a:solidFill>
          <a:latin typeface="+mn-lt"/>
          <a:ea typeface="+mn-ea"/>
          <a:cs typeface="+mn-cs"/>
        </a:defRPr>
      </a:lvl2pPr>
      <a:lvl3pPr marL="1142598" indent="-228520" algn="l" defTabSz="457039" rtl="0" eaLnBrk="1" latinLnBrk="0" hangingPunct="1">
        <a:spcBef>
          <a:spcPct val="20000"/>
        </a:spcBef>
        <a:buFont typeface="Arial"/>
        <a:buChar char="•"/>
        <a:defRPr sz="2000" kern="1200">
          <a:solidFill>
            <a:schemeClr val="tx1"/>
          </a:solidFill>
          <a:latin typeface="+mn-lt"/>
          <a:ea typeface="+mn-ea"/>
          <a:cs typeface="+mn-cs"/>
        </a:defRPr>
      </a:lvl3pPr>
      <a:lvl4pPr marL="1599636" indent="-228520" algn="l" defTabSz="457039" rtl="0" eaLnBrk="1" latinLnBrk="0" hangingPunct="1">
        <a:spcBef>
          <a:spcPct val="20000"/>
        </a:spcBef>
        <a:buFont typeface="Arial"/>
        <a:buChar char="–"/>
        <a:defRPr sz="1800" kern="1200">
          <a:solidFill>
            <a:schemeClr val="tx1"/>
          </a:solidFill>
          <a:latin typeface="+mn-lt"/>
          <a:ea typeface="+mn-ea"/>
          <a:cs typeface="+mn-cs"/>
        </a:defRPr>
      </a:lvl4pPr>
      <a:lvl5pPr marL="2056676" indent="-228520" algn="l" defTabSz="457039" rtl="0" eaLnBrk="1" latinLnBrk="0" hangingPunct="1">
        <a:spcBef>
          <a:spcPct val="20000"/>
        </a:spcBef>
        <a:buFont typeface="Arial"/>
        <a:buChar char="»"/>
        <a:defRPr sz="1600" kern="1200">
          <a:solidFill>
            <a:schemeClr val="tx1"/>
          </a:solidFill>
          <a:latin typeface="+mn-lt"/>
          <a:ea typeface="+mn-ea"/>
          <a:cs typeface="+mn-cs"/>
        </a:defRPr>
      </a:lvl5pPr>
      <a:lvl6pPr marL="2513714" indent="-228520"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4" indent="-228520"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2" indent="-228520"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2" indent="-228520"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8" algn="l" defTabSz="457039" rtl="0" eaLnBrk="1" latinLnBrk="0" hangingPunct="1">
        <a:defRPr sz="1800" kern="1200">
          <a:solidFill>
            <a:schemeClr val="tx1"/>
          </a:solidFill>
          <a:latin typeface="+mn-lt"/>
          <a:ea typeface="+mn-ea"/>
          <a:cs typeface="+mn-cs"/>
        </a:defRPr>
      </a:lvl3pPr>
      <a:lvl4pPr marL="1371118" algn="l" defTabSz="457039" rtl="0" eaLnBrk="1" latinLnBrk="0" hangingPunct="1">
        <a:defRPr sz="1800" kern="1200">
          <a:solidFill>
            <a:schemeClr val="tx1"/>
          </a:solidFill>
          <a:latin typeface="+mn-lt"/>
          <a:ea typeface="+mn-ea"/>
          <a:cs typeface="+mn-cs"/>
        </a:defRPr>
      </a:lvl4pPr>
      <a:lvl5pPr marL="1828156" algn="l" defTabSz="457039" rtl="0" eaLnBrk="1" latinLnBrk="0" hangingPunct="1">
        <a:defRPr sz="1800" kern="1200">
          <a:solidFill>
            <a:schemeClr val="tx1"/>
          </a:solidFill>
          <a:latin typeface="+mn-lt"/>
          <a:ea typeface="+mn-ea"/>
          <a:cs typeface="+mn-cs"/>
        </a:defRPr>
      </a:lvl5pPr>
      <a:lvl6pPr marL="2285195" algn="l" defTabSz="457039" rtl="0" eaLnBrk="1" latinLnBrk="0" hangingPunct="1">
        <a:defRPr sz="1800" kern="1200">
          <a:solidFill>
            <a:schemeClr val="tx1"/>
          </a:solidFill>
          <a:latin typeface="+mn-lt"/>
          <a:ea typeface="+mn-ea"/>
          <a:cs typeface="+mn-cs"/>
        </a:defRPr>
      </a:lvl6pPr>
      <a:lvl7pPr marL="2742234" algn="l" defTabSz="457039" rtl="0" eaLnBrk="1" latinLnBrk="0" hangingPunct="1">
        <a:defRPr sz="1800" kern="1200">
          <a:solidFill>
            <a:schemeClr val="tx1"/>
          </a:solidFill>
          <a:latin typeface="+mn-lt"/>
          <a:ea typeface="+mn-ea"/>
          <a:cs typeface="+mn-cs"/>
        </a:defRPr>
      </a:lvl7pPr>
      <a:lvl8pPr marL="3199272" algn="l" defTabSz="457039" rtl="0" eaLnBrk="1" latinLnBrk="0" hangingPunct="1">
        <a:defRPr sz="1800" kern="1200">
          <a:solidFill>
            <a:schemeClr val="tx1"/>
          </a:solidFill>
          <a:latin typeface="+mn-lt"/>
          <a:ea typeface="+mn-ea"/>
          <a:cs typeface="+mn-cs"/>
        </a:defRPr>
      </a:lvl8pPr>
      <a:lvl9pPr marL="3656312" algn="l" defTabSz="457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06"/>
            <a:ext cx="8229600" cy="2368446"/>
          </a:xfrm>
        </p:spPr>
        <p:txBody>
          <a:bodyPr>
            <a:normAutofit/>
          </a:bodyPr>
          <a:lstStyle/>
          <a:p>
            <a:r>
              <a:rPr lang="en-CA" sz="4400" dirty="0" smtClean="0"/>
              <a:t>Perfectionist writers</a:t>
            </a:r>
            <a:r>
              <a:rPr lang="en-CA" dirty="0" smtClean="0"/>
              <a:t/>
            </a:r>
            <a:br>
              <a:rPr lang="en-CA" dirty="0" smtClean="0"/>
            </a:br>
            <a:r>
              <a:rPr lang="en-CA" sz="2000" dirty="0" smtClean="0"/>
              <a:t>by </a:t>
            </a:r>
            <a:r>
              <a:rPr lang="en-CA" sz="2000" dirty="0" err="1" smtClean="0"/>
              <a:t>madeline</a:t>
            </a:r>
            <a:r>
              <a:rPr lang="en-CA" sz="2000" dirty="0" smtClean="0"/>
              <a:t> walker and Gillian </a:t>
            </a:r>
            <a:r>
              <a:rPr lang="en-CA" sz="2000" dirty="0" err="1" smtClean="0"/>
              <a:t>saunders</a:t>
            </a:r>
            <a:r>
              <a:rPr lang="en-CA" sz="2000" dirty="0" smtClean="0"/>
              <a:t/>
            </a:r>
            <a:br>
              <a:rPr lang="en-CA" sz="2000" dirty="0" smtClean="0"/>
            </a:br>
            <a:r>
              <a:rPr lang="en-CA" sz="2000" dirty="0" smtClean="0"/>
              <a:t>centre for academic communication</a:t>
            </a:r>
            <a:br>
              <a:rPr lang="en-CA" sz="2000" dirty="0" smtClean="0"/>
            </a:br>
            <a:r>
              <a:rPr lang="en-CA" sz="2000" dirty="0" smtClean="0"/>
              <a:t>December 5, 2018</a:t>
            </a:r>
            <a:br>
              <a:rPr lang="en-CA" sz="2000" dirty="0" smtClean="0"/>
            </a:br>
            <a:endParaRPr lang="en-CA" sz="2000" dirty="0"/>
          </a:p>
        </p:txBody>
      </p:sp>
      <p:pic>
        <p:nvPicPr>
          <p:cNvPr id="1026" name="Picture 2" descr="Image result for perfection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2344027"/>
            <a:ext cx="5295900" cy="2305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3239" y="4819479"/>
            <a:ext cx="7610167" cy="1261884"/>
          </a:xfrm>
          <a:prstGeom prst="rect">
            <a:avLst/>
          </a:prstGeom>
        </p:spPr>
        <p:txBody>
          <a:bodyPr wrap="square">
            <a:spAutoFit/>
          </a:bodyPr>
          <a:lstStyle/>
          <a:p>
            <a:r>
              <a:rPr lang="en-US" sz="2800" i="1" dirty="0" smtClean="0">
                <a:solidFill>
                  <a:srgbClr val="004F8E"/>
                </a:solidFill>
                <a:latin typeface="Times New Roman" panose="02020603050405020304" pitchFamily="18" charset="0"/>
                <a:cs typeface="Times New Roman" panose="02020603050405020304" pitchFamily="18" charset="0"/>
              </a:rPr>
              <a:t>I </a:t>
            </a:r>
            <a:r>
              <a:rPr lang="en-US" sz="2800" i="1" dirty="0">
                <a:solidFill>
                  <a:srgbClr val="004F8E"/>
                </a:solidFill>
                <a:latin typeface="Times New Roman" panose="02020603050405020304" pitchFamily="18" charset="0"/>
                <a:cs typeface="Times New Roman" panose="02020603050405020304" pitchFamily="18" charset="0"/>
              </a:rPr>
              <a:t>write one page of masterpiece to ninety-one pages of </a:t>
            </a:r>
            <a:r>
              <a:rPr lang="en-US" sz="2800" i="1" dirty="0" smtClean="0">
                <a:solidFill>
                  <a:srgbClr val="004F8E"/>
                </a:solidFill>
                <a:latin typeface="Times New Roman" panose="02020603050405020304" pitchFamily="18" charset="0"/>
                <a:cs typeface="Times New Roman" panose="02020603050405020304" pitchFamily="18" charset="0"/>
              </a:rPr>
              <a:t>s*#t</a:t>
            </a:r>
            <a:r>
              <a:rPr lang="en-US" sz="2800" i="1" dirty="0">
                <a:solidFill>
                  <a:srgbClr val="004F8E"/>
                </a:solidFill>
                <a:latin typeface="Times New Roman" panose="02020603050405020304" pitchFamily="18" charset="0"/>
                <a:cs typeface="Times New Roman" panose="02020603050405020304" pitchFamily="18" charset="0"/>
              </a:rPr>
              <a:t>. I try to put the </a:t>
            </a:r>
            <a:r>
              <a:rPr lang="en-US" sz="2800" i="1" dirty="0" smtClean="0">
                <a:solidFill>
                  <a:srgbClr val="004F8E"/>
                </a:solidFill>
                <a:latin typeface="Times New Roman" panose="02020603050405020304" pitchFamily="18" charset="0"/>
                <a:cs typeface="Times New Roman" panose="02020603050405020304" pitchFamily="18" charset="0"/>
              </a:rPr>
              <a:t>s*#t </a:t>
            </a:r>
            <a:r>
              <a:rPr lang="en-US" sz="2800" i="1" dirty="0">
                <a:solidFill>
                  <a:srgbClr val="004F8E"/>
                </a:solidFill>
                <a:latin typeface="Times New Roman" panose="02020603050405020304" pitchFamily="18" charset="0"/>
                <a:cs typeface="Times New Roman" panose="02020603050405020304" pitchFamily="18" charset="0"/>
              </a:rPr>
              <a:t>in the wastebasket</a:t>
            </a:r>
            <a:r>
              <a:rPr lang="en-US" sz="2800" i="1" dirty="0" smtClean="0">
                <a:solidFill>
                  <a:srgbClr val="004F8E"/>
                </a:solidFill>
                <a:latin typeface="Times New Roman" panose="02020603050405020304" pitchFamily="18" charset="0"/>
                <a:cs typeface="Times New Roman" panose="02020603050405020304" pitchFamily="18" charset="0"/>
              </a:rPr>
              <a:t>. </a:t>
            </a:r>
          </a:p>
          <a:p>
            <a:pPr algn="r"/>
            <a:r>
              <a:rPr lang="en-US" sz="2000" dirty="0" smtClean="0">
                <a:solidFill>
                  <a:srgbClr val="004F8E"/>
                </a:solidFill>
                <a:latin typeface="Times New Roman" panose="02020603050405020304" pitchFamily="18" charset="0"/>
                <a:cs typeface="Times New Roman" panose="02020603050405020304" pitchFamily="18" charset="0"/>
              </a:rPr>
              <a:t>–</a:t>
            </a:r>
            <a:r>
              <a:rPr lang="en-US" sz="2000" dirty="0">
                <a:solidFill>
                  <a:srgbClr val="004F8E"/>
                </a:solidFill>
                <a:latin typeface="Times New Roman" panose="02020603050405020304" pitchFamily="18" charset="0"/>
                <a:cs typeface="Times New Roman" panose="02020603050405020304" pitchFamily="18" charset="0"/>
              </a:rPr>
              <a:t>Ernest Hemingway</a:t>
            </a:r>
          </a:p>
        </p:txBody>
      </p:sp>
    </p:spTree>
    <p:extLst>
      <p:ext uri="{BB962C8B-B14F-4D97-AF65-F5344CB8AC3E}">
        <p14:creationId xmlns:p14="http://schemas.microsoft.com/office/powerpoint/2010/main" val="1822001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144200" y="2541472"/>
            <a:ext cx="5221800" cy="2428375"/>
          </a:xfrm>
          <a:prstGeom prst="rect">
            <a:avLst/>
          </a:prstGeom>
        </p:spPr>
      </p:pic>
      <p:sp>
        <p:nvSpPr>
          <p:cNvPr id="3" name="Title 2"/>
          <p:cNvSpPr>
            <a:spLocks noGrp="1"/>
          </p:cNvSpPr>
          <p:nvPr>
            <p:ph type="title"/>
          </p:nvPr>
        </p:nvSpPr>
        <p:spPr/>
        <p:txBody>
          <a:bodyPr/>
          <a:lstStyle/>
          <a:p>
            <a:r>
              <a:rPr lang="en-CA" dirty="0" smtClean="0"/>
              <a:t>Do you have any other suggestions?</a:t>
            </a:r>
            <a:endParaRPr lang="en-US" dirty="0"/>
          </a:p>
        </p:txBody>
      </p:sp>
    </p:spTree>
    <p:extLst>
      <p:ext uri="{BB962C8B-B14F-4D97-AF65-F5344CB8AC3E}">
        <p14:creationId xmlns:p14="http://schemas.microsoft.com/office/powerpoint/2010/main" val="487518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89147" y="1199688"/>
            <a:ext cx="3365705" cy="2524279"/>
          </a:xfrm>
          <a:prstGeom prst="rect">
            <a:avLst/>
          </a:prstGeom>
        </p:spPr>
      </p:pic>
      <p:sp>
        <p:nvSpPr>
          <p:cNvPr id="2" name="Content Placeholder 1"/>
          <p:cNvSpPr>
            <a:spLocks noGrp="1"/>
          </p:cNvSpPr>
          <p:nvPr>
            <p:ph idx="1"/>
          </p:nvPr>
        </p:nvSpPr>
        <p:spPr>
          <a:xfrm>
            <a:off x="551371" y="4557252"/>
            <a:ext cx="8041256" cy="2409312"/>
          </a:xfrm>
        </p:spPr>
        <p:txBody>
          <a:bodyPr/>
          <a:lstStyle/>
          <a:p>
            <a:pPr marL="0" indent="0">
              <a:buNone/>
            </a:pPr>
            <a:r>
              <a:rPr lang="en-CA" dirty="0" smtClean="0">
                <a:solidFill>
                  <a:srgbClr val="004F8E"/>
                </a:solidFill>
                <a:latin typeface="Times New Roman" panose="02020603050405020304" pitchFamily="18" charset="0"/>
                <a:cs typeface="Times New Roman" panose="02020603050405020304" pitchFamily="18" charset="0"/>
              </a:rPr>
              <a:t>Your </a:t>
            </a:r>
            <a:r>
              <a:rPr lang="en-CA" dirty="0">
                <a:solidFill>
                  <a:srgbClr val="004F8E"/>
                </a:solidFill>
                <a:latin typeface="Times New Roman" panose="02020603050405020304" pitchFamily="18" charset="0"/>
                <a:cs typeface="Times New Roman" panose="02020603050405020304" pitchFamily="18" charset="0"/>
              </a:rPr>
              <a:t>dissertation should be the worst piece of research that you ever write – not that your dissertation should be bad, but all of your subsequent research and scholarship should be better</a:t>
            </a:r>
            <a:r>
              <a:rPr lang="en-CA" dirty="0" smtClean="0">
                <a:solidFill>
                  <a:srgbClr val="004F8E"/>
                </a:solidFill>
                <a:latin typeface="Times New Roman" panose="02020603050405020304" pitchFamily="18" charset="0"/>
                <a:cs typeface="Times New Roman" panose="02020603050405020304" pitchFamily="18" charset="0"/>
              </a:rPr>
              <a:t>.</a:t>
            </a:r>
            <a:endParaRPr lang="en-CA" dirty="0">
              <a:solidFill>
                <a:srgbClr val="004F8E"/>
              </a:solidFill>
              <a:latin typeface="Times New Roman" panose="02020603050405020304" pitchFamily="18" charset="0"/>
              <a:cs typeface="Times New Roman" panose="02020603050405020304" pitchFamily="18" charset="0"/>
            </a:endParaRPr>
          </a:p>
          <a:p>
            <a:pPr marL="0" indent="0">
              <a:buNone/>
            </a:pPr>
            <a:r>
              <a:rPr lang="en-CA" dirty="0">
                <a:solidFill>
                  <a:srgbClr val="004F8E"/>
                </a:solidFill>
                <a:latin typeface="Times New Roman" panose="02020603050405020304" pitchFamily="18" charset="0"/>
                <a:cs typeface="Times New Roman" panose="02020603050405020304" pitchFamily="18" charset="0"/>
              </a:rPr>
              <a:t>-Peg Boyle Single, </a:t>
            </a:r>
            <a:r>
              <a:rPr lang="en-CA" i="1" dirty="0">
                <a:solidFill>
                  <a:srgbClr val="004F8E"/>
                </a:solidFill>
                <a:latin typeface="Times New Roman" panose="02020603050405020304" pitchFamily="18" charset="0"/>
                <a:cs typeface="Times New Roman" panose="02020603050405020304" pitchFamily="18" charset="0"/>
              </a:rPr>
              <a:t>Demystifying Dissertation Writing</a:t>
            </a:r>
          </a:p>
          <a:p>
            <a:pPr marL="0" indent="0">
              <a:buNone/>
            </a:pPr>
            <a:endParaRPr lang="en-CA" i="1" dirty="0"/>
          </a:p>
        </p:txBody>
      </p:sp>
      <p:sp>
        <p:nvSpPr>
          <p:cNvPr id="3" name="Title 2"/>
          <p:cNvSpPr>
            <a:spLocks noGrp="1"/>
          </p:cNvSpPr>
          <p:nvPr>
            <p:ph type="title"/>
          </p:nvPr>
        </p:nvSpPr>
        <p:spPr>
          <a:xfrm>
            <a:off x="0" y="706438"/>
            <a:ext cx="9144000" cy="1143000"/>
          </a:xfrm>
        </p:spPr>
        <p:txBody>
          <a:bodyPr/>
          <a:lstStyle/>
          <a:p>
            <a:pPr algn="ctr"/>
            <a:r>
              <a:rPr lang="en-CA" dirty="0" smtClean="0"/>
              <a:t>How might perfectionism positively affect writers?</a:t>
            </a:r>
            <a:endParaRPr lang="en-CA" dirty="0"/>
          </a:p>
        </p:txBody>
      </p:sp>
    </p:spTree>
    <p:extLst>
      <p:ext uri="{BB962C8B-B14F-4D97-AF65-F5344CB8AC3E}">
        <p14:creationId xmlns:p14="http://schemas.microsoft.com/office/powerpoint/2010/main" val="2592760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3561" y="1737033"/>
            <a:ext cx="7108723" cy="1566606"/>
          </a:xfrm>
        </p:spPr>
        <p:txBody>
          <a:bodyPr/>
          <a:lstStyle/>
          <a:p>
            <a:pPr marL="0" indent="0">
              <a:buNone/>
            </a:pPr>
            <a:r>
              <a:rPr lang="en-US" dirty="0"/>
              <a:t>Adaptive perfectionism is characterized as a normal, healthy type of perfectionism and is defined by deriving satisfaction from achievements made from intense </a:t>
            </a:r>
            <a:r>
              <a:rPr lang="en-US" dirty="0" smtClean="0"/>
              <a:t>effort…</a:t>
            </a:r>
            <a:endParaRPr lang="en-CA" dirty="0"/>
          </a:p>
        </p:txBody>
      </p:sp>
      <p:sp>
        <p:nvSpPr>
          <p:cNvPr id="3" name="Title 2"/>
          <p:cNvSpPr>
            <a:spLocks noGrp="1"/>
          </p:cNvSpPr>
          <p:nvPr>
            <p:ph type="title"/>
          </p:nvPr>
        </p:nvSpPr>
        <p:spPr/>
        <p:txBody>
          <a:bodyPr/>
          <a:lstStyle/>
          <a:p>
            <a:pPr algn="ctr"/>
            <a:r>
              <a:rPr lang="en-CA" dirty="0" smtClean="0"/>
              <a:t>Adaptive Perfectionism</a:t>
            </a:r>
            <a:endParaRPr lang="en-CA" dirty="0"/>
          </a:p>
        </p:txBody>
      </p:sp>
      <p:sp>
        <p:nvSpPr>
          <p:cNvPr id="4" name="TextBox 3"/>
          <p:cNvSpPr txBox="1"/>
          <p:nvPr/>
        </p:nvSpPr>
        <p:spPr>
          <a:xfrm>
            <a:off x="963561" y="3234813"/>
            <a:ext cx="6967384" cy="1200329"/>
          </a:xfrm>
          <a:prstGeom prst="rect">
            <a:avLst/>
          </a:prstGeom>
          <a:noFill/>
        </p:spPr>
        <p:txBody>
          <a:bodyPr wrap="square" rtlCol="0">
            <a:spAutoFit/>
          </a:bodyPr>
          <a:lstStyle/>
          <a:p>
            <a:pPr lvl="0">
              <a:spcBef>
                <a:spcPct val="20000"/>
              </a:spcBef>
            </a:pPr>
            <a:r>
              <a:rPr lang="en-US" sz="2400" dirty="0">
                <a:solidFill>
                  <a:prstClr val="black"/>
                </a:solidFill>
              </a:rPr>
              <a:t>but tolerating the imperfections without resorting to the harsh self-criticism that characterizes maladaptive perfectionism (Stoltz &amp; Ashby, 2007).</a:t>
            </a:r>
            <a:endParaRPr lang="en-CA" sz="2400" dirty="0">
              <a:solidFill>
                <a:prstClr val="black"/>
              </a:solidFill>
            </a:endParaRPr>
          </a:p>
        </p:txBody>
      </p:sp>
      <p:sp>
        <p:nvSpPr>
          <p:cNvPr id="5" name="TextBox 4"/>
          <p:cNvSpPr txBox="1"/>
          <p:nvPr/>
        </p:nvSpPr>
        <p:spPr>
          <a:xfrm>
            <a:off x="963561" y="4611329"/>
            <a:ext cx="6695768" cy="1600438"/>
          </a:xfrm>
          <a:prstGeom prst="rect">
            <a:avLst/>
          </a:prstGeom>
          <a:noFill/>
        </p:spPr>
        <p:txBody>
          <a:bodyPr wrap="square" rtlCol="0">
            <a:spAutoFit/>
          </a:bodyPr>
          <a:lstStyle/>
          <a:p>
            <a:r>
              <a:rPr lang="en-CA" sz="2000" dirty="0" smtClean="0"/>
              <a:t>At its best, perfectionism can result in </a:t>
            </a:r>
          </a:p>
          <a:p>
            <a:pPr marL="742789" lvl="1" indent="-285750">
              <a:buFont typeface="Arial" panose="020B0604020202020204" pitchFamily="34" charset="0"/>
              <a:buChar char="•"/>
            </a:pPr>
            <a:r>
              <a:rPr lang="en-CA" sz="2000" dirty="0" smtClean="0"/>
              <a:t>High personal standards </a:t>
            </a:r>
          </a:p>
          <a:p>
            <a:pPr marL="742789" lvl="1" indent="-285750">
              <a:buFont typeface="Arial" panose="020B0604020202020204" pitchFamily="34" charset="0"/>
              <a:buChar char="•"/>
            </a:pPr>
            <a:r>
              <a:rPr lang="en-CA" sz="2000" dirty="0" smtClean="0"/>
              <a:t>Striving for achievable goals</a:t>
            </a:r>
          </a:p>
          <a:p>
            <a:pPr marL="742789" lvl="1" indent="-285750">
              <a:buFont typeface="Arial" panose="020B0604020202020204" pitchFamily="34" charset="0"/>
              <a:buChar char="•"/>
            </a:pPr>
            <a:r>
              <a:rPr lang="en-CA" sz="2000" dirty="0" smtClean="0"/>
              <a:t>Getting work done on time and meeting deadlines</a:t>
            </a:r>
          </a:p>
          <a:p>
            <a:endParaRPr lang="en-CA" dirty="0"/>
          </a:p>
        </p:txBody>
      </p:sp>
    </p:spTree>
    <p:extLst>
      <p:ext uri="{BB962C8B-B14F-4D97-AF65-F5344CB8AC3E}">
        <p14:creationId xmlns:p14="http://schemas.microsoft.com/office/powerpoint/2010/main" val="279611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3458" y="973394"/>
            <a:ext cx="8377084" cy="5683045"/>
          </a:xfrm>
        </p:spPr>
        <p:txBody>
          <a:bodyPr>
            <a:normAutofit fontScale="62500" lnSpcReduction="20000"/>
          </a:bodyPr>
          <a:lstStyle/>
          <a:p>
            <a:r>
              <a:rPr lang="en-CA" sz="2900" dirty="0" smtClean="0"/>
              <a:t>What does “good enough” look like for you? </a:t>
            </a:r>
          </a:p>
          <a:p>
            <a:r>
              <a:rPr lang="en-CA" sz="2900" dirty="0" smtClean="0"/>
              <a:t>Which kinds of imperfections are acceptable, and which are absolutely unacceptable?</a:t>
            </a:r>
          </a:p>
          <a:p>
            <a:endParaRPr lang="en-CA" dirty="0"/>
          </a:p>
          <a:p>
            <a:r>
              <a:rPr lang="en-CA" sz="2900" dirty="0"/>
              <a:t>S</a:t>
            </a:r>
            <a:r>
              <a:rPr lang="en-CA" sz="2900" dirty="0" smtClean="0"/>
              <a:t>et limits for </a:t>
            </a:r>
          </a:p>
          <a:p>
            <a:pPr lvl="1"/>
            <a:r>
              <a:rPr lang="en-CA" sz="2600" dirty="0" smtClean="0"/>
              <a:t>When editing will take place</a:t>
            </a:r>
          </a:p>
          <a:p>
            <a:pPr lvl="1"/>
            <a:r>
              <a:rPr lang="en-CA" sz="2600" dirty="0" smtClean="0"/>
              <a:t>How often editing will take place</a:t>
            </a:r>
          </a:p>
          <a:p>
            <a:pPr lvl="1"/>
            <a:r>
              <a:rPr lang="en-CA" sz="2600" dirty="0" smtClean="0"/>
              <a:t>How much time will be spent </a:t>
            </a:r>
          </a:p>
          <a:p>
            <a:pPr lvl="1"/>
            <a:r>
              <a:rPr lang="en-CA" sz="2600" dirty="0" smtClean="0"/>
              <a:t>Who else will give feedback, and when</a:t>
            </a:r>
          </a:p>
          <a:p>
            <a:pPr lvl="1"/>
            <a:endParaRPr lang="en-CA" dirty="0"/>
          </a:p>
          <a:p>
            <a:pPr lvl="0">
              <a:lnSpc>
                <a:spcPct val="170000"/>
              </a:lnSpc>
            </a:pPr>
            <a:r>
              <a:rPr lang="en-CA" sz="2900" dirty="0" smtClean="0">
                <a:solidFill>
                  <a:prstClr val="black"/>
                </a:solidFill>
              </a:rPr>
              <a:t>Ask for feedback often, and get used to receiving it without feeling “judged.”</a:t>
            </a:r>
          </a:p>
          <a:p>
            <a:pPr lvl="0">
              <a:lnSpc>
                <a:spcPct val="170000"/>
              </a:lnSpc>
            </a:pPr>
            <a:r>
              <a:rPr lang="en-CA" sz="2900" dirty="0" smtClean="0">
                <a:solidFill>
                  <a:prstClr val="black"/>
                </a:solidFill>
              </a:rPr>
              <a:t>Practice accepting imperfection (once you’ve identified what’s “good enough.”</a:t>
            </a:r>
          </a:p>
          <a:p>
            <a:pPr lvl="0">
              <a:lnSpc>
                <a:spcPct val="170000"/>
              </a:lnSpc>
            </a:pPr>
            <a:r>
              <a:rPr lang="en-CA" sz="2900" dirty="0" smtClean="0">
                <a:solidFill>
                  <a:prstClr val="black"/>
                </a:solidFill>
              </a:rPr>
              <a:t>Acknowledge effort, and focus on the process, not the outcome.</a:t>
            </a:r>
            <a:endParaRPr lang="en-CA" sz="2900" dirty="0">
              <a:solidFill>
                <a:prstClr val="black"/>
              </a:solidFill>
            </a:endParaRPr>
          </a:p>
          <a:p>
            <a:pPr lvl="1"/>
            <a:endParaRPr lang="en-CA" dirty="0" smtClean="0"/>
          </a:p>
          <a:p>
            <a:pPr lvl="1"/>
            <a:endParaRPr lang="en-CA" dirty="0" smtClean="0"/>
          </a:p>
          <a:p>
            <a:pPr marL="457038" lvl="1" indent="0" algn="ctr">
              <a:buNone/>
            </a:pPr>
            <a:endParaRPr lang="en-CA" dirty="0"/>
          </a:p>
          <a:p>
            <a:pPr marL="0" lvl="1" indent="0" algn="ctr">
              <a:buNone/>
            </a:pPr>
            <a:r>
              <a:rPr lang="en-US" sz="2800" i="1" dirty="0" smtClean="0">
                <a:solidFill>
                  <a:srgbClr val="004F8E"/>
                </a:solidFill>
                <a:latin typeface="Times New Roman" panose="02020603050405020304" pitchFamily="18" charset="0"/>
                <a:cs typeface="Times New Roman" panose="02020603050405020304" pitchFamily="18" charset="0"/>
              </a:rPr>
              <a:t>You </a:t>
            </a:r>
            <a:r>
              <a:rPr lang="en-US" sz="2800" i="1" dirty="0">
                <a:solidFill>
                  <a:srgbClr val="004F8E"/>
                </a:solidFill>
                <a:latin typeface="Times New Roman" panose="02020603050405020304" pitchFamily="18" charset="0"/>
                <a:cs typeface="Times New Roman" panose="02020603050405020304" pitchFamily="18" charset="0"/>
              </a:rPr>
              <a:t>most likely need a thesaurus, a rudimentary grammar book, and a grip on reality. This latter means: there’s no </a:t>
            </a:r>
            <a:r>
              <a:rPr lang="en-US" sz="2800" i="1" dirty="0" smtClean="0">
                <a:solidFill>
                  <a:srgbClr val="004F8E"/>
                </a:solidFill>
                <a:latin typeface="Times New Roman" panose="02020603050405020304" pitchFamily="18" charset="0"/>
                <a:cs typeface="Times New Roman" panose="02020603050405020304" pitchFamily="18" charset="0"/>
              </a:rPr>
              <a:t>free </a:t>
            </a:r>
            <a:r>
              <a:rPr lang="en-US" sz="2800" i="1" dirty="0">
                <a:solidFill>
                  <a:srgbClr val="004F8E"/>
                </a:solidFill>
                <a:latin typeface="Times New Roman" panose="02020603050405020304" pitchFamily="18" charset="0"/>
                <a:cs typeface="Times New Roman" panose="02020603050405020304" pitchFamily="18" charset="0"/>
              </a:rPr>
              <a:t>lunch. Writing is work</a:t>
            </a:r>
            <a:r>
              <a:rPr lang="en-US" sz="2800" i="1" dirty="0" smtClean="0">
                <a:solidFill>
                  <a:srgbClr val="004F8E"/>
                </a:solidFill>
                <a:latin typeface="Times New Roman" panose="02020603050405020304" pitchFamily="18" charset="0"/>
                <a:cs typeface="Times New Roman" panose="02020603050405020304" pitchFamily="18" charset="0"/>
              </a:rPr>
              <a:t>.</a:t>
            </a:r>
            <a:r>
              <a:rPr lang="en-US" sz="2800" dirty="0">
                <a:solidFill>
                  <a:srgbClr val="004F8E"/>
                </a:solidFill>
                <a:latin typeface="Times New Roman" panose="02020603050405020304" pitchFamily="18" charset="0"/>
                <a:cs typeface="Times New Roman" panose="02020603050405020304" pitchFamily="18" charset="0"/>
              </a:rPr>
              <a:t> </a:t>
            </a:r>
          </a:p>
          <a:p>
            <a:pPr marL="0" lvl="1" indent="0" algn="ctr">
              <a:buNone/>
            </a:pPr>
            <a:r>
              <a:rPr lang="en-US" sz="2800" dirty="0" smtClean="0">
                <a:solidFill>
                  <a:srgbClr val="004F8E"/>
                </a:solidFill>
                <a:latin typeface="Times New Roman" panose="02020603050405020304" pitchFamily="18" charset="0"/>
                <a:cs typeface="Times New Roman" panose="02020603050405020304" pitchFamily="18" charset="0"/>
              </a:rPr>
              <a:t>–</a:t>
            </a:r>
            <a:r>
              <a:rPr lang="en-US" sz="2800" dirty="0">
                <a:solidFill>
                  <a:srgbClr val="004F8E"/>
                </a:solidFill>
                <a:latin typeface="Times New Roman" panose="02020603050405020304" pitchFamily="18" charset="0"/>
                <a:cs typeface="Times New Roman" panose="02020603050405020304" pitchFamily="18" charset="0"/>
              </a:rPr>
              <a:t>Margaret Atwood</a:t>
            </a:r>
            <a:endParaRPr lang="en-CA" sz="2800" dirty="0" smtClean="0">
              <a:solidFill>
                <a:srgbClr val="004F8E"/>
              </a:solidFill>
              <a:latin typeface="Times New Roman" panose="02020603050405020304" pitchFamily="18" charset="0"/>
              <a:cs typeface="Times New Roman" panose="02020603050405020304" pitchFamily="18" charset="0"/>
            </a:endParaRPr>
          </a:p>
          <a:p>
            <a:pPr lvl="1"/>
            <a:endParaRPr lang="en-CA" dirty="0" smtClean="0"/>
          </a:p>
          <a:p>
            <a:pPr lvl="1"/>
            <a:endParaRPr lang="en-CA" dirty="0"/>
          </a:p>
          <a:p>
            <a:pPr lvl="1"/>
            <a:endParaRPr lang="en-CA" dirty="0"/>
          </a:p>
        </p:txBody>
      </p:sp>
      <p:sp>
        <p:nvSpPr>
          <p:cNvPr id="3" name="Title 2"/>
          <p:cNvSpPr>
            <a:spLocks noGrp="1"/>
          </p:cNvSpPr>
          <p:nvPr>
            <p:ph type="title"/>
          </p:nvPr>
        </p:nvSpPr>
        <p:spPr>
          <a:xfrm>
            <a:off x="0" y="32109"/>
            <a:ext cx="9144000" cy="1143000"/>
          </a:xfrm>
        </p:spPr>
        <p:txBody>
          <a:bodyPr/>
          <a:lstStyle/>
          <a:p>
            <a:pPr algn="ctr"/>
            <a:r>
              <a:rPr lang="en-CA" dirty="0" smtClean="0"/>
              <a:t>Tips for managing perfectionism and </a:t>
            </a:r>
            <a:r>
              <a:rPr lang="en-CA" dirty="0" err="1" smtClean="0"/>
              <a:t>gettin</a:t>
            </a:r>
            <a:r>
              <a:rPr lang="en-CA" dirty="0" smtClean="0"/>
              <a:t>’ ‘</a:t>
            </a:r>
            <a:r>
              <a:rPr lang="en-CA" dirty="0" err="1" smtClean="0"/>
              <a:t>er</a:t>
            </a:r>
            <a:r>
              <a:rPr lang="en-CA" dirty="0" smtClean="0"/>
              <a:t> done</a:t>
            </a:r>
            <a:endParaRPr lang="en-CA" dirty="0"/>
          </a:p>
        </p:txBody>
      </p:sp>
    </p:spTree>
    <p:extLst>
      <p:ext uri="{BB962C8B-B14F-4D97-AF65-F5344CB8AC3E}">
        <p14:creationId xmlns:p14="http://schemas.microsoft.com/office/powerpoint/2010/main" val="214792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205" y="1297858"/>
            <a:ext cx="8288595" cy="4887041"/>
          </a:xfrm>
        </p:spPr>
        <p:txBody>
          <a:bodyPr>
            <a:normAutofit fontScale="92500"/>
          </a:bodyPr>
          <a:lstStyle/>
          <a:p>
            <a:pPr>
              <a:lnSpc>
                <a:spcPct val="110000"/>
              </a:lnSpc>
            </a:pPr>
            <a:r>
              <a:rPr lang="en-CA" smtClean="0"/>
              <a:t>Things like spelling </a:t>
            </a:r>
            <a:r>
              <a:rPr lang="en-CA" dirty="0"/>
              <a:t>and citations are non-negotiable. These really DO need to be perfect in a final copy.</a:t>
            </a:r>
            <a:endParaRPr lang="en-US" dirty="0"/>
          </a:p>
          <a:p>
            <a:pPr>
              <a:lnSpc>
                <a:spcPct val="110000"/>
              </a:lnSpc>
            </a:pPr>
            <a:r>
              <a:rPr lang="en-CA" dirty="0"/>
              <a:t>Depending on your discipline, aspects of writing such as grammatical accuracy and academic tone may vary in terms of what is considered “perfect” and “good enough.” Make sure you’re aware of the standards within your own discipline.</a:t>
            </a:r>
            <a:endParaRPr lang="en-US" dirty="0"/>
          </a:p>
          <a:p>
            <a:pPr>
              <a:lnSpc>
                <a:spcPct val="110000"/>
              </a:lnSpc>
            </a:pPr>
            <a:r>
              <a:rPr lang="en-CA" dirty="0"/>
              <a:t>Does your supervisor recommend or require that you hire an editor?</a:t>
            </a:r>
            <a:endParaRPr lang="en-US" dirty="0"/>
          </a:p>
          <a:p>
            <a:pPr>
              <a:lnSpc>
                <a:spcPct val="110000"/>
              </a:lnSpc>
            </a:pPr>
            <a:r>
              <a:rPr lang="en-CA" dirty="0"/>
              <a:t>What is the purpose of this piece of work? Will imperfections prevent it from achieving its purpose? What kinds of imperfections aren’t acceptable? How will you know when it’s good enough?</a:t>
            </a:r>
            <a:endParaRPr lang="en-US" dirty="0"/>
          </a:p>
          <a:p>
            <a:endParaRPr lang="en-US" dirty="0"/>
          </a:p>
        </p:txBody>
      </p:sp>
      <p:sp>
        <p:nvSpPr>
          <p:cNvPr id="3" name="Title 2"/>
          <p:cNvSpPr>
            <a:spLocks noGrp="1"/>
          </p:cNvSpPr>
          <p:nvPr>
            <p:ph type="title"/>
          </p:nvPr>
        </p:nvSpPr>
        <p:spPr>
          <a:xfrm>
            <a:off x="0" y="308231"/>
            <a:ext cx="9144000" cy="1143000"/>
          </a:xfrm>
        </p:spPr>
        <p:txBody>
          <a:bodyPr>
            <a:normAutofit/>
          </a:bodyPr>
          <a:lstStyle/>
          <a:p>
            <a:pPr algn="ctr"/>
            <a:r>
              <a:rPr lang="en-CA" sz="3100" dirty="0" smtClean="0"/>
              <a:t>Is perfection worth </a:t>
            </a:r>
            <a:r>
              <a:rPr lang="en-CA" sz="3100" dirty="0"/>
              <a:t>aiming </a:t>
            </a:r>
            <a:r>
              <a:rPr lang="en-CA" sz="3100" dirty="0" smtClean="0"/>
              <a:t>for?</a:t>
            </a:r>
            <a:r>
              <a:rPr lang="en-US" sz="3100" dirty="0"/>
              <a:t/>
            </a:r>
            <a:br>
              <a:rPr lang="en-US" sz="3100" dirty="0"/>
            </a:br>
            <a:endParaRPr lang="en-US" dirty="0"/>
          </a:p>
        </p:txBody>
      </p:sp>
    </p:spTree>
    <p:extLst>
      <p:ext uri="{BB962C8B-B14F-4D97-AF65-F5344CB8AC3E}">
        <p14:creationId xmlns:p14="http://schemas.microsoft.com/office/powerpoint/2010/main" val="313419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28834158"/>
              </p:ext>
            </p:extLst>
          </p:nvPr>
        </p:nvGraphicFramePr>
        <p:xfrm>
          <a:off x="575188" y="1185761"/>
          <a:ext cx="7978876" cy="4586737"/>
        </p:xfrm>
        <a:graphic>
          <a:graphicData uri="http://schemas.openxmlformats.org/drawingml/2006/table">
            <a:tbl>
              <a:tblPr firstRow="1" firstCol="1" bandRow="1"/>
              <a:tblGrid>
                <a:gridCol w="1523937">
                  <a:extLst>
                    <a:ext uri="{9D8B030D-6E8A-4147-A177-3AD203B41FA5}">
                      <a16:colId xmlns:a16="http://schemas.microsoft.com/office/drawing/2014/main" val="20000"/>
                    </a:ext>
                  </a:extLst>
                </a:gridCol>
                <a:gridCol w="3251485">
                  <a:extLst>
                    <a:ext uri="{9D8B030D-6E8A-4147-A177-3AD203B41FA5}">
                      <a16:colId xmlns:a16="http://schemas.microsoft.com/office/drawing/2014/main" val="20001"/>
                    </a:ext>
                  </a:extLst>
                </a:gridCol>
                <a:gridCol w="3203454">
                  <a:extLst>
                    <a:ext uri="{9D8B030D-6E8A-4147-A177-3AD203B41FA5}">
                      <a16:colId xmlns:a16="http://schemas.microsoft.com/office/drawing/2014/main" val="20002"/>
                    </a:ext>
                  </a:extLst>
                </a:gridCol>
              </a:tblGrid>
              <a:tr h="286786">
                <a:tc>
                  <a:txBody>
                    <a:bodyPr/>
                    <a:lstStyle/>
                    <a:p>
                      <a:pPr>
                        <a:lnSpc>
                          <a:spcPts val="1600"/>
                        </a:lnSpc>
                        <a:spcAft>
                          <a:spcPts val="800"/>
                        </a:spcAft>
                      </a:pPr>
                      <a:r>
                        <a:rPr lang="en-CA" sz="16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800"/>
                        </a:spcAft>
                      </a:pPr>
                      <a:endParaRPr lang="en-CA" sz="2400" b="1" dirty="0" smtClean="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ts val="1600"/>
                        </a:lnSpc>
                        <a:spcAft>
                          <a:spcPts val="800"/>
                        </a:spcAft>
                      </a:pPr>
                      <a:r>
                        <a:rPr lang="en-CA" sz="2400" b="1" dirty="0" smtClean="0">
                          <a:effectLst/>
                          <a:latin typeface="Calibri" panose="020F0502020204030204" pitchFamily="34" charset="0"/>
                          <a:ea typeface="MS Mincho" panose="02020609040205080304" pitchFamily="49" charset="-128"/>
                          <a:cs typeface="Times New Roman" panose="02020603050405020304" pitchFamily="18" charset="0"/>
                        </a:rPr>
                        <a:t>PRETTY </a:t>
                      </a:r>
                      <a:r>
                        <a:rPr lang="en-CA" sz="2400" b="1" dirty="0">
                          <a:effectLst/>
                          <a:latin typeface="Calibri" panose="020F0502020204030204" pitchFamily="34" charset="0"/>
                          <a:ea typeface="MS Mincho" panose="02020609040205080304" pitchFamily="49" charset="-128"/>
                          <a:cs typeface="Times New Roman" panose="02020603050405020304" pitchFamily="18" charset="0"/>
                        </a:rPr>
                        <a:t>DARNED GOOD</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800"/>
                        </a:spcAft>
                      </a:pPr>
                      <a:endParaRPr lang="en-CA" sz="2400" b="1" dirty="0" smtClean="0">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ts val="1600"/>
                        </a:lnSpc>
                        <a:spcAft>
                          <a:spcPts val="800"/>
                        </a:spcAft>
                      </a:pPr>
                      <a:r>
                        <a:rPr lang="en-CA" sz="2400" b="1" dirty="0" smtClean="0">
                          <a:effectLst/>
                          <a:latin typeface="Calibri" panose="020F0502020204030204" pitchFamily="34" charset="0"/>
                          <a:ea typeface="MS Mincho" panose="02020609040205080304" pitchFamily="49" charset="-128"/>
                          <a:cs typeface="Times New Roman" panose="02020603050405020304" pitchFamily="18" charset="0"/>
                        </a:rPr>
                        <a:t>PERFECT</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19684">
                <a:tc>
                  <a:txBody>
                    <a:bodyPr/>
                    <a:lstStyle/>
                    <a:p>
                      <a:pPr algn="ctr">
                        <a:lnSpc>
                          <a:spcPts val="1600"/>
                        </a:lnSpc>
                        <a:spcAft>
                          <a:spcPts val="800"/>
                        </a:spcAft>
                      </a:pPr>
                      <a:r>
                        <a:rPr lang="en-CA" sz="1600" b="1">
                          <a:effectLst/>
                          <a:latin typeface="Calibri" panose="020F0502020204030204" pitchFamily="34" charset="0"/>
                          <a:ea typeface="MS Mincho" panose="02020609040205080304" pitchFamily="49" charset="-128"/>
                          <a:cs typeface="Times New Roman" panose="02020603050405020304" pitchFamily="18" charset="0"/>
                        </a:rPr>
                        <a:t>e.g. Spelling</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800"/>
                        </a:spcAft>
                      </a:pPr>
                      <a:r>
                        <a:rPr lang="en-CA" sz="1600" dirty="0">
                          <a:effectLst/>
                          <a:latin typeface="Calibri" panose="020F0502020204030204" pitchFamily="34" charset="0"/>
                          <a:ea typeface="MS Mincho" panose="02020609040205080304" pitchFamily="49" charset="-128"/>
                          <a:cs typeface="Times New Roman" panose="02020603050405020304" pitchFamily="18" charset="0"/>
                        </a:rPr>
                        <a:t>Under five typos, capitalization errors, or misspelled words per 20 pages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ts val="1600"/>
                        </a:lnSpc>
                        <a:spcAft>
                          <a:spcPts val="800"/>
                        </a:spcAft>
                      </a:pPr>
                      <a:r>
                        <a:rPr lang="en-CA" sz="16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800"/>
                        </a:spcAft>
                      </a:pPr>
                      <a:r>
                        <a:rPr lang="en-CA" sz="1600" dirty="0">
                          <a:effectLst/>
                          <a:latin typeface="Calibri" panose="020F0502020204030204" pitchFamily="34" charset="0"/>
                          <a:ea typeface="MS Mincho" panose="02020609040205080304" pitchFamily="49" charset="-128"/>
                          <a:cs typeface="Times New Roman" panose="02020603050405020304" pitchFamily="18" charset="0"/>
                        </a:rPr>
                        <a:t>Zero typos, capitalization errors, or misspelled words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6071">
                <a:tc>
                  <a:txBody>
                    <a:bodyPr/>
                    <a:lstStyle/>
                    <a:p>
                      <a:pPr algn="ctr">
                        <a:lnSpc>
                          <a:spcPts val="1600"/>
                        </a:lnSpc>
                        <a:spcAft>
                          <a:spcPts val="800"/>
                        </a:spcAft>
                      </a:pPr>
                      <a:r>
                        <a:rPr lang="en-CA" sz="1600" b="1">
                          <a:effectLst/>
                          <a:latin typeface="Calibri" panose="020F0502020204030204" pitchFamily="34" charset="0"/>
                          <a:ea typeface="MS Mincho" panose="02020609040205080304" pitchFamily="49" charset="-128"/>
                          <a:cs typeface="Times New Roman" panose="02020603050405020304" pitchFamily="18" charset="0"/>
                        </a:rPr>
                        <a:t>Supervisor’s Reaction</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800"/>
                        </a:spcAft>
                      </a:pPr>
                      <a:r>
                        <a:rPr lang="en-CA" sz="1600" dirty="0">
                          <a:effectLst/>
                          <a:latin typeface="Calibri" panose="020F0502020204030204" pitchFamily="34" charset="0"/>
                          <a:ea typeface="MS Mincho" panose="02020609040205080304" pitchFamily="49" charset="-128"/>
                          <a:cs typeface="Times New Roman" panose="02020603050405020304" pitchFamily="18" charset="0"/>
                        </a:rPr>
                        <a:t>Some constructive feedback, a few errors noted, one more </a:t>
                      </a:r>
                      <a:r>
                        <a:rPr lang="en-CA" sz="1600" dirty="0" smtClean="0">
                          <a:effectLst/>
                          <a:latin typeface="Calibri" panose="020F0502020204030204" pitchFamily="34" charset="0"/>
                          <a:ea typeface="MS Mincho" panose="02020609040205080304" pitchFamily="49" charset="-128"/>
                          <a:cs typeface="Times New Roman" panose="02020603050405020304" pitchFamily="18" charset="0"/>
                        </a:rPr>
                        <a:t>revision</a:t>
                      </a:r>
                      <a:r>
                        <a:rPr lang="en-CA" sz="1600" baseline="0" dirty="0" smtClean="0">
                          <a:effectLst/>
                          <a:latin typeface="Calibri" panose="020F0502020204030204" pitchFamily="34" charset="0"/>
                          <a:ea typeface="MS Mincho" panose="02020609040205080304" pitchFamily="49" charset="-128"/>
                          <a:cs typeface="Times New Roman" panose="02020603050405020304" pitchFamily="18" charset="0"/>
                        </a:rPr>
                        <a:t> </a:t>
                      </a:r>
                      <a:r>
                        <a:rPr lang="en-CA" sz="1600" dirty="0" smtClean="0">
                          <a:effectLst/>
                          <a:latin typeface="Calibri" panose="020F0502020204030204" pitchFamily="34" charset="0"/>
                          <a:ea typeface="MS Mincho" panose="02020609040205080304" pitchFamily="49" charset="-128"/>
                          <a:cs typeface="Times New Roman" panose="02020603050405020304" pitchFamily="18" charset="0"/>
                        </a:rPr>
                        <a:t>recommended</a:t>
                      </a:r>
                      <a:r>
                        <a:rPr lang="en-CA" sz="1600" dirty="0">
                          <a:effectLst/>
                          <a:latin typeface="Calibri" panose="020F0502020204030204" pitchFamily="34" charset="0"/>
                          <a:ea typeface="MS Mincho" panose="02020609040205080304" pitchFamily="49" charset="-128"/>
                          <a:cs typeface="Times New Roman" panose="02020603050405020304" pitchFamily="18" charset="0"/>
                        </a:rPr>
                        <a:t>, with a little help from the CAC for catching punctuation issues and revising introduction for clarity and coherence</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ts val="1600"/>
                        </a:lnSpc>
                        <a:spcAft>
                          <a:spcPts val="800"/>
                        </a:spcAft>
                      </a:pPr>
                      <a:r>
                        <a:rPr lang="en-CA" sz="16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800"/>
                        </a:spcAft>
                      </a:pPr>
                      <a:r>
                        <a:rPr lang="en-CA" sz="1600" dirty="0">
                          <a:effectLst/>
                          <a:latin typeface="Calibri" panose="020F0502020204030204" pitchFamily="34" charset="0"/>
                          <a:ea typeface="MS Mincho" panose="02020609040205080304" pitchFamily="49" charset="-128"/>
                          <a:cs typeface="Times New Roman" panose="02020603050405020304" pitchFamily="18" charset="0"/>
                        </a:rPr>
                        <a:t>Tears of joy, speechlessness, defense waived</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6491">
                <a:tc>
                  <a:txBody>
                    <a:bodyPr/>
                    <a:lstStyle/>
                    <a:p>
                      <a:pPr algn="ctr">
                        <a:lnSpc>
                          <a:spcPts val="1600"/>
                        </a:lnSpc>
                        <a:spcAft>
                          <a:spcPts val="800"/>
                        </a:spcAft>
                      </a:pPr>
                      <a:r>
                        <a:rPr lang="en-CA" sz="1600" b="1">
                          <a:effectLst/>
                          <a:latin typeface="Calibri" panose="020F0502020204030204" pitchFamily="34" charset="0"/>
                          <a:ea typeface="MS Mincho" panose="02020609040205080304" pitchFamily="49" charset="-128"/>
                          <a:cs typeface="Times New Roman" panose="02020603050405020304" pitchFamily="18" charset="0"/>
                        </a:rPr>
                        <a:t>Clarity</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800"/>
                        </a:spcAft>
                      </a:pPr>
                      <a:r>
                        <a:rPr lang="en-CA" sz="1600">
                          <a:effectLst/>
                          <a:latin typeface="Calibri" panose="020F0502020204030204" pitchFamily="34" charset="0"/>
                          <a:ea typeface="MS Mincho" panose="02020609040205080304" pitchFamily="49" charset="-128"/>
                          <a:cs typeface="Times New Roman" panose="02020603050405020304" pitchFamily="18" charset="0"/>
                        </a:rPr>
                        <a:t> </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p>
                      <a:pPr>
                        <a:lnSpc>
                          <a:spcPts val="1600"/>
                        </a:lnSpc>
                        <a:spcAft>
                          <a:spcPts val="800"/>
                        </a:spcAft>
                      </a:pPr>
                      <a:r>
                        <a:rPr lang="en-CA" sz="1600">
                          <a:effectLst/>
                          <a:latin typeface="Calibri" panose="020F0502020204030204" pitchFamily="34" charset="0"/>
                          <a:ea typeface="MS Mincho" panose="02020609040205080304" pitchFamily="49" charset="-128"/>
                          <a:cs typeface="Times New Roman" panose="02020603050405020304" pitchFamily="18" charset="0"/>
                        </a:rPr>
                        <a:t> </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800"/>
                        </a:spcAft>
                      </a:pPr>
                      <a:r>
                        <a:rPr lang="en-CA" sz="1600">
                          <a:effectLst/>
                          <a:latin typeface="Calibri" panose="020F0502020204030204" pitchFamily="34" charset="0"/>
                          <a:ea typeface="MS Mincho" panose="02020609040205080304" pitchFamily="49" charset="-128"/>
                          <a:cs typeface="Times New Roman" panose="02020603050405020304" pitchFamily="18" charset="0"/>
                        </a:rPr>
                        <a:t> </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6491">
                <a:tc>
                  <a:txBody>
                    <a:bodyPr/>
                    <a:lstStyle/>
                    <a:p>
                      <a:pPr algn="ctr">
                        <a:lnSpc>
                          <a:spcPts val="1600"/>
                        </a:lnSpc>
                        <a:spcAft>
                          <a:spcPts val="800"/>
                        </a:spcAft>
                      </a:pPr>
                      <a:r>
                        <a:rPr lang="en-CA" sz="1600" b="1" dirty="0">
                          <a:effectLst/>
                          <a:latin typeface="Calibri" panose="020F0502020204030204" pitchFamily="34" charset="0"/>
                          <a:ea typeface="MS Mincho" panose="02020609040205080304" pitchFamily="49" charset="-128"/>
                          <a:cs typeface="Times New Roman" panose="02020603050405020304" pitchFamily="18" charset="0"/>
                        </a:rPr>
                        <a:t>Other</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800"/>
                        </a:spcAft>
                      </a:pPr>
                      <a:r>
                        <a:rPr lang="en-CA" sz="1600">
                          <a:effectLst/>
                          <a:latin typeface="Calibri" panose="020F0502020204030204" pitchFamily="34" charset="0"/>
                          <a:ea typeface="MS Mincho" panose="02020609040205080304" pitchFamily="49" charset="-128"/>
                          <a:cs typeface="Times New Roman" panose="02020603050405020304" pitchFamily="18" charset="0"/>
                        </a:rPr>
                        <a:t> </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p>
                      <a:pPr>
                        <a:lnSpc>
                          <a:spcPts val="1600"/>
                        </a:lnSpc>
                        <a:spcAft>
                          <a:spcPts val="800"/>
                        </a:spcAft>
                      </a:pPr>
                      <a:r>
                        <a:rPr lang="en-CA" sz="1600">
                          <a:effectLst/>
                          <a:latin typeface="Calibri" panose="020F0502020204030204" pitchFamily="34" charset="0"/>
                          <a:ea typeface="MS Mincho" panose="02020609040205080304" pitchFamily="49" charset="-128"/>
                          <a:cs typeface="Times New Roman" panose="02020603050405020304" pitchFamily="18" charset="0"/>
                        </a:rPr>
                        <a:t> </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600"/>
                        </a:lnSpc>
                        <a:spcAft>
                          <a:spcPts val="800"/>
                        </a:spcAft>
                      </a:pPr>
                      <a:r>
                        <a:rPr lang="en-CA" sz="16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1104900" y="337728"/>
            <a:ext cx="6261100" cy="1143000"/>
          </a:xfrm>
        </p:spPr>
        <p:txBody>
          <a:bodyPr/>
          <a:lstStyle/>
          <a:p>
            <a:pPr algn="ctr"/>
            <a:r>
              <a:rPr lang="en-CA" dirty="0" smtClean="0"/>
              <a:t>“Good enough” vs. “Perfect”</a:t>
            </a:r>
            <a:endParaRPr lang="en-US" dirty="0"/>
          </a:p>
        </p:txBody>
      </p:sp>
    </p:spTree>
    <p:extLst>
      <p:ext uri="{BB962C8B-B14F-4D97-AF65-F5344CB8AC3E}">
        <p14:creationId xmlns:p14="http://schemas.microsoft.com/office/powerpoint/2010/main" val="2480936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399" y="3805084"/>
            <a:ext cx="7034981" cy="2379815"/>
          </a:xfrm>
        </p:spPr>
        <p:txBody>
          <a:bodyPr/>
          <a:lstStyle/>
          <a:p>
            <a:pPr marL="0" indent="0" algn="ctr">
              <a:buNone/>
            </a:pPr>
            <a:r>
              <a:rPr lang="en-US" sz="3200" i="1" dirty="0" smtClean="0">
                <a:solidFill>
                  <a:srgbClr val="004F8E"/>
                </a:solidFill>
                <a:latin typeface="Times New Roman" panose="02020603050405020304" pitchFamily="18" charset="0"/>
                <a:cs typeface="Times New Roman" panose="02020603050405020304" pitchFamily="18" charset="0"/>
              </a:rPr>
              <a:t>And </a:t>
            </a:r>
            <a:r>
              <a:rPr lang="en-US" sz="3200" i="1" dirty="0">
                <a:solidFill>
                  <a:srgbClr val="004F8E"/>
                </a:solidFill>
                <a:latin typeface="Times New Roman" panose="02020603050405020304" pitchFamily="18" charset="0"/>
                <a:cs typeface="Times New Roman" panose="02020603050405020304" pitchFamily="18" charset="0"/>
              </a:rPr>
              <a:t>now that you don’t have to be perfect, you can be good</a:t>
            </a:r>
            <a:r>
              <a:rPr lang="en-US" sz="3200" i="1" dirty="0" smtClean="0">
                <a:solidFill>
                  <a:srgbClr val="004F8E"/>
                </a:solidFill>
                <a:latin typeface="Times New Roman" panose="02020603050405020304" pitchFamily="18" charset="0"/>
                <a:cs typeface="Times New Roman" panose="02020603050405020304" pitchFamily="18" charset="0"/>
              </a:rPr>
              <a:t>.</a:t>
            </a:r>
            <a:endParaRPr lang="en-US" sz="3200" i="1" dirty="0">
              <a:solidFill>
                <a:srgbClr val="004F8E"/>
              </a:solidFill>
              <a:latin typeface="Times New Roman" panose="02020603050405020304" pitchFamily="18" charset="0"/>
              <a:cs typeface="Times New Roman" panose="02020603050405020304" pitchFamily="18" charset="0"/>
            </a:endParaRPr>
          </a:p>
          <a:p>
            <a:pPr marL="0" indent="0" algn="r">
              <a:buNone/>
            </a:pPr>
            <a:r>
              <a:rPr lang="en-US" dirty="0">
                <a:solidFill>
                  <a:srgbClr val="004F8E"/>
                </a:solidFill>
                <a:latin typeface="Times New Roman" panose="02020603050405020304" pitchFamily="18" charset="0"/>
                <a:cs typeface="Times New Roman" panose="02020603050405020304" pitchFamily="18" charset="0"/>
              </a:rPr>
              <a:t>– John Steinbeck</a:t>
            </a:r>
          </a:p>
          <a:p>
            <a:endParaRPr lang="en-US" dirty="0"/>
          </a:p>
        </p:txBody>
      </p:sp>
      <p:sp>
        <p:nvSpPr>
          <p:cNvPr id="3" name="Title 2"/>
          <p:cNvSpPr>
            <a:spLocks noGrp="1"/>
          </p:cNvSpPr>
          <p:nvPr>
            <p:ph type="title"/>
          </p:nvPr>
        </p:nvSpPr>
        <p:spPr>
          <a:xfrm>
            <a:off x="870155" y="1443857"/>
            <a:ext cx="7374193" cy="1143000"/>
          </a:xfrm>
        </p:spPr>
        <p:txBody>
          <a:bodyPr>
            <a:noAutofit/>
          </a:bodyPr>
          <a:lstStyle/>
          <a:p>
            <a:pPr algn="ctr"/>
            <a:r>
              <a:rPr lang="en-CA" sz="5400" dirty="0" smtClean="0"/>
              <a:t>Thank you for coming! Questions?</a:t>
            </a:r>
            <a:endParaRPr lang="en-US" sz="5400" dirty="0"/>
          </a:p>
        </p:txBody>
      </p:sp>
    </p:spTree>
    <p:extLst>
      <p:ext uri="{BB962C8B-B14F-4D97-AF65-F5344CB8AC3E}">
        <p14:creationId xmlns:p14="http://schemas.microsoft.com/office/powerpoint/2010/main" val="3262271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55406" y="2032000"/>
            <a:ext cx="7580671" cy="4152899"/>
          </a:xfrm>
        </p:spPr>
        <p:txBody>
          <a:bodyPr/>
          <a:lstStyle/>
          <a:p>
            <a:r>
              <a:rPr lang="en-CA" dirty="0" smtClean="0"/>
              <a:t>What is perfectionism?</a:t>
            </a:r>
          </a:p>
          <a:p>
            <a:r>
              <a:rPr lang="en-CA" dirty="0" smtClean="0"/>
              <a:t>Negative effects of perfectionism</a:t>
            </a:r>
          </a:p>
          <a:p>
            <a:r>
              <a:rPr lang="en-CA" dirty="0" smtClean="0"/>
              <a:t>Tips for getting started and avoiding procrastination</a:t>
            </a:r>
          </a:p>
          <a:p>
            <a:r>
              <a:rPr lang="en-CA" dirty="0" smtClean="0"/>
              <a:t>Positive aspects of perfectionism</a:t>
            </a:r>
          </a:p>
          <a:p>
            <a:r>
              <a:rPr lang="en-CA" dirty="0" smtClean="0"/>
              <a:t>Tips for managing perfectionism</a:t>
            </a:r>
            <a:endParaRPr lang="en-US" dirty="0"/>
          </a:p>
          <a:p>
            <a:endParaRPr lang="en-US" dirty="0"/>
          </a:p>
        </p:txBody>
      </p:sp>
      <p:sp>
        <p:nvSpPr>
          <p:cNvPr id="3" name="Title 2"/>
          <p:cNvSpPr>
            <a:spLocks noGrp="1"/>
          </p:cNvSpPr>
          <p:nvPr>
            <p:ph type="title"/>
          </p:nvPr>
        </p:nvSpPr>
        <p:spPr/>
        <p:txBody>
          <a:bodyPr/>
          <a:lstStyle/>
          <a:p>
            <a:pPr algn="ctr"/>
            <a:r>
              <a:rPr lang="en-CA" dirty="0" smtClean="0"/>
              <a:t>Agenda</a:t>
            </a:r>
            <a:endParaRPr lang="en-US" dirty="0"/>
          </a:p>
        </p:txBody>
      </p:sp>
    </p:spTree>
    <p:extLst>
      <p:ext uri="{BB962C8B-B14F-4D97-AF65-F5344CB8AC3E}">
        <p14:creationId xmlns:p14="http://schemas.microsoft.com/office/powerpoint/2010/main" val="4189247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290" y="1416818"/>
            <a:ext cx="8298426" cy="4768081"/>
          </a:xfrm>
        </p:spPr>
        <p:txBody>
          <a:bodyPr>
            <a:normAutofit fontScale="85000" lnSpcReduction="20000"/>
          </a:bodyPr>
          <a:lstStyle/>
          <a:p>
            <a:pPr marL="0" indent="0">
              <a:buNone/>
            </a:pPr>
            <a:r>
              <a:rPr lang="en-CA" sz="2800" dirty="0" smtClean="0"/>
              <a:t>a </a:t>
            </a:r>
            <a:r>
              <a:rPr lang="en-CA" sz="2800" dirty="0"/>
              <a:t>disposition to regard anything </a:t>
            </a:r>
            <a:r>
              <a:rPr lang="en-CA" sz="2800" dirty="0" smtClean="0"/>
              <a:t>short of</a:t>
            </a:r>
            <a:r>
              <a:rPr lang="en-CA" sz="2800" dirty="0"/>
              <a:t> perfection </a:t>
            </a:r>
            <a:r>
              <a:rPr lang="en-CA" sz="2800" dirty="0" smtClean="0"/>
              <a:t>as unacceptable</a:t>
            </a:r>
            <a:r>
              <a:rPr lang="en-CA" sz="2800" dirty="0"/>
              <a:t>; </a:t>
            </a:r>
            <a:r>
              <a:rPr lang="en-CA" sz="2800" i="1" dirty="0" smtClean="0"/>
              <a:t>especially</a:t>
            </a:r>
            <a:r>
              <a:rPr lang="en-CA" sz="2800" b="1" dirty="0" smtClean="0"/>
              <a:t>:</a:t>
            </a:r>
            <a:r>
              <a:rPr lang="en-CA" sz="2800" dirty="0"/>
              <a:t>  </a:t>
            </a:r>
            <a:r>
              <a:rPr lang="en-CA" sz="2800" dirty="0" smtClean="0"/>
              <a:t>the </a:t>
            </a:r>
            <a:r>
              <a:rPr lang="en-CA" sz="2800" dirty="0"/>
              <a:t>setting </a:t>
            </a:r>
            <a:r>
              <a:rPr lang="en-CA" sz="2800" dirty="0" smtClean="0"/>
              <a:t>of </a:t>
            </a:r>
            <a:r>
              <a:rPr lang="en-CA" sz="2800" b="1" dirty="0" smtClean="0"/>
              <a:t>unrealistically </a:t>
            </a:r>
            <a:r>
              <a:rPr lang="en-CA" sz="2800" b="1" dirty="0"/>
              <a:t>demanding goals</a:t>
            </a:r>
            <a:r>
              <a:rPr lang="en-CA" sz="2800" dirty="0"/>
              <a:t> accompanied by a disposition to regard </a:t>
            </a:r>
            <a:r>
              <a:rPr lang="en-CA" sz="2800" b="1" dirty="0"/>
              <a:t>failure to achieve them as unacceptable and a sign of personal </a:t>
            </a:r>
            <a:r>
              <a:rPr lang="en-CA" sz="2800" b="1" dirty="0" smtClean="0"/>
              <a:t>worthlessness     </a:t>
            </a:r>
            <a:r>
              <a:rPr lang="en-CA" dirty="0" smtClean="0"/>
              <a:t>-</a:t>
            </a:r>
            <a:r>
              <a:rPr lang="en-CA" dirty="0"/>
              <a:t>Merriam Webster</a:t>
            </a:r>
          </a:p>
          <a:p>
            <a:pPr marL="0" indent="0">
              <a:buNone/>
            </a:pPr>
            <a:endParaRPr lang="en-CA" dirty="0"/>
          </a:p>
          <a:p>
            <a:pPr marL="0" indent="0">
              <a:buNone/>
            </a:pPr>
            <a:r>
              <a:rPr lang="en-CA" sz="2600" dirty="0" smtClean="0"/>
              <a:t>	</a:t>
            </a:r>
            <a:r>
              <a:rPr lang="en-CA" sz="2800" dirty="0" smtClean="0"/>
              <a:t>Three types of perfectionism: </a:t>
            </a:r>
          </a:p>
          <a:p>
            <a:pPr lvl="1"/>
            <a:r>
              <a:rPr lang="en-CA" sz="2800" dirty="0" smtClean="0"/>
              <a:t>self-oriented</a:t>
            </a:r>
          </a:p>
          <a:p>
            <a:pPr lvl="1"/>
            <a:r>
              <a:rPr lang="en-CA" sz="2800" dirty="0" smtClean="0"/>
              <a:t>other-oriented</a:t>
            </a:r>
          </a:p>
          <a:p>
            <a:pPr lvl="1"/>
            <a:r>
              <a:rPr lang="en-CA" sz="2800" dirty="0" smtClean="0"/>
              <a:t>socially prescribed</a:t>
            </a:r>
            <a:endParaRPr lang="en-CA" sz="2800" dirty="0"/>
          </a:p>
          <a:p>
            <a:endParaRPr lang="en-CA" dirty="0" smtClean="0"/>
          </a:p>
          <a:p>
            <a:endParaRPr lang="en-CA" dirty="0" smtClean="0"/>
          </a:p>
          <a:p>
            <a:pPr marL="0" indent="0">
              <a:buNone/>
            </a:pPr>
            <a:r>
              <a:rPr lang="en-CA" sz="3000" dirty="0">
                <a:solidFill>
                  <a:srgbClr val="004F8E"/>
                </a:solidFill>
                <a:latin typeface="Times New Roman" panose="02020603050405020304" pitchFamily="18" charset="0"/>
                <a:cs typeface="Times New Roman" panose="02020603050405020304" pitchFamily="18" charset="0"/>
              </a:rPr>
              <a:t>Lower your standards until you are able to write.</a:t>
            </a:r>
          </a:p>
          <a:p>
            <a:pPr marL="0" indent="0">
              <a:buNone/>
            </a:pPr>
            <a:r>
              <a:rPr lang="en-CA" dirty="0">
                <a:solidFill>
                  <a:srgbClr val="004F8E"/>
                </a:solidFill>
                <a:latin typeface="Times New Roman" panose="02020603050405020304" pitchFamily="18" charset="0"/>
                <a:cs typeface="Times New Roman" panose="02020603050405020304" pitchFamily="18" charset="0"/>
              </a:rPr>
              <a:t>– Donald Murray, </a:t>
            </a:r>
            <a:r>
              <a:rPr lang="en-CA" i="1" dirty="0">
                <a:solidFill>
                  <a:srgbClr val="004F8E"/>
                </a:solidFill>
                <a:latin typeface="Times New Roman" panose="02020603050405020304" pitchFamily="18" charset="0"/>
                <a:cs typeface="Times New Roman" panose="02020603050405020304" pitchFamily="18" charset="0"/>
              </a:rPr>
              <a:t>The Craft of Revision</a:t>
            </a:r>
          </a:p>
          <a:p>
            <a:endParaRPr lang="en-CA" dirty="0"/>
          </a:p>
        </p:txBody>
      </p:sp>
      <p:sp>
        <p:nvSpPr>
          <p:cNvPr id="3" name="Title 2"/>
          <p:cNvSpPr>
            <a:spLocks noGrp="1"/>
          </p:cNvSpPr>
          <p:nvPr>
            <p:ph type="title"/>
          </p:nvPr>
        </p:nvSpPr>
        <p:spPr>
          <a:xfrm>
            <a:off x="1104900" y="273818"/>
            <a:ext cx="6261100" cy="1143000"/>
          </a:xfrm>
        </p:spPr>
        <p:txBody>
          <a:bodyPr/>
          <a:lstStyle/>
          <a:p>
            <a:r>
              <a:rPr lang="en-CA" dirty="0" smtClean="0"/>
              <a:t>What is “perfectionism”?</a:t>
            </a:r>
            <a:endParaRPr lang="en-CA" dirty="0"/>
          </a:p>
        </p:txBody>
      </p:sp>
    </p:spTree>
    <p:extLst>
      <p:ext uri="{BB962C8B-B14F-4D97-AF65-F5344CB8AC3E}">
        <p14:creationId xmlns:p14="http://schemas.microsoft.com/office/powerpoint/2010/main" val="3666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445" y="2222090"/>
            <a:ext cx="8219768" cy="3962809"/>
          </a:xfrm>
        </p:spPr>
        <p:txBody>
          <a:bodyPr/>
          <a:lstStyle/>
          <a:p>
            <a:pPr marL="457200" indent="-457200">
              <a:spcBef>
                <a:spcPts val="1200"/>
              </a:spcBef>
              <a:spcAft>
                <a:spcPts val="600"/>
              </a:spcAft>
              <a:buFont typeface="+mj-lt"/>
              <a:buAutoNum type="arabicPeriod"/>
            </a:pPr>
            <a:r>
              <a:rPr lang="en-CA" dirty="0" smtClean="0"/>
              <a:t>The thought of being average is awful for me.</a:t>
            </a:r>
          </a:p>
          <a:p>
            <a:pPr marL="457200" indent="-457200">
              <a:spcBef>
                <a:spcPts val="1200"/>
              </a:spcBef>
              <a:spcAft>
                <a:spcPts val="600"/>
              </a:spcAft>
              <a:buFont typeface="+mj-lt"/>
              <a:buAutoNum type="arabicPeriod"/>
            </a:pPr>
            <a:r>
              <a:rPr lang="en-CA" dirty="0"/>
              <a:t>If I make a mistake, people will think less of me.</a:t>
            </a:r>
          </a:p>
          <a:p>
            <a:pPr marL="457200" indent="-457200">
              <a:spcBef>
                <a:spcPts val="1200"/>
              </a:spcBef>
              <a:spcAft>
                <a:spcPts val="600"/>
              </a:spcAft>
              <a:buFont typeface="+mj-lt"/>
              <a:buAutoNum type="arabicPeriod"/>
            </a:pPr>
            <a:r>
              <a:rPr lang="en-CA" dirty="0"/>
              <a:t>My supervisor/family/friends have high expectations of me.</a:t>
            </a:r>
          </a:p>
          <a:p>
            <a:pPr marL="457200" indent="-457200">
              <a:spcBef>
                <a:spcPts val="1200"/>
              </a:spcBef>
              <a:spcAft>
                <a:spcPts val="600"/>
              </a:spcAft>
              <a:buFont typeface="+mj-lt"/>
              <a:buAutoNum type="arabicPeriod"/>
            </a:pPr>
            <a:r>
              <a:rPr lang="en-CA" dirty="0" smtClean="0"/>
              <a:t>If I do one thing perfectly on the first try, everyone will expect me to always produce the same results.</a:t>
            </a:r>
            <a:r>
              <a:rPr lang="en-CA" dirty="0"/>
              <a:t> </a:t>
            </a:r>
            <a:endParaRPr lang="en-CA" dirty="0" smtClean="0"/>
          </a:p>
          <a:p>
            <a:pPr marL="457200" indent="-457200">
              <a:spcBef>
                <a:spcPts val="1200"/>
              </a:spcBef>
              <a:spcAft>
                <a:spcPts val="600"/>
              </a:spcAft>
              <a:buFont typeface="+mj-lt"/>
              <a:buAutoNum type="arabicPeriod"/>
            </a:pPr>
            <a:r>
              <a:rPr lang="en-CA" dirty="0" smtClean="0"/>
              <a:t>I </a:t>
            </a:r>
            <a:r>
              <a:rPr lang="en-CA" dirty="0"/>
              <a:t>feel proud of my work if it receives praise from others.</a:t>
            </a:r>
          </a:p>
          <a:p>
            <a:pPr marL="457200" indent="-457200">
              <a:buFont typeface="+mj-lt"/>
              <a:buAutoNum type="arabicPeriod"/>
            </a:pPr>
            <a:endParaRPr lang="en-CA" dirty="0" smtClean="0"/>
          </a:p>
        </p:txBody>
      </p:sp>
      <p:sp>
        <p:nvSpPr>
          <p:cNvPr id="3" name="Title 2"/>
          <p:cNvSpPr>
            <a:spLocks noGrp="1"/>
          </p:cNvSpPr>
          <p:nvPr>
            <p:ph type="title"/>
          </p:nvPr>
        </p:nvSpPr>
        <p:spPr>
          <a:xfrm>
            <a:off x="1104900" y="401638"/>
            <a:ext cx="6261100" cy="1143000"/>
          </a:xfrm>
        </p:spPr>
        <p:txBody>
          <a:bodyPr/>
          <a:lstStyle/>
          <a:p>
            <a:pPr algn="ctr"/>
            <a:r>
              <a:rPr lang="en-CA" dirty="0" smtClean="0"/>
              <a:t>Are you a perfectionist?</a:t>
            </a:r>
            <a:endParaRPr lang="en-CA" dirty="0"/>
          </a:p>
        </p:txBody>
      </p:sp>
      <p:pic>
        <p:nvPicPr>
          <p:cNvPr id="4" name="Picture 3"/>
          <p:cNvPicPr>
            <a:picLocks noChangeAspect="1"/>
          </p:cNvPicPr>
          <p:nvPr/>
        </p:nvPicPr>
        <p:blipFill>
          <a:blip r:embed="rId3"/>
          <a:stretch>
            <a:fillRect/>
          </a:stretch>
        </p:blipFill>
        <p:spPr>
          <a:xfrm>
            <a:off x="2317954" y="1195976"/>
            <a:ext cx="3856703" cy="612941"/>
          </a:xfrm>
          <a:prstGeom prst="rect">
            <a:avLst/>
          </a:prstGeom>
        </p:spPr>
      </p:pic>
    </p:spTree>
    <p:extLst>
      <p:ext uri="{BB962C8B-B14F-4D97-AF65-F5344CB8AC3E}">
        <p14:creationId xmlns:p14="http://schemas.microsoft.com/office/powerpoint/2010/main" val="428947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899" y="2032000"/>
            <a:ext cx="6873977" cy="4152899"/>
          </a:xfrm>
        </p:spPr>
        <p:txBody>
          <a:bodyPr/>
          <a:lstStyle/>
          <a:p>
            <a:pPr marL="457200" indent="-457200">
              <a:lnSpc>
                <a:spcPct val="150000"/>
              </a:lnSpc>
              <a:buFont typeface="+mj-lt"/>
              <a:buAutoNum type="arabicPeriod"/>
            </a:pPr>
            <a:r>
              <a:rPr lang="en-US" dirty="0" smtClean="0"/>
              <a:t>What </a:t>
            </a:r>
            <a:r>
              <a:rPr lang="en-US" dirty="0"/>
              <a:t>is your experience with perfectionism?</a:t>
            </a:r>
          </a:p>
          <a:p>
            <a:pPr marL="457200" indent="-457200">
              <a:lnSpc>
                <a:spcPct val="150000"/>
              </a:lnSpc>
              <a:buFont typeface="+mj-lt"/>
              <a:buAutoNum type="arabicPeriod"/>
            </a:pPr>
            <a:r>
              <a:rPr lang="en-US" dirty="0" smtClean="0"/>
              <a:t>How do you think perfectionism might affect your writing process and outcomes</a:t>
            </a:r>
            <a:r>
              <a:rPr lang="en-US" dirty="0"/>
              <a:t>? </a:t>
            </a:r>
            <a:endParaRPr lang="en-US" dirty="0" smtClean="0"/>
          </a:p>
          <a:p>
            <a:pPr marL="0" indent="0">
              <a:buNone/>
            </a:pPr>
            <a:endParaRPr lang="en-US" dirty="0"/>
          </a:p>
        </p:txBody>
      </p:sp>
      <p:sp>
        <p:nvSpPr>
          <p:cNvPr id="3" name="Title 2"/>
          <p:cNvSpPr>
            <a:spLocks noGrp="1"/>
          </p:cNvSpPr>
          <p:nvPr>
            <p:ph type="title"/>
          </p:nvPr>
        </p:nvSpPr>
        <p:spPr>
          <a:xfrm>
            <a:off x="0" y="706438"/>
            <a:ext cx="9144000" cy="1143000"/>
          </a:xfrm>
        </p:spPr>
        <p:txBody>
          <a:bodyPr>
            <a:normAutofit fontScale="90000"/>
          </a:bodyPr>
          <a:lstStyle/>
          <a:p>
            <a:pPr algn="ctr"/>
            <a:r>
              <a:rPr lang="en-US" dirty="0"/>
              <a:t>Take a few minutes to </a:t>
            </a:r>
            <a:r>
              <a:rPr lang="en-US" dirty="0" smtClean="0"/>
              <a:t>chat </a:t>
            </a:r>
            <a:r>
              <a:rPr lang="en-US" dirty="0"/>
              <a:t>with the person next to you</a:t>
            </a:r>
            <a:r>
              <a:rPr lang="en-US" dirty="0" smtClean="0"/>
              <a:t>.</a:t>
            </a:r>
            <a:br>
              <a:rPr lang="en-US" dirty="0" smtClean="0"/>
            </a:br>
            <a:r>
              <a:rPr lang="en-US" dirty="0" smtClean="0"/>
              <a:t>Then share with the group.</a:t>
            </a:r>
            <a:r>
              <a:rPr lang="en-US" dirty="0"/>
              <a:t/>
            </a:r>
            <a:br>
              <a:rPr lang="en-US" dirty="0"/>
            </a:br>
            <a:endParaRPr lang="en-US" dirty="0"/>
          </a:p>
        </p:txBody>
      </p:sp>
    </p:spTree>
    <p:extLst>
      <p:ext uri="{BB962C8B-B14F-4D97-AF65-F5344CB8AC3E}">
        <p14:creationId xmlns:p14="http://schemas.microsoft.com/office/powerpoint/2010/main" val="532051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Procrastination</a:t>
            </a:r>
          </a:p>
          <a:p>
            <a:r>
              <a:rPr lang="en-CA" dirty="0" smtClean="0"/>
              <a:t>Paralysis</a:t>
            </a:r>
          </a:p>
          <a:p>
            <a:r>
              <a:rPr lang="en-CA" dirty="0" smtClean="0"/>
              <a:t>Anxiety</a:t>
            </a:r>
          </a:p>
          <a:p>
            <a:r>
              <a:rPr lang="en-CA" dirty="0" smtClean="0"/>
              <a:t>Depression</a:t>
            </a:r>
          </a:p>
          <a:p>
            <a:endParaRPr lang="en-CA" dirty="0" smtClean="0"/>
          </a:p>
          <a:p>
            <a:endParaRPr lang="en-CA" dirty="0"/>
          </a:p>
        </p:txBody>
      </p:sp>
      <p:sp>
        <p:nvSpPr>
          <p:cNvPr id="3" name="Title 2"/>
          <p:cNvSpPr>
            <a:spLocks noGrp="1"/>
          </p:cNvSpPr>
          <p:nvPr>
            <p:ph type="title"/>
          </p:nvPr>
        </p:nvSpPr>
        <p:spPr>
          <a:xfrm>
            <a:off x="0" y="706438"/>
            <a:ext cx="9144000" cy="1143000"/>
          </a:xfrm>
        </p:spPr>
        <p:txBody>
          <a:bodyPr/>
          <a:lstStyle/>
          <a:p>
            <a:pPr algn="ctr"/>
            <a:r>
              <a:rPr lang="en-CA" dirty="0" smtClean="0"/>
              <a:t>How does perfectionism negatively affect writers?</a:t>
            </a:r>
            <a:endParaRPr lang="en-CA" dirty="0"/>
          </a:p>
        </p:txBody>
      </p:sp>
      <p:pic>
        <p:nvPicPr>
          <p:cNvPr id="4" name="Picture 3"/>
          <p:cNvPicPr>
            <a:picLocks noChangeAspect="1"/>
          </p:cNvPicPr>
          <p:nvPr/>
        </p:nvPicPr>
        <p:blipFill>
          <a:blip r:embed="rId3"/>
          <a:stretch>
            <a:fillRect/>
          </a:stretch>
        </p:blipFill>
        <p:spPr>
          <a:xfrm>
            <a:off x="0" y="3960812"/>
            <a:ext cx="6091756" cy="2884741"/>
          </a:xfrm>
          <a:prstGeom prst="rect">
            <a:avLst/>
          </a:prstGeom>
        </p:spPr>
      </p:pic>
      <p:sp>
        <p:nvSpPr>
          <p:cNvPr id="5" name="TextBox 4"/>
          <p:cNvSpPr txBox="1"/>
          <p:nvPr/>
        </p:nvSpPr>
        <p:spPr>
          <a:xfrm>
            <a:off x="6189292" y="4267200"/>
            <a:ext cx="2064692" cy="1477328"/>
          </a:xfrm>
          <a:prstGeom prst="rect">
            <a:avLst/>
          </a:prstGeom>
          <a:noFill/>
        </p:spPr>
        <p:txBody>
          <a:bodyPr wrap="square" rtlCol="0">
            <a:spAutoFit/>
          </a:bodyPr>
          <a:lstStyle/>
          <a:p>
            <a:r>
              <a:rPr lang="en-US" b="1" dirty="0"/>
              <a:t>"Piled Higher and Deeper" by Jorge Cham</a:t>
            </a:r>
            <a:br>
              <a:rPr lang="en-US" b="1" dirty="0"/>
            </a:br>
            <a:r>
              <a:rPr lang="en-US" b="1" dirty="0"/>
              <a:t>www.phdcomics.com </a:t>
            </a:r>
            <a:endParaRPr lang="en-CA" dirty="0"/>
          </a:p>
        </p:txBody>
      </p:sp>
    </p:spTree>
    <p:extLst>
      <p:ext uri="{BB962C8B-B14F-4D97-AF65-F5344CB8AC3E}">
        <p14:creationId xmlns:p14="http://schemas.microsoft.com/office/powerpoint/2010/main" val="235547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899" y="2032000"/>
            <a:ext cx="7006713" cy="4152899"/>
          </a:xfrm>
        </p:spPr>
        <p:txBody>
          <a:bodyPr/>
          <a:lstStyle/>
          <a:p>
            <a:r>
              <a:rPr lang="en-US" dirty="0" smtClean="0"/>
              <a:t>“Fear </a:t>
            </a:r>
            <a:r>
              <a:rPr lang="en-US" dirty="0"/>
              <a:t>of failure may motivate the behavioral components of perfectionism that aim to help the person meet his or her unreasonably high standards; for example, careful checking, reassurance seeking, correcting others, and excessive consideration before making a </a:t>
            </a:r>
            <a:r>
              <a:rPr lang="en-US" dirty="0" smtClean="0"/>
              <a:t>decision.” </a:t>
            </a:r>
          </a:p>
          <a:p>
            <a:pPr marL="0" indent="0">
              <a:buNone/>
            </a:pPr>
            <a:r>
              <a:rPr lang="en-US" dirty="0" smtClean="0"/>
              <a:t>			(</a:t>
            </a:r>
            <a:r>
              <a:rPr lang="en-US" dirty="0" err="1" smtClean="0"/>
              <a:t>Shafran</a:t>
            </a:r>
            <a:r>
              <a:rPr lang="en-US" dirty="0" smtClean="0"/>
              <a:t> &amp; Mansell, 2001, p. 880) </a:t>
            </a:r>
          </a:p>
          <a:p>
            <a:r>
              <a:rPr lang="en-US" dirty="0" smtClean="0"/>
              <a:t>Fear of making mistakes</a:t>
            </a:r>
          </a:p>
          <a:p>
            <a:pPr marL="0" indent="0">
              <a:buNone/>
            </a:pPr>
            <a:endParaRPr lang="en-CA" dirty="0"/>
          </a:p>
        </p:txBody>
      </p:sp>
      <p:sp>
        <p:nvSpPr>
          <p:cNvPr id="3" name="Title 2"/>
          <p:cNvSpPr>
            <a:spLocks noGrp="1"/>
          </p:cNvSpPr>
          <p:nvPr>
            <p:ph type="title"/>
          </p:nvPr>
        </p:nvSpPr>
        <p:spPr/>
        <p:txBody>
          <a:bodyPr/>
          <a:lstStyle/>
          <a:p>
            <a:r>
              <a:rPr lang="en-CA" dirty="0" smtClean="0"/>
              <a:t>Perfectionism linked to fear of failure</a:t>
            </a:r>
            <a:endParaRPr lang="en-CA" dirty="0"/>
          </a:p>
        </p:txBody>
      </p:sp>
    </p:spTree>
    <p:extLst>
      <p:ext uri="{BB962C8B-B14F-4D97-AF65-F5344CB8AC3E}">
        <p14:creationId xmlns:p14="http://schemas.microsoft.com/office/powerpoint/2010/main" val="271006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4899" y="2032000"/>
            <a:ext cx="6918223" cy="4152899"/>
          </a:xfrm>
        </p:spPr>
        <p:txBody>
          <a:bodyPr>
            <a:normAutofit fontScale="92500" lnSpcReduction="10000"/>
          </a:bodyPr>
          <a:lstStyle/>
          <a:p>
            <a:pPr lvl="0"/>
            <a:r>
              <a:rPr lang="en-CA" dirty="0" smtClean="0"/>
              <a:t>Construct </a:t>
            </a:r>
            <a:r>
              <a:rPr lang="en-CA" dirty="0"/>
              <a:t>a dedicated writing spot where all you do is write (but you </a:t>
            </a:r>
            <a:r>
              <a:rPr lang="en-CA" i="1" dirty="0"/>
              <a:t>can</a:t>
            </a:r>
            <a:r>
              <a:rPr lang="en-CA" dirty="0"/>
              <a:t> write elsewhere)</a:t>
            </a:r>
          </a:p>
          <a:p>
            <a:pPr lvl="0"/>
            <a:r>
              <a:rPr lang="en-CA" dirty="0" smtClean="0"/>
              <a:t>Commit </a:t>
            </a:r>
            <a:r>
              <a:rPr lang="en-CA" dirty="0"/>
              <a:t>to a </a:t>
            </a:r>
            <a:r>
              <a:rPr lang="en-CA" dirty="0" smtClean="0"/>
              <a:t>regular </a:t>
            </a:r>
            <a:r>
              <a:rPr lang="en-CA" dirty="0"/>
              <a:t>habit of writing, and start </a:t>
            </a:r>
            <a:r>
              <a:rPr lang="en-CA" dirty="0" smtClean="0"/>
              <a:t>small</a:t>
            </a:r>
            <a:endParaRPr lang="en-CA" dirty="0"/>
          </a:p>
          <a:p>
            <a:pPr lvl="0"/>
            <a:r>
              <a:rPr lang="en-CA" dirty="0"/>
              <a:t>Focus on one thing at a time </a:t>
            </a:r>
          </a:p>
          <a:p>
            <a:pPr lvl="0"/>
            <a:r>
              <a:rPr lang="en-CA" dirty="0"/>
              <a:t>Break large tasks into small steps and use time boxes (e.g., Pomodoro 25 minutes)</a:t>
            </a:r>
          </a:p>
          <a:p>
            <a:pPr lvl="0"/>
            <a:r>
              <a:rPr lang="en-CA" dirty="0"/>
              <a:t>Write the first draft without looking too closely at style, grammar, or punctuation</a:t>
            </a:r>
          </a:p>
          <a:p>
            <a:pPr lvl="0"/>
            <a:r>
              <a:rPr lang="en-CA" dirty="0"/>
              <a:t>Carry a notebook to jot ideas and reflections</a:t>
            </a:r>
          </a:p>
          <a:p>
            <a:r>
              <a:rPr lang="en-CA" dirty="0"/>
              <a:t>Meet frequently with your supervisor; connect with </a:t>
            </a:r>
            <a:r>
              <a:rPr lang="en-CA" dirty="0" smtClean="0"/>
              <a:t>other writers</a:t>
            </a:r>
            <a:endParaRPr lang="en-CA" dirty="0"/>
          </a:p>
        </p:txBody>
      </p:sp>
      <p:sp>
        <p:nvSpPr>
          <p:cNvPr id="3" name="Title 2"/>
          <p:cNvSpPr>
            <a:spLocks noGrp="1"/>
          </p:cNvSpPr>
          <p:nvPr>
            <p:ph type="title"/>
          </p:nvPr>
        </p:nvSpPr>
        <p:spPr>
          <a:xfrm>
            <a:off x="0" y="706438"/>
            <a:ext cx="9144000" cy="1143000"/>
          </a:xfrm>
        </p:spPr>
        <p:txBody>
          <a:bodyPr/>
          <a:lstStyle/>
          <a:p>
            <a:pPr algn="ctr"/>
            <a:r>
              <a:rPr lang="en-CA" dirty="0" smtClean="0"/>
              <a:t>Tips for avoiding procrastination and getting started</a:t>
            </a:r>
            <a:endParaRPr lang="en-CA" dirty="0"/>
          </a:p>
        </p:txBody>
      </p:sp>
    </p:spTree>
    <p:extLst>
      <p:ext uri="{BB962C8B-B14F-4D97-AF65-F5344CB8AC3E}">
        <p14:creationId xmlns:p14="http://schemas.microsoft.com/office/powerpoint/2010/main" val="263857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4899" y="706438"/>
            <a:ext cx="7301681" cy="1143000"/>
          </a:xfrm>
        </p:spPr>
        <p:txBody>
          <a:bodyPr>
            <a:normAutofit fontScale="90000"/>
          </a:bodyPr>
          <a:lstStyle/>
          <a:p>
            <a:r>
              <a:rPr lang="en-CA" sz="4800" dirty="0" smtClean="0"/>
              <a:t>My ideal writing environment</a:t>
            </a:r>
            <a:endParaRPr lang="en-US" sz="4800" dirty="0"/>
          </a:p>
        </p:txBody>
      </p:sp>
      <p:graphicFrame>
        <p:nvGraphicFramePr>
          <p:cNvPr id="9" name="Table 8"/>
          <p:cNvGraphicFramePr>
            <a:graphicFrameLocks noGrp="1"/>
          </p:cNvGraphicFramePr>
          <p:nvPr>
            <p:extLst>
              <p:ext uri="{D42A27DB-BD31-4B8C-83A1-F6EECF244321}">
                <p14:modId xmlns:p14="http://schemas.microsoft.com/office/powerpoint/2010/main" val="2631470333"/>
              </p:ext>
            </p:extLst>
          </p:nvPr>
        </p:nvGraphicFramePr>
        <p:xfrm>
          <a:off x="883673" y="2274201"/>
          <a:ext cx="7227940" cy="2651760"/>
        </p:xfrm>
        <a:graphic>
          <a:graphicData uri="http://schemas.openxmlformats.org/drawingml/2006/table">
            <a:tbl>
              <a:tblPr firstRow="1" bandRow="1">
                <a:tableStyleId>{5C22544A-7EE6-4342-B048-85BDC9FD1C3A}</a:tableStyleId>
              </a:tblPr>
              <a:tblGrid>
                <a:gridCol w="2537953">
                  <a:extLst>
                    <a:ext uri="{9D8B030D-6E8A-4147-A177-3AD203B41FA5}">
                      <a16:colId xmlns:a16="http://schemas.microsoft.com/office/drawing/2014/main" val="20000"/>
                    </a:ext>
                  </a:extLst>
                </a:gridCol>
                <a:gridCol w="4689987">
                  <a:extLst>
                    <a:ext uri="{9D8B030D-6E8A-4147-A177-3AD203B41FA5}">
                      <a16:colId xmlns:a16="http://schemas.microsoft.com/office/drawing/2014/main" val="20001"/>
                    </a:ext>
                  </a:extLst>
                </a:gridCol>
              </a:tblGrid>
              <a:tr h="370840">
                <a:tc>
                  <a:txBody>
                    <a:bodyPr/>
                    <a:lstStyle/>
                    <a:p>
                      <a:r>
                        <a:rPr lang="en-CA" sz="2400" b="1" dirty="0" smtClean="0">
                          <a:solidFill>
                            <a:schemeClr val="tx1"/>
                          </a:solidFill>
                        </a:rPr>
                        <a:t>Location</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CA" sz="2400" b="1" dirty="0" smtClean="0"/>
                        <a:t>Time of day</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CA" sz="2400" b="1" dirty="0" smtClean="0"/>
                        <a:t>Duration of stay</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CA" sz="2400" b="1" dirty="0" smtClean="0"/>
                        <a:t>Noise level/type of noise</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9853">
                <a:tc>
                  <a:txBody>
                    <a:bodyPr/>
                    <a:lstStyle/>
                    <a:p>
                      <a:r>
                        <a:rPr lang="en-CA" sz="2400" b="1" dirty="0" smtClean="0"/>
                        <a:t>Other</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15074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UVic Edge tit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UVic Edge conten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UVic Edge content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UVic Edge content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UVic Edge content 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UVic Edge content 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UVic Edge content 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UVic Edge content 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Vic Edge tit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Vic Edge tit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UVic Edge tit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UVic Edge tit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UVic Edge conten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UVic Edge conten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UVic Edge conten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UVic Edge conten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2281</TotalTime>
  <Words>932</Words>
  <Application>Microsoft Office PowerPoint</Application>
  <PresentationFormat>On-screen Show (4:3)</PresentationFormat>
  <Paragraphs>137</Paragraphs>
  <Slides>16</Slides>
  <Notes>12</Notes>
  <HiddenSlides>0</HiddenSlides>
  <MMClips>0</MMClips>
  <ScaleCrop>false</ScaleCrop>
  <HeadingPairs>
    <vt:vector size="6" baseType="variant">
      <vt:variant>
        <vt:lpstr>Fonts Used</vt:lpstr>
      </vt:variant>
      <vt:variant>
        <vt:i4>4</vt:i4>
      </vt:variant>
      <vt:variant>
        <vt:lpstr>Theme</vt:lpstr>
      </vt:variant>
      <vt:variant>
        <vt:i4>20</vt:i4>
      </vt:variant>
      <vt:variant>
        <vt:lpstr>Slide Titles</vt:lpstr>
      </vt:variant>
      <vt:variant>
        <vt:i4>16</vt:i4>
      </vt:variant>
    </vt:vector>
  </HeadingPairs>
  <TitlesOfParts>
    <vt:vector size="40" baseType="lpstr">
      <vt:lpstr>Arial</vt:lpstr>
      <vt:lpstr>Calibri</vt:lpstr>
      <vt:lpstr>MS Mincho</vt:lpstr>
      <vt:lpstr>Times New Roman</vt:lpstr>
      <vt:lpstr>UVic Edge title 1</vt:lpstr>
      <vt:lpstr>UVic Edge title 2</vt:lpstr>
      <vt:lpstr>UVic Edge title 3</vt:lpstr>
      <vt:lpstr>UVic Edge title 4</vt:lpstr>
      <vt:lpstr>UVic Edge title 5</vt:lpstr>
      <vt:lpstr>UVic Edge content 1</vt:lpstr>
      <vt:lpstr>UVic Edge content 2</vt:lpstr>
      <vt:lpstr>UVic Edge content 3</vt:lpstr>
      <vt:lpstr>UVic Edge content 4</vt:lpstr>
      <vt:lpstr>UVic Edge content 5</vt:lpstr>
      <vt:lpstr>UVic Edge content 6</vt:lpstr>
      <vt:lpstr>UVic Edge content 7</vt:lpstr>
      <vt:lpstr>UVic Edge content 8</vt:lpstr>
      <vt:lpstr>UVic Edge content 9</vt:lpstr>
      <vt:lpstr>UVic Edge content 10</vt:lpstr>
      <vt:lpstr>UVic Edge content 11</vt:lpstr>
      <vt:lpstr>Custom Design</vt:lpstr>
      <vt:lpstr>1_Custom Design</vt:lpstr>
      <vt:lpstr>2_Custom Design</vt:lpstr>
      <vt:lpstr>3_Custom Design</vt:lpstr>
      <vt:lpstr>Perfectionist writers by madeline walker and Gillian saunders centre for academic communication December 5, 2018 </vt:lpstr>
      <vt:lpstr>Agenda</vt:lpstr>
      <vt:lpstr>What is “perfectionism”?</vt:lpstr>
      <vt:lpstr>Are you a perfectionist?</vt:lpstr>
      <vt:lpstr>Take a few minutes to chat with the person next to you. Then share with the group. </vt:lpstr>
      <vt:lpstr>How does perfectionism negatively affect writers?</vt:lpstr>
      <vt:lpstr>Perfectionism linked to fear of failure</vt:lpstr>
      <vt:lpstr>Tips for avoiding procrastination and getting started</vt:lpstr>
      <vt:lpstr>My ideal writing environment</vt:lpstr>
      <vt:lpstr>Do you have any other suggestions?</vt:lpstr>
      <vt:lpstr>How might perfectionism positively affect writers?</vt:lpstr>
      <vt:lpstr>Adaptive Perfectionism</vt:lpstr>
      <vt:lpstr>Tips for managing perfectionism and gettin’ ‘er done</vt:lpstr>
      <vt:lpstr>Is perfection worth aiming for? </vt:lpstr>
      <vt:lpstr>“Good enough” vs. “Perfect”</vt:lpstr>
      <vt:lpstr>Thank you for coming! Questions?</vt:lpstr>
    </vt:vector>
  </TitlesOfParts>
  <Company>University of Victoria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Carter</dc:creator>
  <cp:lastModifiedBy>Carolyn Swayze</cp:lastModifiedBy>
  <cp:revision>126</cp:revision>
  <dcterms:created xsi:type="dcterms:W3CDTF">2013-08-20T17:34:23Z</dcterms:created>
  <dcterms:modified xsi:type="dcterms:W3CDTF">2018-10-29T16:19:54Z</dcterms:modified>
</cp:coreProperties>
</file>