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0" r:id="rId2"/>
    <p:sldId id="256" r:id="rId3"/>
    <p:sldId id="259" r:id="rId4"/>
    <p:sldId id="257" r:id="rId5"/>
    <p:sldId id="258" r:id="rId6"/>
  </p:sldIdLst>
  <p:sldSz cx="24387175" cy="13716000"/>
  <p:notesSz cx="7010400" cy="9296400"/>
  <p:defaultText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925"/>
    <a:srgbClr val="172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599" autoAdjust="0"/>
  </p:normalViewPr>
  <p:slideViewPr>
    <p:cSldViewPr snapToGrid="0" snapToObjects="1">
      <p:cViewPr varScale="1">
        <p:scale>
          <a:sx n="53" d="100"/>
          <a:sy n="53" d="100"/>
        </p:scale>
        <p:origin x="186" y="216"/>
      </p:cViewPr>
      <p:guideLst>
        <p:guide orient="horz" pos="4320"/>
        <p:guide pos="76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CBD9377-C77D-4710-AE7D-FBA2545A476C}" type="datetimeFigureOut">
              <a:rPr lang="en-CA" smtClean="0"/>
              <a:t>2022-06-14</a:t>
            </a:fld>
            <a:endParaRPr lang="en-CA"/>
          </a:p>
        </p:txBody>
      </p:sp>
      <p:sp>
        <p:nvSpPr>
          <p:cNvPr id="4" name="Slide Image Placeholder 3"/>
          <p:cNvSpPr>
            <a:spLocks noGrp="1" noRot="1" noChangeAspect="1"/>
          </p:cNvSpPr>
          <p:nvPr>
            <p:ph type="sldImg" idx="2"/>
          </p:nvPr>
        </p:nvSpPr>
        <p:spPr>
          <a:xfrm>
            <a:off x="715963" y="1162050"/>
            <a:ext cx="55784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8FC2351-5ED6-4DFF-B62E-8D5D46124D16}" type="slidenum">
              <a:rPr lang="en-CA" smtClean="0"/>
              <a:t>‹#›</a:t>
            </a:fld>
            <a:endParaRPr lang="en-CA"/>
          </a:p>
        </p:txBody>
      </p:sp>
    </p:spTree>
    <p:extLst>
      <p:ext uri="{BB962C8B-B14F-4D97-AF65-F5344CB8AC3E}">
        <p14:creationId xmlns:p14="http://schemas.microsoft.com/office/powerpoint/2010/main" val="186074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UVic is committed to providing safe and healthy environments for all members of the university community</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We each play a role in this</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Do a daily health assessment. If you are ill or have new or worsening symptoms of COVID-19 please stay home</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Wash your hands regularly</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Cover your mouth and nose when you cough or sneeze</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Wearing a mask is now a personal choice; however, masks are still strongly encouraged on campus in indoor public spaces where people may be in close proximity or anywhere people feel more comfortable to do so.</a:t>
            </a:r>
          </a:p>
          <a:p>
            <a:pPr marL="342900" lvl="0" indent="-342900">
              <a:lnSpc>
                <a:spcPct val="107000"/>
              </a:lnSpc>
              <a:spcAft>
                <a:spcPts val="80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Getting vaccinated is the most important step you can take to reduce severity of illness. The university encourages everyone who is eligible and able, to consider vaccination to protect yourself and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For more information visit uvic.ca/covid19</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8FC2351-5ED6-4DFF-B62E-8D5D46124D16}" type="slidenum">
              <a:rPr lang="en-CA" smtClean="0"/>
              <a:t>1</a:t>
            </a:fld>
            <a:endParaRPr lang="en-CA"/>
          </a:p>
        </p:txBody>
      </p:sp>
    </p:spTree>
    <p:extLst>
      <p:ext uri="{BB962C8B-B14F-4D97-AF65-F5344CB8AC3E}">
        <p14:creationId xmlns:p14="http://schemas.microsoft.com/office/powerpoint/2010/main" val="53837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Please download the UVic </a:t>
            </a:r>
            <a:r>
              <a:rPr lang="en-CA" sz="1200" dirty="0" err="1" smtClean="0">
                <a:effectLst/>
                <a:latin typeface="Calibri" panose="020F0502020204030204" pitchFamily="34" charset="0"/>
                <a:ea typeface="Calibri" panose="020F0502020204030204" pitchFamily="34" charset="0"/>
                <a:cs typeface="Times New Roman" panose="02020603050405020304" pitchFamily="18" charset="0"/>
              </a:rPr>
              <a:t>SafetyApp</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This app is the fastest way to receive notification of a significant emergency or disruption on campus</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The app may be used to warn the campus community about an active shooter, large gas leak, snow closure or other disrupting event where you need to take action</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The app also has information and emergency numbers quickly available</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Check out the Friend Walk feature – this features allows a trusted friend to virtually follow you on a walk</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Download the app at the Apple App Store or Google Play</a:t>
            </a:r>
          </a:p>
          <a:p>
            <a:pPr marL="342900" lvl="0" indent="-342900">
              <a:lnSpc>
                <a:spcPct val="107000"/>
              </a:lnSpc>
              <a:spcAft>
                <a:spcPts val="80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Once downloaded make sure to go into the app to enable notifications</a:t>
            </a:r>
          </a:p>
          <a:p>
            <a:pPr>
              <a:lnSpc>
                <a:spcPct val="107000"/>
              </a:lnSpc>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For more information visit </a:t>
            </a:r>
            <a:r>
              <a:rPr lang="en-CA" sz="1200" b="1" dirty="0" smtClean="0">
                <a:effectLst/>
                <a:latin typeface="Calibri" panose="020F0502020204030204" pitchFamily="34" charset="0"/>
                <a:ea typeface="Calibri" panose="020F0502020204030204" pitchFamily="34" charset="0"/>
                <a:cs typeface="Times New Roman" panose="02020603050405020304" pitchFamily="18" charset="0"/>
              </a:rPr>
              <a:t>uvic.ca/alerts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A8FC2351-5ED6-4DFF-B62E-8D5D46124D16}" type="slidenum">
              <a:rPr lang="en-CA" smtClean="0"/>
              <a:t>2</a:t>
            </a:fld>
            <a:endParaRPr lang="en-CA"/>
          </a:p>
        </p:txBody>
      </p:sp>
    </p:spTree>
    <p:extLst>
      <p:ext uri="{BB962C8B-B14F-4D97-AF65-F5344CB8AC3E}">
        <p14:creationId xmlns:p14="http://schemas.microsoft.com/office/powerpoint/2010/main" val="67362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The Victoria region has a 1 in 3 probability of a damaging earthquake occurring in the next 50 years</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We encourage you to take basic steps to be prepared for an earthquake</a:t>
            </a:r>
          </a:p>
          <a:p>
            <a:pPr marL="342900" lvl="0" indent="-342900">
              <a:lnSpc>
                <a:spcPct val="107000"/>
              </a:lnSpc>
              <a:spcAft>
                <a:spcPts val="80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During an earthquake your best option to protect yourself is Drop, Cover, Hold On!</a:t>
            </a:r>
          </a:p>
          <a:p>
            <a:pPr>
              <a:lnSpc>
                <a:spcPct val="107000"/>
              </a:lnSpc>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For more information visit </a:t>
            </a:r>
            <a:r>
              <a:rPr lang="en-CA" sz="1200" b="1" dirty="0" smtClean="0">
                <a:effectLst/>
                <a:latin typeface="Calibri" panose="020F0502020204030204" pitchFamily="34" charset="0"/>
                <a:ea typeface="Calibri" panose="020F0502020204030204" pitchFamily="34" charset="0"/>
                <a:cs typeface="Times New Roman" panose="02020603050405020304" pitchFamily="18" charset="0"/>
              </a:rPr>
              <a:t>uvic.ca/earthquake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A8FC2351-5ED6-4DFF-B62E-8D5D46124D16}" type="slidenum">
              <a:rPr lang="en-CA" smtClean="0"/>
              <a:t>3</a:t>
            </a:fld>
            <a:endParaRPr lang="en-CA"/>
          </a:p>
        </p:txBody>
      </p:sp>
    </p:spTree>
    <p:extLst>
      <p:ext uri="{BB962C8B-B14F-4D97-AF65-F5344CB8AC3E}">
        <p14:creationId xmlns:p14="http://schemas.microsoft.com/office/powerpoint/2010/main" val="233889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There are some emergencies when evacuation is required </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When fire bells ring always assume there is a real emergency, take immediate action and evacuate</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You may not see smoke or fire – this does not mean there is no emergency. Take action immediately. As you leave encourage others to leave as well – seconds count.</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During the emergency follow the directions from UVic staff in safety vests, Campus Security officers and emergency officials</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Once outside muster away from the building. Stay off routes fire trucks use to reach the building.</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If a major damaging earthquake occurs while you are at UVic leave the building after the shaking has stopped and go to the Campus Assembly Area in the fields between CARSA and the stadium. The map on this slide shows this area in blue.</a:t>
            </a:r>
          </a:p>
          <a:p>
            <a:pPr marL="0" lvl="0" indent="0">
              <a:lnSpc>
                <a:spcPct val="107000"/>
              </a:lnSpc>
              <a:spcAft>
                <a:spcPts val="0"/>
              </a:spcAft>
              <a:buFont typeface="Symbol" panose="05050102010706020507" pitchFamily="18" charset="2"/>
              <a:buNone/>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To learn more visit </a:t>
            </a:r>
            <a:r>
              <a:rPr lang="en-CA" sz="1200" b="1" dirty="0" smtClean="0">
                <a:effectLst/>
                <a:latin typeface="Calibri" panose="020F0502020204030204" pitchFamily="34" charset="0"/>
                <a:ea typeface="Calibri" panose="020F0502020204030204" pitchFamily="34" charset="0"/>
                <a:cs typeface="Times New Roman" panose="02020603050405020304" pitchFamily="18" charset="0"/>
              </a:rPr>
              <a:t>uvic.ca/evacuation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A8FC2351-5ED6-4DFF-B62E-8D5D46124D16}" type="slidenum">
              <a:rPr lang="en-CA" smtClean="0"/>
              <a:t>4</a:t>
            </a:fld>
            <a:endParaRPr lang="en-CA"/>
          </a:p>
        </p:txBody>
      </p:sp>
    </p:spTree>
    <p:extLst>
      <p:ext uri="{BB962C8B-B14F-4D97-AF65-F5344CB8AC3E}">
        <p14:creationId xmlns:p14="http://schemas.microsoft.com/office/powerpoint/2010/main" val="356481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An active threat is an emergency event in which an individual with a weapon poses an immediate danger to safety on campus. Active threats may use firearms or other weapons to cause harm. </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Active threat events are not common. However, because these events are so serious it is important that you have this information to help you make decisions in the moment.</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If you believe an active threat is occurring take immediate action!</a:t>
            </a:r>
          </a:p>
          <a:p>
            <a:pPr marL="342900" lvl="0" indent="-342900">
              <a:lnSpc>
                <a:spcPct val="107000"/>
              </a:lnSpc>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Your options are: </a:t>
            </a:r>
          </a:p>
          <a:p>
            <a:pPr marL="742950" lvl="1" indent="-285750">
              <a:lnSpc>
                <a:spcPct val="107000"/>
              </a:lnSpc>
              <a:spcAft>
                <a:spcPts val="0"/>
              </a:spcAft>
              <a:buFont typeface="Courier New" panose="02070309020205020404" pitchFamily="49" charset="0"/>
              <a:buChar char="o"/>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Get out!</a:t>
            </a:r>
          </a:p>
          <a:p>
            <a:pPr marL="742950" lvl="1" indent="-285750">
              <a:lnSpc>
                <a:spcPct val="107000"/>
              </a:lnSpc>
              <a:spcAft>
                <a:spcPts val="0"/>
              </a:spcAft>
              <a:buFont typeface="Courier New" panose="02070309020205020404" pitchFamily="49" charset="0"/>
              <a:buChar char="o"/>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Hide!</a:t>
            </a:r>
          </a:p>
          <a:p>
            <a:pPr marL="742950" lvl="1" indent="-285750">
              <a:lnSpc>
                <a:spcPct val="107000"/>
              </a:lnSpc>
              <a:spcAft>
                <a:spcPts val="800"/>
              </a:spcAft>
              <a:buFont typeface="Courier New" panose="02070309020205020404" pitchFamily="49" charset="0"/>
              <a:buChar char="o"/>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Fight!</a:t>
            </a:r>
          </a:p>
          <a:p>
            <a:pPr>
              <a:lnSpc>
                <a:spcPct val="107000"/>
              </a:lnSpc>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Learn more about how to respond to an active threat - watch the video at </a:t>
            </a:r>
            <a:r>
              <a:rPr lang="en-CA" sz="1200" b="1" dirty="0" smtClean="0">
                <a:effectLst/>
                <a:latin typeface="Calibri" panose="020F0502020204030204" pitchFamily="34" charset="0"/>
                <a:ea typeface="Calibri" panose="020F0502020204030204" pitchFamily="34" charset="0"/>
                <a:cs typeface="Times New Roman" panose="02020603050405020304" pitchFamily="18" charset="0"/>
              </a:rPr>
              <a:t>uvic.ca/</a:t>
            </a:r>
            <a:r>
              <a:rPr lang="en-CA" sz="1200" b="1" dirty="0" err="1" smtClean="0">
                <a:effectLst/>
                <a:latin typeface="Calibri" panose="020F0502020204030204" pitchFamily="34" charset="0"/>
                <a:ea typeface="Calibri" panose="020F0502020204030204" pitchFamily="34" charset="0"/>
                <a:cs typeface="Times New Roman" panose="02020603050405020304" pitchFamily="18" charset="0"/>
              </a:rPr>
              <a:t>activethreat</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A8FC2351-5ED6-4DFF-B62E-8D5D46124D16}" type="slidenum">
              <a:rPr lang="en-CA" smtClean="0"/>
              <a:t>5</a:t>
            </a:fld>
            <a:endParaRPr lang="en-CA"/>
          </a:p>
        </p:txBody>
      </p:sp>
    </p:spTree>
    <p:extLst>
      <p:ext uri="{BB962C8B-B14F-4D97-AF65-F5344CB8AC3E}">
        <p14:creationId xmlns:p14="http://schemas.microsoft.com/office/powerpoint/2010/main" val="132099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495" y="1950275"/>
            <a:ext cx="21948775" cy="1872569"/>
          </a:xfrm>
          <a:prstGeom prst="rect">
            <a:avLst/>
          </a:prstGeom>
        </p:spPr>
        <p:txBody>
          <a:bodyPr vert="horz"/>
          <a:lstStyle>
            <a:lvl1pPr algn="l">
              <a:defRPr sz="10600" b="0" i="0" cap="all">
                <a:solidFill>
                  <a:srgbClr val="CE1925"/>
                </a:solidFill>
                <a:latin typeface="Calibri Light"/>
                <a:cs typeface="Calibri Light"/>
              </a:defRPr>
            </a:lvl1pPr>
          </a:lstStyle>
          <a:p>
            <a:r>
              <a:rPr lang="en-US" dirty="0"/>
              <a:t>Click to edit Master title style</a:t>
            </a:r>
          </a:p>
        </p:txBody>
      </p:sp>
      <p:sp>
        <p:nvSpPr>
          <p:cNvPr id="3" name="Text Placeholder 2"/>
          <p:cNvSpPr>
            <a:spLocks noGrp="1"/>
          </p:cNvSpPr>
          <p:nvPr>
            <p:ph idx="1" hasCustomPrompt="1"/>
          </p:nvPr>
        </p:nvSpPr>
        <p:spPr>
          <a:xfrm>
            <a:off x="1273159" y="4776227"/>
            <a:ext cx="13630166" cy="6117864"/>
          </a:xfrm>
          <a:prstGeom prst="rect">
            <a:avLst/>
          </a:prstGeom>
        </p:spPr>
        <p:txBody>
          <a:bodyPr vert="horz" lIns="217728" tIns="108864" rIns="217728" bIns="108864" rtlCol="0">
            <a:normAutofit/>
          </a:bodyPr>
          <a:lstStyle>
            <a:lvl1pPr algn="l">
              <a:defRPr sz="4400" b="0" i="0" baseline="0">
                <a:solidFill>
                  <a:srgbClr val="172966"/>
                </a:solidFill>
                <a:latin typeface="Calibri"/>
                <a:cs typeface="Calibri"/>
              </a:defRPr>
            </a:lvl1pPr>
          </a:lstStyle>
          <a:p>
            <a:pPr lvl="0"/>
            <a:r>
              <a:rPr lang="en-US" dirty="0"/>
              <a:t>Find out what to do and how to evacuate campus after a major earthquake.</a:t>
            </a:r>
          </a:p>
          <a:p>
            <a:pPr lvl="0"/>
            <a:r>
              <a:rPr lang="en-US" dirty="0"/>
              <a:t>Visit </a:t>
            </a:r>
            <a:r>
              <a:rPr lang="en-US" dirty="0" err="1"/>
              <a:t>uvic.ca</a:t>
            </a:r>
            <a:r>
              <a:rPr lang="en-US" dirty="0"/>
              <a:t>/evacuation</a:t>
            </a:r>
          </a:p>
        </p:txBody>
      </p:sp>
    </p:spTree>
    <p:extLst>
      <p:ext uri="{BB962C8B-B14F-4D97-AF65-F5344CB8AC3E}">
        <p14:creationId xmlns:p14="http://schemas.microsoft.com/office/powerpoint/2010/main" val="6166391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EMER_04703_DigitalSignagePPT_InCaseOU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5" y="0"/>
            <a:ext cx="24384000" cy="13716000"/>
          </a:xfrm>
          <a:prstGeom prst="rect">
            <a:avLst/>
          </a:prstGeom>
        </p:spPr>
      </p:pic>
      <p:pic>
        <p:nvPicPr>
          <p:cNvPr id="3" name="Picture 2"/>
          <p:cNvPicPr>
            <a:picLocks noChangeAspect="1"/>
          </p:cNvPicPr>
          <p:nvPr userDrawn="1"/>
        </p:nvPicPr>
        <p:blipFill>
          <a:blip r:embed="rId4"/>
          <a:stretch>
            <a:fillRect/>
          </a:stretch>
        </p:blipFill>
        <p:spPr>
          <a:xfrm>
            <a:off x="17206457" y="5951084"/>
            <a:ext cx="6487851" cy="4804682"/>
          </a:xfrm>
          <a:prstGeom prst="rect">
            <a:avLst/>
          </a:prstGeom>
        </p:spPr>
      </p:pic>
    </p:spTree>
    <p:extLst>
      <p:ext uri="{BB962C8B-B14F-4D97-AF65-F5344CB8AC3E}">
        <p14:creationId xmlns:p14="http://schemas.microsoft.com/office/powerpoint/2010/main" val="844588736"/>
      </p:ext>
    </p:extLst>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txStyles>
    <p:titleStyle>
      <a:lvl1pPr algn="ctr" defTabSz="1088639" rtl="0" eaLnBrk="1" latinLnBrk="0" hangingPunct="1">
        <a:spcBef>
          <a:spcPct val="0"/>
        </a:spcBef>
        <a:buNone/>
        <a:defRPr sz="10500" kern="1200">
          <a:solidFill>
            <a:schemeClr val="tx1"/>
          </a:solidFill>
          <a:latin typeface="+mj-lt"/>
          <a:ea typeface="+mj-ea"/>
          <a:cs typeface="+mj-cs"/>
        </a:defRPr>
      </a:lvl1pPr>
    </p:titleStyle>
    <p:bodyStyle>
      <a:lvl1pPr marL="0" indent="0" algn="l" defTabSz="1088639" rtl="0" eaLnBrk="1" latinLnBrk="0" hangingPunct="1">
        <a:spcBef>
          <a:spcPct val="20000"/>
        </a:spcBef>
        <a:buFont typeface="Arial"/>
        <a:buNone/>
        <a:defRPr sz="5400" kern="1200">
          <a:solidFill>
            <a:schemeClr val="tx1"/>
          </a:solidFill>
          <a:latin typeface="Arial"/>
          <a:ea typeface="+mn-ea"/>
          <a:cs typeface="Arial"/>
        </a:defRPr>
      </a:lvl1pPr>
      <a:lvl2pPr marL="1769038" indent="-680399" algn="l" defTabSz="1088639" rtl="0" eaLnBrk="1" latinLnBrk="0" hangingPunct="1">
        <a:spcBef>
          <a:spcPct val="20000"/>
        </a:spcBef>
        <a:buFont typeface="Arial"/>
        <a:buChar char="–"/>
        <a:defRPr sz="6700" kern="1200">
          <a:solidFill>
            <a:schemeClr val="tx1"/>
          </a:solidFill>
          <a:latin typeface="+mn-lt"/>
          <a:ea typeface="+mn-ea"/>
          <a:cs typeface="+mn-cs"/>
        </a:defRPr>
      </a:lvl2pPr>
      <a:lvl3pPr marL="2721597" indent="-544319" algn="l" defTabSz="1088639" rtl="0" eaLnBrk="1" latinLnBrk="0" hangingPunct="1">
        <a:spcBef>
          <a:spcPct val="20000"/>
        </a:spcBef>
        <a:buFont typeface="Arial"/>
        <a:buChar char="•"/>
        <a:defRPr sz="5700" kern="1200">
          <a:solidFill>
            <a:schemeClr val="tx1"/>
          </a:solidFill>
          <a:latin typeface="+mn-lt"/>
          <a:ea typeface="+mn-ea"/>
          <a:cs typeface="+mn-cs"/>
        </a:defRPr>
      </a:lvl3pPr>
      <a:lvl4pPr marL="3810236" indent="-544319" algn="l" defTabSz="1088639" rtl="0" eaLnBrk="1" latinLnBrk="0" hangingPunct="1">
        <a:spcBef>
          <a:spcPct val="20000"/>
        </a:spcBef>
        <a:buFont typeface="Arial"/>
        <a:buChar char="–"/>
        <a:defRPr sz="4800" kern="1200">
          <a:solidFill>
            <a:schemeClr val="tx1"/>
          </a:solidFill>
          <a:latin typeface="+mn-lt"/>
          <a:ea typeface="+mn-ea"/>
          <a:cs typeface="+mn-cs"/>
        </a:defRPr>
      </a:lvl4pPr>
      <a:lvl5pPr marL="4898875" indent="-544319" algn="l" defTabSz="1088639" rtl="0" eaLnBrk="1" latinLnBrk="0" hangingPunct="1">
        <a:spcBef>
          <a:spcPct val="20000"/>
        </a:spcBef>
        <a:buFont typeface="Arial"/>
        <a:buChar char="»"/>
        <a:defRPr sz="4800" kern="1200">
          <a:solidFill>
            <a:schemeClr val="tx1"/>
          </a:solidFill>
          <a:latin typeface="+mn-lt"/>
          <a:ea typeface="+mn-ea"/>
          <a:cs typeface="+mn-cs"/>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Stay Healthy &amp; Safe</a:t>
            </a:r>
            <a:endParaRPr lang="en-CA" dirty="0"/>
          </a:p>
        </p:txBody>
      </p:sp>
      <p:sp>
        <p:nvSpPr>
          <p:cNvPr id="6" name="Content Placeholder 5"/>
          <p:cNvSpPr>
            <a:spLocks noGrp="1"/>
          </p:cNvSpPr>
          <p:nvPr>
            <p:ph idx="1"/>
          </p:nvPr>
        </p:nvSpPr>
        <p:spPr>
          <a:xfrm>
            <a:off x="1273159" y="4776227"/>
            <a:ext cx="11680439" cy="6117864"/>
          </a:xfrm>
        </p:spPr>
        <p:txBody>
          <a:bodyPr/>
          <a:lstStyle/>
          <a:p>
            <a:pPr marL="571500" indent="-571500">
              <a:buFont typeface="Arial" panose="020B0604020202020204" pitchFamily="34" charset="0"/>
              <a:buChar char="•"/>
            </a:pPr>
            <a:r>
              <a:rPr lang="en-US" dirty="0"/>
              <a:t>UVic is committed to providing safe and healthy environments for all members of the university </a:t>
            </a:r>
            <a:r>
              <a:rPr lang="en-US" dirty="0" smtClean="0"/>
              <a:t>community</a:t>
            </a:r>
          </a:p>
          <a:p>
            <a:pPr marL="571500" indent="-571500">
              <a:buFont typeface="Arial" panose="020B0604020202020204" pitchFamily="34" charset="0"/>
              <a:buChar char="•"/>
            </a:pPr>
            <a:endParaRPr lang="en-CA" dirty="0"/>
          </a:p>
        </p:txBody>
      </p:sp>
      <p:pic>
        <p:nvPicPr>
          <p:cNvPr id="4" name="Picture 3"/>
          <p:cNvPicPr>
            <a:picLocks noChangeAspect="1"/>
          </p:cNvPicPr>
          <p:nvPr/>
        </p:nvPicPr>
        <p:blipFill>
          <a:blip r:embed="rId3"/>
          <a:stretch>
            <a:fillRect/>
          </a:stretch>
        </p:blipFill>
        <p:spPr>
          <a:xfrm>
            <a:off x="13285422" y="2340864"/>
            <a:ext cx="10087481" cy="8339328"/>
          </a:xfrm>
          <a:prstGeom prst="rect">
            <a:avLst/>
          </a:prstGeom>
        </p:spPr>
      </p:pic>
      <p:sp>
        <p:nvSpPr>
          <p:cNvPr id="5" name="TextBox 4"/>
          <p:cNvSpPr txBox="1"/>
          <p:nvPr/>
        </p:nvSpPr>
        <p:spPr>
          <a:xfrm>
            <a:off x="1219495" y="10729402"/>
            <a:ext cx="8710686" cy="754053"/>
          </a:xfrm>
          <a:prstGeom prst="rect">
            <a:avLst/>
          </a:prstGeom>
          <a:noFill/>
        </p:spPr>
        <p:txBody>
          <a:bodyPr wrap="square" rtlCol="0">
            <a:spAutoFit/>
          </a:bodyPr>
          <a:lstStyle/>
          <a:p>
            <a:r>
              <a:rPr lang="en-CA" dirty="0" smtClean="0"/>
              <a:t>For more information: uvic.ca/covid19</a:t>
            </a:r>
            <a:endParaRPr lang="en-CA" dirty="0"/>
          </a:p>
        </p:txBody>
      </p:sp>
    </p:spTree>
    <p:extLst>
      <p:ext uri="{BB962C8B-B14F-4D97-AF65-F5344CB8AC3E}">
        <p14:creationId xmlns:p14="http://schemas.microsoft.com/office/powerpoint/2010/main" val="81410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UVic </a:t>
            </a:r>
            <a:r>
              <a:rPr lang="en-CA" dirty="0" err="1"/>
              <a:t>SafetyApp</a:t>
            </a:r>
            <a:endParaRPr lang="en-CA" dirty="0"/>
          </a:p>
        </p:txBody>
      </p:sp>
      <p:sp>
        <p:nvSpPr>
          <p:cNvPr id="3" name="Content Placeholder 2"/>
          <p:cNvSpPr>
            <a:spLocks noGrp="1"/>
          </p:cNvSpPr>
          <p:nvPr>
            <p:ph idx="1"/>
          </p:nvPr>
        </p:nvSpPr>
        <p:spPr>
          <a:xfrm>
            <a:off x="1273159" y="4224529"/>
            <a:ext cx="10699766" cy="5925311"/>
          </a:xfrm>
        </p:spPr>
        <p:txBody>
          <a:bodyPr>
            <a:normAutofit lnSpcReduction="10000"/>
          </a:bodyPr>
          <a:lstStyle/>
          <a:p>
            <a:pPr marL="571500" indent="-571500">
              <a:buFont typeface="Arial" panose="020B0604020202020204" pitchFamily="34" charset="0"/>
              <a:buChar char="•"/>
            </a:pPr>
            <a:r>
              <a:rPr lang="en-CA" dirty="0" smtClean="0"/>
              <a:t>Download the UVic </a:t>
            </a:r>
            <a:r>
              <a:rPr lang="en-CA" dirty="0" err="1" smtClean="0"/>
              <a:t>SafetyApp</a:t>
            </a:r>
            <a:endParaRPr lang="en-CA" dirty="0" smtClean="0"/>
          </a:p>
          <a:p>
            <a:pPr marL="571500" indent="-571500">
              <a:buFont typeface="Arial" panose="020B0604020202020204" pitchFamily="34" charset="0"/>
              <a:buChar char="•"/>
            </a:pPr>
            <a:r>
              <a:rPr lang="en-CA" dirty="0" smtClean="0"/>
              <a:t>Fastest notification of significant emergency or disruption</a:t>
            </a:r>
          </a:p>
          <a:p>
            <a:pPr marL="571500" indent="-571500">
              <a:buFont typeface="Arial" panose="020B0604020202020204" pitchFamily="34" charset="0"/>
              <a:buChar char="•"/>
            </a:pPr>
            <a:r>
              <a:rPr lang="en-CA" dirty="0" smtClean="0"/>
              <a:t>Friend Walk feature</a:t>
            </a:r>
          </a:p>
          <a:p>
            <a:pPr marL="571500" indent="-571500">
              <a:buFont typeface="Arial" panose="020B0604020202020204" pitchFamily="34" charset="0"/>
              <a:buChar char="•"/>
            </a:pPr>
            <a:r>
              <a:rPr lang="en-CA" dirty="0" smtClean="0"/>
              <a:t>Important information &amp; emergency numbers in the app</a:t>
            </a:r>
          </a:p>
          <a:p>
            <a:pPr marL="571500" indent="-571500">
              <a:buFont typeface="Arial" panose="020B0604020202020204" pitchFamily="34" charset="0"/>
              <a:buChar char="•"/>
            </a:pPr>
            <a:endParaRPr lang="en-CA" dirty="0" smtClean="0"/>
          </a:p>
          <a:p>
            <a:r>
              <a:rPr lang="en-CA" dirty="0" smtClean="0"/>
              <a:t>Visit uvic.ca/alerts for more information</a:t>
            </a:r>
            <a:endParaRPr lang="en-CA" dirty="0"/>
          </a:p>
          <a:p>
            <a:endParaRPr lang="en-CA" dirty="0"/>
          </a:p>
        </p:txBody>
      </p:sp>
      <p:pic>
        <p:nvPicPr>
          <p:cNvPr id="6" name="Picture 5"/>
          <p:cNvPicPr>
            <a:picLocks noChangeAspect="1"/>
          </p:cNvPicPr>
          <p:nvPr/>
        </p:nvPicPr>
        <p:blipFill>
          <a:blip r:embed="rId3"/>
          <a:stretch>
            <a:fillRect/>
          </a:stretch>
        </p:blipFill>
        <p:spPr>
          <a:xfrm>
            <a:off x="12350811" y="2394094"/>
            <a:ext cx="10817459" cy="7207106"/>
          </a:xfrm>
          <a:prstGeom prst="rect">
            <a:avLst/>
          </a:prstGeom>
        </p:spPr>
      </p:pic>
      <p:pic>
        <p:nvPicPr>
          <p:cNvPr id="4" name="Picture 3"/>
          <p:cNvPicPr>
            <a:picLocks noChangeAspect="1"/>
          </p:cNvPicPr>
          <p:nvPr/>
        </p:nvPicPr>
        <p:blipFill>
          <a:blip r:embed="rId4"/>
          <a:stretch>
            <a:fillRect/>
          </a:stretch>
        </p:blipFill>
        <p:spPr>
          <a:xfrm>
            <a:off x="6993535" y="10424720"/>
            <a:ext cx="3129130" cy="938739"/>
          </a:xfrm>
          <a:prstGeom prst="rect">
            <a:avLst/>
          </a:prstGeom>
        </p:spPr>
      </p:pic>
      <p:pic>
        <p:nvPicPr>
          <p:cNvPr id="5" name="Picture 4"/>
          <p:cNvPicPr>
            <a:picLocks noChangeAspect="1"/>
          </p:cNvPicPr>
          <p:nvPr/>
        </p:nvPicPr>
        <p:blipFill>
          <a:blip r:embed="rId5"/>
          <a:stretch>
            <a:fillRect/>
          </a:stretch>
        </p:blipFill>
        <p:spPr>
          <a:xfrm>
            <a:off x="2820962" y="10415440"/>
            <a:ext cx="2880803" cy="948019"/>
          </a:xfrm>
          <a:prstGeom prst="rect">
            <a:avLst/>
          </a:prstGeom>
        </p:spPr>
      </p:pic>
      <p:sp>
        <p:nvSpPr>
          <p:cNvPr id="7" name="TextBox 6"/>
          <p:cNvSpPr txBox="1"/>
          <p:nvPr/>
        </p:nvSpPr>
        <p:spPr>
          <a:xfrm>
            <a:off x="158433" y="13117181"/>
            <a:ext cx="2662529" cy="338554"/>
          </a:xfrm>
          <a:prstGeom prst="rect">
            <a:avLst/>
          </a:prstGeom>
          <a:noFill/>
        </p:spPr>
        <p:txBody>
          <a:bodyPr wrap="square" rtlCol="0">
            <a:spAutoFit/>
          </a:bodyPr>
          <a:lstStyle/>
          <a:p>
            <a:r>
              <a:rPr lang="en-CA" sz="1600" dirty="0" smtClean="0"/>
              <a:t>Version date: May 31, 2022</a:t>
            </a:r>
            <a:endParaRPr lang="en-CA" sz="1600" dirty="0"/>
          </a:p>
        </p:txBody>
      </p:sp>
    </p:spTree>
    <p:extLst>
      <p:ext uri="{BB962C8B-B14F-4D97-AF65-F5344CB8AC3E}">
        <p14:creationId xmlns:p14="http://schemas.microsoft.com/office/powerpoint/2010/main" val="1739927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Earthquake</a:t>
            </a:r>
            <a:endParaRPr lang="en-CA" dirty="0"/>
          </a:p>
        </p:txBody>
      </p:sp>
      <p:sp>
        <p:nvSpPr>
          <p:cNvPr id="3" name="Content Placeholder 2"/>
          <p:cNvSpPr>
            <a:spLocks noGrp="1"/>
          </p:cNvSpPr>
          <p:nvPr>
            <p:ph idx="1"/>
          </p:nvPr>
        </p:nvSpPr>
        <p:spPr>
          <a:xfrm>
            <a:off x="1273159" y="4457700"/>
            <a:ext cx="13630166" cy="6436391"/>
          </a:xfrm>
        </p:spPr>
        <p:txBody>
          <a:bodyPr/>
          <a:lstStyle/>
          <a:p>
            <a:pPr marL="571500" indent="-571500">
              <a:buFont typeface="Arial" panose="020B0604020202020204" pitchFamily="34" charset="0"/>
              <a:buChar char="•"/>
            </a:pPr>
            <a:r>
              <a:rPr lang="en-US" dirty="0" smtClean="0"/>
              <a:t>Protect yourself during an earthquake</a:t>
            </a:r>
          </a:p>
          <a:p>
            <a:pPr marL="571500" indent="-571500">
              <a:buFont typeface="Arial" panose="020B0604020202020204" pitchFamily="34" charset="0"/>
              <a:buChar char="•"/>
            </a:pPr>
            <a:r>
              <a:rPr lang="en-US" dirty="0" smtClean="0"/>
              <a:t>Drop</a:t>
            </a:r>
            <a:r>
              <a:rPr lang="en-US" dirty="0"/>
              <a:t>, Cover, Hold On</a:t>
            </a:r>
            <a:r>
              <a:rPr lang="en-US" dirty="0" smtClean="0"/>
              <a:t>!</a:t>
            </a:r>
          </a:p>
          <a:p>
            <a:endParaRPr lang="en-US" dirty="0" smtClean="0"/>
          </a:p>
          <a:p>
            <a:endParaRPr lang="en-CA" dirty="0"/>
          </a:p>
        </p:txBody>
      </p:sp>
      <p:pic>
        <p:nvPicPr>
          <p:cNvPr id="4" name="Picture 3"/>
          <p:cNvPicPr>
            <a:picLocks noChangeAspect="1"/>
          </p:cNvPicPr>
          <p:nvPr/>
        </p:nvPicPr>
        <p:blipFill>
          <a:blip r:embed="rId3"/>
          <a:stretch>
            <a:fillRect/>
          </a:stretch>
        </p:blipFill>
        <p:spPr>
          <a:xfrm>
            <a:off x="12701258" y="2799933"/>
            <a:ext cx="10764666" cy="7136575"/>
          </a:xfrm>
          <a:prstGeom prst="rect">
            <a:avLst/>
          </a:prstGeom>
        </p:spPr>
      </p:pic>
      <p:pic>
        <p:nvPicPr>
          <p:cNvPr id="5" name="Picture 4"/>
          <p:cNvPicPr>
            <a:picLocks noChangeAspect="1"/>
          </p:cNvPicPr>
          <p:nvPr/>
        </p:nvPicPr>
        <p:blipFill>
          <a:blip r:embed="rId4"/>
          <a:stretch>
            <a:fillRect/>
          </a:stretch>
        </p:blipFill>
        <p:spPr>
          <a:xfrm>
            <a:off x="1570812" y="6671150"/>
            <a:ext cx="9891717" cy="3265358"/>
          </a:xfrm>
          <a:prstGeom prst="rect">
            <a:avLst/>
          </a:prstGeom>
        </p:spPr>
      </p:pic>
      <p:sp>
        <p:nvSpPr>
          <p:cNvPr id="6" name="TextBox 5"/>
          <p:cNvSpPr txBox="1"/>
          <p:nvPr/>
        </p:nvSpPr>
        <p:spPr>
          <a:xfrm>
            <a:off x="1273159" y="10273416"/>
            <a:ext cx="11214116" cy="754053"/>
          </a:xfrm>
          <a:prstGeom prst="rect">
            <a:avLst/>
          </a:prstGeom>
          <a:noFill/>
        </p:spPr>
        <p:txBody>
          <a:bodyPr wrap="square" rtlCol="0">
            <a:spAutoFit/>
          </a:bodyPr>
          <a:lstStyle/>
          <a:p>
            <a:r>
              <a:rPr lang="en-US" dirty="0" smtClean="0">
                <a:solidFill>
                  <a:schemeClr val="tx2">
                    <a:lumMod val="75000"/>
                  </a:schemeClr>
                </a:solidFill>
              </a:rPr>
              <a:t>For </a:t>
            </a:r>
            <a:r>
              <a:rPr lang="en-US" dirty="0">
                <a:solidFill>
                  <a:schemeClr val="tx2">
                    <a:lumMod val="75000"/>
                  </a:schemeClr>
                </a:solidFill>
              </a:rPr>
              <a:t>more </a:t>
            </a:r>
            <a:r>
              <a:rPr lang="en-US" dirty="0" smtClean="0">
                <a:solidFill>
                  <a:schemeClr val="tx2">
                    <a:lumMod val="75000"/>
                  </a:schemeClr>
                </a:solidFill>
              </a:rPr>
              <a:t>information visit : </a:t>
            </a:r>
            <a:r>
              <a:rPr lang="en-US" dirty="0">
                <a:solidFill>
                  <a:schemeClr val="tx2">
                    <a:lumMod val="75000"/>
                  </a:schemeClr>
                </a:solidFill>
              </a:rPr>
              <a:t>uvic.ca/earthquake</a:t>
            </a:r>
          </a:p>
        </p:txBody>
      </p:sp>
    </p:spTree>
    <p:extLst>
      <p:ext uri="{BB962C8B-B14F-4D97-AF65-F5344CB8AC3E}">
        <p14:creationId xmlns:p14="http://schemas.microsoft.com/office/powerpoint/2010/main" val="1088517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Evacuation</a:t>
            </a:r>
            <a:endParaRPr lang="en-CA" dirty="0"/>
          </a:p>
        </p:txBody>
      </p:sp>
      <p:sp>
        <p:nvSpPr>
          <p:cNvPr id="3" name="Content Placeholder 2"/>
          <p:cNvSpPr>
            <a:spLocks noGrp="1"/>
          </p:cNvSpPr>
          <p:nvPr>
            <p:ph idx="1"/>
          </p:nvPr>
        </p:nvSpPr>
        <p:spPr>
          <a:xfrm>
            <a:off x="1273159" y="4776227"/>
            <a:ext cx="10499741" cy="6117864"/>
          </a:xfrm>
        </p:spPr>
        <p:txBody>
          <a:bodyPr>
            <a:normAutofit lnSpcReduction="10000"/>
          </a:bodyPr>
          <a:lstStyle/>
          <a:p>
            <a:pPr marL="571500" indent="-571500">
              <a:buFont typeface="Arial" panose="020B0604020202020204" pitchFamily="34" charset="0"/>
              <a:buChar char="•"/>
            </a:pPr>
            <a:r>
              <a:rPr lang="en-CA" dirty="0" smtClean="0"/>
              <a:t>Immediately evacuate building when </a:t>
            </a:r>
            <a:r>
              <a:rPr lang="en-CA" dirty="0"/>
              <a:t>fire bells ring</a:t>
            </a:r>
          </a:p>
          <a:p>
            <a:pPr marL="571500" indent="-571500">
              <a:buFont typeface="Arial" panose="020B0604020202020204" pitchFamily="34" charset="0"/>
              <a:buChar char="•"/>
            </a:pPr>
            <a:r>
              <a:rPr lang="en-CA" dirty="0"/>
              <a:t>Encourage others to leave</a:t>
            </a:r>
          </a:p>
          <a:p>
            <a:pPr marL="571500" indent="-571500">
              <a:buFont typeface="Arial" panose="020B0604020202020204" pitchFamily="34" charset="0"/>
              <a:buChar char="•"/>
            </a:pPr>
            <a:r>
              <a:rPr lang="en-CA" dirty="0"/>
              <a:t>Muster </a:t>
            </a:r>
            <a:r>
              <a:rPr lang="en-CA" dirty="0" smtClean="0"/>
              <a:t>outside - away </a:t>
            </a:r>
            <a:r>
              <a:rPr lang="en-CA" dirty="0"/>
              <a:t>from the </a:t>
            </a:r>
            <a:r>
              <a:rPr lang="en-CA" dirty="0" smtClean="0"/>
              <a:t>building</a:t>
            </a:r>
          </a:p>
          <a:p>
            <a:pPr marL="571500" indent="-571500">
              <a:buFont typeface="Arial" panose="020B0604020202020204" pitchFamily="34" charset="0"/>
              <a:buChar char="•"/>
            </a:pPr>
            <a:endParaRPr lang="en-CA" dirty="0"/>
          </a:p>
          <a:p>
            <a:pPr marL="571500" indent="-571500">
              <a:buFont typeface="Arial" panose="020B0604020202020204" pitchFamily="34" charset="0"/>
              <a:buChar char="•"/>
            </a:pPr>
            <a:r>
              <a:rPr lang="en-CA" dirty="0" smtClean="0"/>
              <a:t>Following a major earthquake go to the Campus Assembly Area (fields between CARSA and stadium)</a:t>
            </a:r>
          </a:p>
          <a:p>
            <a:endParaRPr lang="en-CA" dirty="0"/>
          </a:p>
        </p:txBody>
      </p:sp>
      <p:sp>
        <p:nvSpPr>
          <p:cNvPr id="5" name="TextBox 4"/>
          <p:cNvSpPr txBox="1"/>
          <p:nvPr/>
        </p:nvSpPr>
        <p:spPr>
          <a:xfrm>
            <a:off x="1219495" y="10517064"/>
            <a:ext cx="11214116" cy="754053"/>
          </a:xfrm>
          <a:prstGeom prst="rect">
            <a:avLst/>
          </a:prstGeom>
          <a:noFill/>
        </p:spPr>
        <p:txBody>
          <a:bodyPr wrap="square" rtlCol="0">
            <a:spAutoFit/>
          </a:bodyPr>
          <a:lstStyle/>
          <a:p>
            <a:r>
              <a:rPr lang="en-US" dirty="0" smtClean="0">
                <a:solidFill>
                  <a:schemeClr val="tx2">
                    <a:lumMod val="75000"/>
                  </a:schemeClr>
                </a:solidFill>
              </a:rPr>
              <a:t>For </a:t>
            </a:r>
            <a:r>
              <a:rPr lang="en-US" dirty="0">
                <a:solidFill>
                  <a:schemeClr val="tx2">
                    <a:lumMod val="75000"/>
                  </a:schemeClr>
                </a:solidFill>
              </a:rPr>
              <a:t>more </a:t>
            </a:r>
            <a:r>
              <a:rPr lang="en-US" dirty="0" smtClean="0">
                <a:solidFill>
                  <a:schemeClr val="tx2">
                    <a:lumMod val="75000"/>
                  </a:schemeClr>
                </a:solidFill>
              </a:rPr>
              <a:t>information visit : uvic.ca/evacuation</a:t>
            </a:r>
            <a:endParaRPr lang="en-US" dirty="0">
              <a:solidFill>
                <a:schemeClr val="tx2">
                  <a:lumMod val="75000"/>
                </a:schemeClr>
              </a:solidFill>
            </a:endParaRPr>
          </a:p>
        </p:txBody>
      </p:sp>
      <p:pic>
        <p:nvPicPr>
          <p:cNvPr id="6" name="Picture 5"/>
          <p:cNvPicPr>
            <a:picLocks noChangeAspect="1"/>
          </p:cNvPicPr>
          <p:nvPr/>
        </p:nvPicPr>
        <p:blipFill>
          <a:blip r:embed="rId3"/>
          <a:stretch>
            <a:fillRect/>
          </a:stretch>
        </p:blipFill>
        <p:spPr>
          <a:xfrm>
            <a:off x="12320590" y="1555062"/>
            <a:ext cx="11178035" cy="9106842"/>
          </a:xfrm>
          <a:prstGeom prst="rect">
            <a:avLst/>
          </a:prstGeom>
        </p:spPr>
      </p:pic>
    </p:spTree>
    <p:extLst>
      <p:ext uri="{BB962C8B-B14F-4D97-AF65-F5344CB8AC3E}">
        <p14:creationId xmlns:p14="http://schemas.microsoft.com/office/powerpoint/2010/main" val="555062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Threat</a:t>
            </a:r>
            <a:endParaRPr lang="en-CA" dirty="0"/>
          </a:p>
        </p:txBody>
      </p:sp>
      <p:sp>
        <p:nvSpPr>
          <p:cNvPr id="3" name="Content Placeholder 2"/>
          <p:cNvSpPr>
            <a:spLocks noGrp="1"/>
          </p:cNvSpPr>
          <p:nvPr>
            <p:ph idx="1"/>
          </p:nvPr>
        </p:nvSpPr>
        <p:spPr/>
        <p:txBody>
          <a:bodyPr>
            <a:normAutofit fontScale="92500" lnSpcReduction="10000"/>
          </a:bodyPr>
          <a:lstStyle/>
          <a:p>
            <a:pPr marL="571500" indent="-571500">
              <a:buFont typeface="Arial" panose="020B0604020202020204" pitchFamily="34" charset="0"/>
              <a:buChar char="•"/>
            </a:pPr>
            <a:r>
              <a:rPr lang="en-US" dirty="0" smtClean="0"/>
              <a:t>Take immediate action!</a:t>
            </a:r>
          </a:p>
          <a:p>
            <a:pPr marL="571500" indent="-571500">
              <a:buFont typeface="Arial" panose="020B0604020202020204" pitchFamily="34" charset="0"/>
              <a:buChar char="•"/>
            </a:pPr>
            <a:r>
              <a:rPr lang="en-US" dirty="0" smtClean="0"/>
              <a:t>Options: </a:t>
            </a:r>
          </a:p>
          <a:p>
            <a:pPr marL="2340538" lvl="1" indent="-571500">
              <a:buFont typeface="Arial" panose="020B0604020202020204" pitchFamily="34" charset="0"/>
              <a:buChar char="•"/>
            </a:pPr>
            <a:r>
              <a:rPr lang="en-US" dirty="0" smtClean="0">
                <a:solidFill>
                  <a:schemeClr val="tx2">
                    <a:lumMod val="75000"/>
                  </a:schemeClr>
                </a:solidFill>
              </a:rPr>
              <a:t>Get out</a:t>
            </a:r>
          </a:p>
          <a:p>
            <a:pPr marL="2340538" lvl="1" indent="-571500">
              <a:buFont typeface="Arial" panose="020B0604020202020204" pitchFamily="34" charset="0"/>
              <a:buChar char="•"/>
            </a:pPr>
            <a:r>
              <a:rPr lang="en-US" dirty="0" smtClean="0">
                <a:solidFill>
                  <a:schemeClr val="tx2">
                    <a:lumMod val="75000"/>
                  </a:schemeClr>
                </a:solidFill>
              </a:rPr>
              <a:t>Hide</a:t>
            </a:r>
          </a:p>
          <a:p>
            <a:pPr marL="2340538" lvl="1" indent="-571500">
              <a:buFont typeface="Arial" panose="020B0604020202020204" pitchFamily="34" charset="0"/>
              <a:buChar char="•"/>
            </a:pPr>
            <a:r>
              <a:rPr lang="en-US" dirty="0" smtClean="0">
                <a:solidFill>
                  <a:schemeClr val="tx2">
                    <a:lumMod val="75000"/>
                  </a:schemeClr>
                </a:solidFill>
              </a:rPr>
              <a:t>Fight</a:t>
            </a:r>
            <a:r>
              <a:rPr lang="en-US" dirty="0">
                <a:solidFill>
                  <a:schemeClr val="tx2">
                    <a:lumMod val="75000"/>
                  </a:schemeClr>
                </a:solidFill>
              </a:rPr>
              <a:t>!</a:t>
            </a:r>
          </a:p>
          <a:p>
            <a:endParaRPr lang="en-US" dirty="0"/>
          </a:p>
          <a:p>
            <a:r>
              <a:rPr lang="en-US" dirty="0" smtClean="0"/>
              <a:t>Watch </a:t>
            </a:r>
            <a:r>
              <a:rPr lang="en-US" dirty="0"/>
              <a:t>the video at uvic.ca/</a:t>
            </a:r>
            <a:r>
              <a:rPr lang="en-US" dirty="0" err="1"/>
              <a:t>activethreat</a:t>
            </a:r>
            <a:endParaRPr lang="en-US" dirty="0"/>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8625" y="2166936"/>
            <a:ext cx="11636376" cy="8019343"/>
          </a:xfrm>
          <a:prstGeom prst="rect">
            <a:avLst/>
          </a:prstGeom>
        </p:spPr>
      </p:pic>
    </p:spTree>
    <p:extLst>
      <p:ext uri="{BB962C8B-B14F-4D97-AF65-F5344CB8AC3E}">
        <p14:creationId xmlns:p14="http://schemas.microsoft.com/office/powerpoint/2010/main" val="1813976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TotalTime>
  <Words>701</Words>
  <Application>Microsoft Office PowerPoint</Application>
  <PresentationFormat>Custom</PresentationFormat>
  <Paragraphs>75</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Courier New</vt:lpstr>
      <vt:lpstr>Symbol</vt:lpstr>
      <vt:lpstr>Times New Roman</vt:lpstr>
      <vt:lpstr>Office Theme</vt:lpstr>
      <vt:lpstr>Stay Healthy &amp; Safe</vt:lpstr>
      <vt:lpstr>UVic SafetyApp</vt:lpstr>
      <vt:lpstr>Earthquake</vt:lpstr>
      <vt:lpstr>Evacuation</vt:lpstr>
      <vt:lpstr>Active Threat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Carter</dc:creator>
  <cp:lastModifiedBy>Robert Johns</cp:lastModifiedBy>
  <cp:revision>40</cp:revision>
  <cp:lastPrinted>2022-05-31T19:34:27Z</cp:lastPrinted>
  <dcterms:created xsi:type="dcterms:W3CDTF">2014-01-28T18:32:03Z</dcterms:created>
  <dcterms:modified xsi:type="dcterms:W3CDTF">2022-06-14T23:22:29Z</dcterms:modified>
</cp:coreProperties>
</file>