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4" r:id="rId9"/>
    <p:sldId id="279" r:id="rId10"/>
    <p:sldId id="281" r:id="rId11"/>
    <p:sldId id="285" r:id="rId12"/>
    <p:sldId id="280" r:id="rId13"/>
    <p:sldId id="277" r:id="rId14"/>
    <p:sldId id="297" r:id="rId15"/>
    <p:sldId id="278" r:id="rId16"/>
    <p:sldId id="291" r:id="rId17"/>
    <p:sldId id="298" r:id="rId18"/>
    <p:sldId id="282" r:id="rId19"/>
    <p:sldId id="287" r:id="rId20"/>
    <p:sldId id="286" r:id="rId21"/>
    <p:sldId id="292" r:id="rId22"/>
    <p:sldId id="289" r:id="rId23"/>
    <p:sldId id="293" r:id="rId24"/>
    <p:sldId id="294" r:id="rId25"/>
    <p:sldId id="295" r:id="rId26"/>
    <p:sldId id="296" r:id="rId27"/>
    <p:sldId id="288" r:id="rId28"/>
    <p:sldId id="29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71"/>
    <p:restoredTop sz="94648"/>
  </p:normalViewPr>
  <p:slideViewPr>
    <p:cSldViewPr snapToGrid="0" snapToObjects="1">
      <p:cViewPr varScale="1">
        <p:scale>
          <a:sx n="109" d="100"/>
          <a:sy n="109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46819-C622-D24A-AA05-B6C491BAFA4E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19B376-B4A0-1E43-BF31-2645591A3B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90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D885825-A01F-D94A-9DD4-355ECFED16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950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9B376-B4A0-1E43-BF31-2645591A3B7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16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19B376-B4A0-1E43-BF31-2645591A3B7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069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AAFCD-75F5-5F4C-A0CE-4029590EA3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34C3B7-7AA7-A142-9496-6FB81680D5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0DF63-A05D-784E-8E1B-8A597B43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E106-7ABA-0745-BE61-C77448DA014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FC7D4-1BAC-5142-9DD3-FB7BEE358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A020E6-3047-A547-8686-EB2E7AB6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E8AF-F9D7-0A42-9B29-195AF33F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412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1FE11F-9BB4-8F4D-A307-213F4AA16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4E480-20AC-4F4B-8242-24A1D6C78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96A65-3847-E84D-9F95-E93FB1FEF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E106-7ABA-0745-BE61-C77448DA014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E58F4-7481-5E44-8D18-C5A6986D2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468ACD-988E-E04B-B960-38F557843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E8AF-F9D7-0A42-9B29-195AF33F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19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05307E4-9047-2847-AD70-EA8D4C9F0D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377D38-2B36-4343-810A-4EF7BEFB5C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FEE03C-1577-2343-BCFB-34AD0E1DF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E106-7ABA-0745-BE61-C77448DA014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D8D8B-B71F-C546-B30A-FBAB1779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F69B77-6891-7C47-8FFD-447F601AD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E8AF-F9D7-0A42-9B29-195AF33F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0614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78B2267-F110-BA4F-ADE8-46F435D68820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1E2BFF-745D-F24C-ABB1-5EFEA532A6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D61710-3F96-714A-ACBB-8B84FACE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31E5CE-19AD-3F41-8893-033562901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4E331C86-A048-C54C-9C4E-00D8B24113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093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A82F3-ECEC-0A4E-9502-320E90703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33032-C7EB-0342-BB21-C929A663E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7E2084-C5CF-604C-8FF6-AAA72970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E106-7ABA-0745-BE61-C77448DA014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26E8FA-D33E-FB40-B69C-85CBA7A06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AC0779-C3F0-7643-876A-A689D0FAF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E8AF-F9D7-0A42-9B29-195AF33F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4736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7002B-BD9E-9744-BC06-8E9295FF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81A0C-E311-864B-83D0-1965CCD7C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99D09-7039-6B4C-8C52-AA539792E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E106-7ABA-0745-BE61-C77448DA014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3BA5F-A6E6-F449-A934-D9E3ECF8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08125-2E77-A247-8A5F-8EB11BB5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E8AF-F9D7-0A42-9B29-195AF33F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5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922E1-BA80-4042-A832-F83DACB31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AE207-FCD5-7946-86E5-26583551F3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C116E-ED0A-BC43-857B-5DBB446BAE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F08CC3-7492-A54E-9E44-06B14D065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E106-7ABA-0745-BE61-C77448DA014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96BF6-2715-9448-8B06-5FE3700D5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ED1F7F-8873-B349-AD65-A2B57ACC7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E8AF-F9D7-0A42-9B29-195AF33F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838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78ACD-8ABB-E840-A9AF-318537990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45962B-1B67-EC4B-ABB9-88E3CE5F0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7A7A8B-13CB-0541-9915-F7E00CAFE1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50E81B-F12F-EA4E-9DD7-501FFD1354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918288-294D-914A-A63C-F6BFD61669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33D26C3-671A-394F-BC49-619E80A6B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E106-7ABA-0745-BE61-C77448DA014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931768-8FC9-884D-88E1-1DC86E13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0ED890-8DD9-BF49-86C9-FCEB3A14A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E8AF-F9D7-0A42-9B29-195AF33F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5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F64ED5-9B7B-1543-824A-7241D899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710DB-553A-BE4F-9F52-F2F0BF2414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E106-7ABA-0745-BE61-C77448DA014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228D3E-6966-BA43-89AD-4866BEFAC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B47D98-22A3-6747-95E9-33F2B2C7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E8AF-F9D7-0A42-9B29-195AF33F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788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4AF814-A662-054D-926F-40E6A50B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E106-7ABA-0745-BE61-C77448DA014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596456-41E6-6E4F-AB11-5F63B8EC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EC211-97BF-C845-9F98-C227D5AE5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E8AF-F9D7-0A42-9B29-195AF33F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51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E81E-0B45-2245-9A6D-53B17331F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ECC0F5-0691-9C47-A533-322A540DB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EECC53-3FE5-5E48-8EF4-1B8B32CF7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D20A0F-48E4-7B47-AFAF-84DBC873B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E106-7ABA-0745-BE61-C77448DA014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D4F758-2F92-E64D-93B4-CED4EBB35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078F6B-65F3-9D4A-9C9E-AD145BBE4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E8AF-F9D7-0A42-9B29-195AF33F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174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ABAEF-11E1-D843-BABB-3DC760DA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60E62C-4386-AF41-9B43-DAB6B4389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8494C-72ED-804D-91E5-7F4C3CE3DF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CEE69-4309-BB45-8CAA-502406982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7E106-7ABA-0745-BE61-C77448DA014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D03A3F-CB03-1641-833D-500DCB30B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01CD2-89D1-1942-826C-C7A7BA95D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EDE8AF-F9D7-0A42-9B29-195AF33F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35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50D599-27A0-1D4D-AD7B-AB4B5F90C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4AEC4A-AC95-6940-BAA0-E69045DE6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D6B1C-BDAE-7946-AA4C-579FEF816E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7E106-7ABA-0745-BE61-C77448DA0149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D89C41-2FD4-DA4B-843D-5F1C06E3FB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2B446-7326-8D4F-B055-46720C4AEB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DE8AF-F9D7-0A42-9B29-195AF33FA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579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scmp.com/topics/xinjiang?module=inline&amp;pgtype=article" TargetMode="External"/><Relationship Id="rId4" Type="http://schemas.openxmlformats.org/officeDocument/2006/relationships/hyperlink" Target="https://www.scmp.com/news/china/diplomacy/article/3126487/xinjiang-eu-hits-china-first-sanctions-tiananmen-square?module=inline&amp;pgtype=articl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3CA05A6-6997-E84C-98A3-03881AF9FB34}"/>
              </a:ext>
            </a:extLst>
          </p:cNvPr>
          <p:cNvSpPr txBox="1"/>
          <p:nvPr/>
        </p:nvSpPr>
        <p:spPr>
          <a:xfrm>
            <a:off x="2319251" y="631767"/>
            <a:ext cx="7041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“The Dragon and the Snow Lion: China’s Relationship with Tibet”</a:t>
            </a:r>
            <a:r>
              <a:rPr lang="en-CA" dirty="0"/>
              <a:t>	</a:t>
            </a:r>
            <a:r>
              <a:rPr lang="en-CA" dirty="0">
                <a:effectLst/>
              </a:rPr>
              <a:t> 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629280-BBE5-3840-B9D2-7A93148AA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251" y="1306827"/>
            <a:ext cx="7110499" cy="399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305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8E8DC9-2A30-3D48-BEF1-31CEE4F246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283" y="513396"/>
            <a:ext cx="10128947" cy="57087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3622775-CC04-BA44-907A-A7EB99B1DB73}"/>
              </a:ext>
            </a:extLst>
          </p:cNvPr>
          <p:cNvSpPr txBox="1"/>
          <p:nvPr/>
        </p:nvSpPr>
        <p:spPr>
          <a:xfrm>
            <a:off x="945931" y="6316717"/>
            <a:ext cx="11479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www.chinafile.com</a:t>
            </a:r>
            <a:r>
              <a:rPr lang="en-US" dirty="0"/>
              <a:t>/reporting-opinion/viewpoint/how-much-does-</a:t>
            </a:r>
            <a:r>
              <a:rPr lang="en-US" dirty="0" err="1"/>
              <a:t>beijing</a:t>
            </a:r>
            <a:r>
              <a:rPr lang="en-US" dirty="0"/>
              <a:t>-control-ethnic-makeup-of-</a:t>
            </a:r>
            <a:r>
              <a:rPr lang="en-US" dirty="0" err="1"/>
              <a:t>tibet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15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Shot 2016-11-08 at 6.08.52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904" r="-16904"/>
          <a:stretch>
            <a:fillRect/>
          </a:stretch>
        </p:blipFill>
        <p:spPr>
          <a:xfrm>
            <a:off x="0" y="624115"/>
            <a:ext cx="8252460" cy="5502049"/>
          </a:xfrm>
        </p:spPr>
      </p:pic>
      <p:sp>
        <p:nvSpPr>
          <p:cNvPr id="9" name="TextBox 8"/>
          <p:cNvSpPr txBox="1"/>
          <p:nvPr/>
        </p:nvSpPr>
        <p:spPr>
          <a:xfrm flipH="1">
            <a:off x="8413203" y="863600"/>
            <a:ext cx="34397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Han/Chinese population </a:t>
            </a:r>
            <a:r>
              <a:rPr lang="en-US" sz="1200" b="1" dirty="0"/>
              <a:t>91.96 </a:t>
            </a:r>
            <a:r>
              <a:rPr lang="en-US" sz="1200" dirty="0"/>
              <a:t>percent</a:t>
            </a:r>
          </a:p>
          <a:p>
            <a:endParaRPr lang="en-US" sz="1200" dirty="0"/>
          </a:p>
          <a:p>
            <a:r>
              <a:rPr lang="en-US" sz="1200" b="1" dirty="0"/>
              <a:t>8.04 p</a:t>
            </a:r>
            <a:r>
              <a:rPr lang="en-US" sz="1200" dirty="0"/>
              <a:t>ercent belong to minority ethnic groups</a:t>
            </a:r>
          </a:p>
        </p:txBody>
      </p:sp>
    </p:spTree>
    <p:extLst>
      <p:ext uri="{BB962C8B-B14F-4D97-AF65-F5344CB8AC3E}">
        <p14:creationId xmlns:p14="http://schemas.microsoft.com/office/powerpoint/2010/main" val="14471133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61888-DD52-994C-AC90-0E64B02DB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72" y="641131"/>
            <a:ext cx="4981028" cy="39621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751ADC-F7C0-FC43-A260-83DF6183205E}"/>
              </a:ext>
            </a:extLst>
          </p:cNvPr>
          <p:cNvSpPr txBox="1"/>
          <p:nvPr/>
        </p:nvSpPr>
        <p:spPr>
          <a:xfrm>
            <a:off x="5843752" y="746235"/>
            <a:ext cx="6053958" cy="2669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“Xizang</a:t>
            </a:r>
            <a:r>
              <a:rPr lang="ja-JP" altLang="en-US"/>
              <a:t>西藏”</a:t>
            </a:r>
            <a:r>
              <a:rPr lang="en-US" altLang="ja-JP" dirty="0"/>
              <a:t>.</a:t>
            </a:r>
          </a:p>
          <a:p>
            <a:endParaRPr lang="en-US" altLang="ja-JP" dirty="0"/>
          </a:p>
          <a:p>
            <a:r>
              <a:rPr lang="en-US" altLang="ja-JP" dirty="0"/>
              <a:t>In August the ministry of propaganda issued a directive to gradually replacing “Tibet” with ”Xizang” in external propaganda: </a:t>
            </a:r>
          </a:p>
          <a:p>
            <a:endParaRPr lang="ja-JP" altLang="en-US"/>
          </a:p>
          <a:p>
            <a:r>
              <a:rPr lang="en-US" dirty="0"/>
              <a:t>Refers only Tibet  Autonomous Regions:</a:t>
            </a:r>
          </a:p>
          <a:p>
            <a:endParaRPr lang="en-US" dirty="0"/>
          </a:p>
          <a:p>
            <a:r>
              <a:rPr lang="en-US" dirty="0"/>
              <a:t> 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226F23-9C5C-DB4D-B438-22AE6EE2AE95}"/>
              </a:ext>
            </a:extLst>
          </p:cNvPr>
          <p:cNvSpPr txBox="1"/>
          <p:nvPr/>
        </p:nvSpPr>
        <p:spPr>
          <a:xfrm>
            <a:off x="5938345" y="3121571"/>
            <a:ext cx="44555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Tibetan Population 2020:</a:t>
            </a:r>
          </a:p>
          <a:p>
            <a:endParaRPr lang="en-US" dirty="0"/>
          </a:p>
          <a:p>
            <a:r>
              <a:rPr lang="en-US" dirty="0"/>
              <a:t>TAR:   	3137.901</a:t>
            </a:r>
          </a:p>
          <a:p>
            <a:r>
              <a:rPr lang="en-US" dirty="0"/>
              <a:t>Qinghai:   2021.170</a:t>
            </a:r>
          </a:p>
          <a:p>
            <a:r>
              <a:rPr lang="en-US" dirty="0"/>
              <a:t>Sichuan:   1990.585</a:t>
            </a:r>
          </a:p>
          <a:p>
            <a:r>
              <a:rPr lang="en-CA" dirty="0"/>
              <a:t>Gansu:        367.006</a:t>
            </a:r>
          </a:p>
          <a:p>
            <a:r>
              <a:rPr lang="en-CA" dirty="0"/>
              <a:t>Yunnan       387.511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757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452C4A3-FDD6-4045-9CD8-220A8A5542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242" y="481287"/>
            <a:ext cx="6350000" cy="444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B90284-E054-984E-946C-A7BA23BBE560}"/>
              </a:ext>
            </a:extLst>
          </p:cNvPr>
          <p:cNvSpPr txBox="1"/>
          <p:nvPr/>
        </p:nvSpPr>
        <p:spPr>
          <a:xfrm>
            <a:off x="1954924" y="5223641"/>
            <a:ext cx="8376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July 23 2021  Xi Jinping became the first President of China to visit Lhasa :</a:t>
            </a:r>
          </a:p>
        </p:txBody>
      </p:sp>
    </p:spTree>
    <p:extLst>
      <p:ext uri="{BB962C8B-B14F-4D97-AF65-F5344CB8AC3E}">
        <p14:creationId xmlns:p14="http://schemas.microsoft.com/office/powerpoint/2010/main" val="2343247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00F3FB8-E469-5447-AAEE-0D1B58CEA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7211" y="923653"/>
            <a:ext cx="6601098" cy="4610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D2698A5-84B6-FA48-9DAF-1A8BA2B2D723}"/>
              </a:ext>
            </a:extLst>
          </p:cNvPr>
          <p:cNvSpPr txBox="1"/>
          <p:nvPr/>
        </p:nvSpPr>
        <p:spPr>
          <a:xfrm>
            <a:off x="2377440" y="6000206"/>
            <a:ext cx="5399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 Jinping’s family with the Panchen Lama’s family, 1979</a:t>
            </a:r>
          </a:p>
        </p:txBody>
      </p:sp>
    </p:spTree>
    <p:extLst>
      <p:ext uri="{BB962C8B-B14F-4D97-AF65-F5344CB8AC3E}">
        <p14:creationId xmlns:p14="http://schemas.microsoft.com/office/powerpoint/2010/main" val="16546963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D6BAC0-03BD-6E44-89AB-1A23923466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551" y="1048407"/>
            <a:ext cx="4137572" cy="25671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8199054-0A53-7B45-9C27-422A09BD00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1945" y="1171378"/>
            <a:ext cx="2879834" cy="21288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5A13C9-4087-964E-98EB-60A7531BF4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8713" y="3310758"/>
            <a:ext cx="4953000" cy="3302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99426B7-CE35-C348-BF05-38CBC82978BB}"/>
              </a:ext>
            </a:extLst>
          </p:cNvPr>
          <p:cNvSpPr txBox="1"/>
          <p:nvPr/>
        </p:nvSpPr>
        <p:spPr>
          <a:xfrm>
            <a:off x="346842" y="2543503"/>
            <a:ext cx="29358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July Xi Jinping became the first President of China to visit Lhasa. </a:t>
            </a:r>
          </a:p>
          <a:p>
            <a:endParaRPr lang="en-US" dirty="0"/>
          </a:p>
          <a:p>
            <a:r>
              <a:rPr lang="en-US" dirty="0"/>
              <a:t>Xi’s visit timed to coincide with the 70th anniversary of the 17 Point Agreement </a:t>
            </a:r>
          </a:p>
          <a:p>
            <a:endParaRPr lang="en-US" dirty="0"/>
          </a:p>
          <a:p>
            <a:r>
              <a:rPr lang="en-US" dirty="0"/>
              <a:t>Marking the centenary celebration of the founding of CCP</a:t>
            </a:r>
          </a:p>
        </p:txBody>
      </p:sp>
    </p:spTree>
    <p:extLst>
      <p:ext uri="{BB962C8B-B14F-4D97-AF65-F5344CB8AC3E}">
        <p14:creationId xmlns:p14="http://schemas.microsoft.com/office/powerpoint/2010/main" val="104677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A864CC-521A-1949-932A-C30D5F4BE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453" y="619006"/>
            <a:ext cx="7463790" cy="41983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BDFDF9-2A5C-AC49-942A-B1F1DAECF0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5190" y="822960"/>
            <a:ext cx="3251200" cy="2806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E23044A-49F7-8E4F-B87C-965DE6CE4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6243" y="3749040"/>
            <a:ext cx="3842317" cy="286893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ADC6CEC-BCEA-5844-BD74-12163E3D0700}"/>
              </a:ext>
            </a:extLst>
          </p:cNvPr>
          <p:cNvSpPr txBox="1"/>
          <p:nvPr/>
        </p:nvSpPr>
        <p:spPr>
          <a:xfrm>
            <a:off x="697231" y="5303520"/>
            <a:ext cx="6938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The </a:t>
            </a:r>
            <a:r>
              <a:rPr lang="en-CA" b="1" dirty="0"/>
              <a:t>Seventeen Point Agreement: </a:t>
            </a:r>
            <a:r>
              <a:rPr lang="en-CA" dirty="0"/>
              <a:t>The formal title,  Agreement of the Central People's Government and the Local Government of Tibet on Measures for the Peaceful Liberation of Tibet,  Signed in 23 May 1951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532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69D6B7-65E8-0E47-96D4-29BAF2DAF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715235"/>
            <a:ext cx="4248150" cy="30376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9B3D0E-B9CC-484D-8C91-BF37B2458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8240" y="715235"/>
            <a:ext cx="4697099" cy="32887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CEC024-B090-EF47-9E1C-B62FACF94D19}"/>
              </a:ext>
            </a:extLst>
          </p:cNvPr>
          <p:cNvSpPr txBox="1"/>
          <p:nvPr/>
        </p:nvSpPr>
        <p:spPr>
          <a:xfrm>
            <a:off x="1158240" y="4632960"/>
            <a:ext cx="823341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Deng was the architect of the 17th Point Agreement, at the Deng was the Political commissar of SW Military Region, that army that invaded Tibet.</a:t>
            </a:r>
          </a:p>
          <a:p>
            <a:r>
              <a:rPr lang="en-CA" dirty="0"/>
              <a:t/>
            </a:r>
            <a:br>
              <a:rPr lang="en-CA" dirty="0"/>
            </a:br>
            <a:endParaRPr lang="en-CA" dirty="0"/>
          </a:p>
          <a:p>
            <a:r>
              <a:rPr lang="en-CA" dirty="0"/>
              <a:t>The 17 Point Agreement is almost identical to Hong Kong Basic Law signed with Britain by Deng Xiaoping and Margaret Thatcher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0774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A404390-E8BF-274C-87A8-C99D5BA8581C}"/>
              </a:ext>
            </a:extLst>
          </p:cNvPr>
          <p:cNvSpPr txBox="1"/>
          <p:nvPr/>
        </p:nvSpPr>
        <p:spPr>
          <a:xfrm>
            <a:off x="2525486" y="435429"/>
            <a:ext cx="6592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latest Development 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225A84-F8ED-AC4C-9904-6203872966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86" y="1179286"/>
            <a:ext cx="3518263" cy="23455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79390F2-B96D-F545-BD97-6BB58ED3F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9030" y="1071153"/>
            <a:ext cx="4919971" cy="370985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C355EE-0D47-D240-B282-636A97453651}"/>
              </a:ext>
            </a:extLst>
          </p:cNvPr>
          <p:cNvSpPr txBox="1"/>
          <p:nvPr/>
        </p:nvSpPr>
        <p:spPr>
          <a:xfrm>
            <a:off x="548640" y="4162697"/>
            <a:ext cx="50603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 18th of October, </a:t>
            </a:r>
            <a:r>
              <a:rPr lang="en-CA" dirty="0"/>
              <a:t>Wang </a:t>
            </a:r>
            <a:r>
              <a:rPr lang="en-CA" dirty="0" err="1"/>
              <a:t>Junzheng</a:t>
            </a:r>
            <a:r>
              <a:rPr lang="en-CA" dirty="0"/>
              <a:t> </a:t>
            </a:r>
            <a:r>
              <a:rPr lang="en-CA" dirty="0" err="1"/>
              <a:t>asenior</a:t>
            </a:r>
            <a:r>
              <a:rPr lang="en-CA" dirty="0"/>
              <a:t> official </a:t>
            </a:r>
            <a:r>
              <a:rPr lang="en-CA" dirty="0">
                <a:hlinkClick r:id="rId4"/>
              </a:rPr>
              <a:t>sanctioned</a:t>
            </a:r>
            <a:r>
              <a:rPr lang="en-CA" dirty="0"/>
              <a:t> by the United States, Britain, the European Union and </a:t>
            </a:r>
            <a:r>
              <a:rPr lang="en-CA" dirty="0">
                <a:solidFill>
                  <a:srgbClr val="FF0000"/>
                </a:solidFill>
              </a:rPr>
              <a:t>Canada</a:t>
            </a:r>
            <a:r>
              <a:rPr lang="en-CA" dirty="0"/>
              <a:t> for his role in China’s far western </a:t>
            </a:r>
            <a:r>
              <a:rPr lang="en-CA" dirty="0">
                <a:hlinkClick r:id="rId5"/>
              </a:rPr>
              <a:t>Xinjiang</a:t>
            </a:r>
            <a:r>
              <a:rPr lang="en-CA" dirty="0"/>
              <a:t> region has been appointed the First Sec of CCP in Tibet, (the top job).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900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1029" y="566058"/>
            <a:ext cx="83965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What are the issues?</a:t>
            </a:r>
          </a:p>
          <a:p>
            <a:endParaRPr lang="en-US" dirty="0"/>
          </a:p>
          <a:p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Minority areas:  Resource Rich, Resource extraction,  Low population density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Migration/   Settler Colonialism/ </a:t>
            </a:r>
            <a:r>
              <a:rPr lang="en-US" dirty="0" err="1"/>
              <a:t>Sinicization</a:t>
            </a:r>
            <a:r>
              <a:rPr lang="en-US" dirty="0"/>
              <a:t>/ Population transfer.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pPr marL="342900" indent="-342900">
              <a:buAutoNum type="arabicParenR"/>
            </a:pPr>
            <a:r>
              <a:rPr lang="en-US" dirty="0"/>
              <a:t>Economic disadvantage,  imbalance growth 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/>
              <a:t>4)   Chinese elite, no connection with minority issue</a:t>
            </a:r>
          </a:p>
          <a:p>
            <a:pPr marL="342900" indent="-342900">
              <a:buAutoNum type="arabicParenR"/>
            </a:pPr>
            <a:endParaRPr lang="en-US" dirty="0"/>
          </a:p>
          <a:p>
            <a:r>
              <a:rPr lang="en-US" dirty="0"/>
              <a:t>5)   International dimensions.  Human Rights  Global Diaspora/ Soft Power/  China’s         image.</a:t>
            </a:r>
          </a:p>
          <a:p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23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359C19E-8768-A34E-A6B7-170AA4F7E850}"/>
              </a:ext>
            </a:extLst>
          </p:cNvPr>
          <p:cNvSpPr txBox="1"/>
          <p:nvPr/>
        </p:nvSpPr>
        <p:spPr>
          <a:xfrm>
            <a:off x="2402378" y="0"/>
            <a:ext cx="649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Canada and Tibet: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33CE31-F98E-DC48-ABA6-612810CD2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70" y="918430"/>
            <a:ext cx="3486381" cy="255490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53E53B-C844-DF4A-9946-B120C1F46C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101" y="1047915"/>
            <a:ext cx="1959033" cy="265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1C7953-7C15-1E49-AE52-6C14116591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9704" y="1047915"/>
            <a:ext cx="2278294" cy="29609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C61DC76-2D96-B64C-A636-87EF250BE883}"/>
              </a:ext>
            </a:extLst>
          </p:cNvPr>
          <p:cNvSpPr txBox="1"/>
          <p:nvPr/>
        </p:nvSpPr>
        <p:spPr>
          <a:xfrm>
            <a:off x="399012" y="4256723"/>
            <a:ext cx="620129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S</a:t>
            </a:r>
            <a:r>
              <a:rPr lang="en-CA" sz="1400" b="1" dirty="0"/>
              <a:t>usanna "Susie" Carson </a:t>
            </a:r>
            <a:r>
              <a:rPr lang="en-CA" sz="1400" b="1" dirty="0" err="1"/>
              <a:t>Rijnhart</a:t>
            </a:r>
            <a:r>
              <a:rPr lang="en-CA" sz="1400" dirty="0"/>
              <a:t>, 1868 – 1908,  Chatham, Ontario</a:t>
            </a:r>
          </a:p>
          <a:p>
            <a:endParaRPr lang="en-CA" sz="1400" dirty="0"/>
          </a:p>
          <a:p>
            <a:r>
              <a:rPr lang="en-CA" sz="1400" dirty="0"/>
              <a:t>One of the first woman allowed to study medicine at Trinity College in </a:t>
            </a:r>
            <a:br>
              <a:rPr lang="en-CA" sz="1400" dirty="0"/>
            </a:br>
            <a:r>
              <a:rPr lang="en-CA" sz="1400" dirty="0"/>
              <a:t>Toronto, (</a:t>
            </a:r>
            <a:r>
              <a:rPr lang="en-CA" dirty="0"/>
              <a:t>1889)</a:t>
            </a:r>
            <a:r>
              <a:rPr lang="en-CA" sz="1400" dirty="0"/>
              <a:t>: </a:t>
            </a:r>
          </a:p>
          <a:p>
            <a:endParaRPr lang="en-CA" sz="1400" dirty="0"/>
          </a:p>
          <a:p>
            <a:r>
              <a:rPr lang="en-CA" sz="1400" dirty="0"/>
              <a:t>The </a:t>
            </a:r>
            <a:r>
              <a:rPr lang="en-CA" sz="1400" dirty="0" err="1"/>
              <a:t>Ist</a:t>
            </a:r>
            <a:r>
              <a:rPr lang="en-CA" sz="1400" dirty="0"/>
              <a:t> Western women to enter Tibet :</a:t>
            </a:r>
          </a:p>
          <a:p>
            <a:endParaRPr lang="en-CA" sz="1400" dirty="0"/>
          </a:p>
          <a:p>
            <a:r>
              <a:rPr lang="en-CA" sz="1400" dirty="0"/>
              <a:t>From the late 19th Century to the early 20th Century:  Tibet was a place of Canadian missionaries.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22628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0140" y="365125"/>
            <a:ext cx="10233660" cy="755015"/>
          </a:xfrm>
        </p:spPr>
        <p:txBody>
          <a:bodyPr/>
          <a:lstStyle/>
          <a:p>
            <a:pPr algn="ctr"/>
            <a:r>
              <a:rPr lang="en-US" dirty="0"/>
              <a:t>Key themes: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417639"/>
            <a:ext cx="8229600" cy="4708525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1947-1960			Sovereignty.  Securing frontier (China 				signed a major border agreement with 				neighboring countries</a:t>
            </a:r>
          </a:p>
          <a:p>
            <a:endParaRPr lang="en-US" sz="2000" dirty="0"/>
          </a:p>
          <a:p>
            <a:r>
              <a:rPr lang="en-US" sz="2000" dirty="0"/>
              <a:t>1960-1967			Reform/ </a:t>
            </a:r>
          </a:p>
          <a:p>
            <a:endParaRPr lang="en-US" sz="2000" dirty="0"/>
          </a:p>
          <a:p>
            <a:r>
              <a:rPr lang="en-US" sz="2000" dirty="0"/>
              <a:t>1967-1979			Socialists Transformation</a:t>
            </a:r>
          </a:p>
          <a:p>
            <a:endParaRPr lang="en-US" sz="2000" dirty="0"/>
          </a:p>
          <a:p>
            <a:r>
              <a:rPr lang="en-US" sz="2000" dirty="0"/>
              <a:t>1979-1990			Autonomy </a:t>
            </a:r>
            <a:r>
              <a:rPr lang="en-US" sz="2000" dirty="0" err="1"/>
              <a:t>Revisioned</a:t>
            </a:r>
            <a:r>
              <a:rPr lang="en-US" sz="2000" dirty="0"/>
              <a:t>,  (Hu </a:t>
            </a:r>
            <a:r>
              <a:rPr lang="en-US" sz="2000" dirty="0" err="1"/>
              <a:t>Yaobang’s</a:t>
            </a:r>
            <a:r>
              <a:rPr lang="en-US" sz="2000" dirty="0"/>
              <a:t> apology)</a:t>
            </a:r>
          </a:p>
          <a:p>
            <a:endParaRPr lang="en-US" sz="2000" dirty="0"/>
          </a:p>
          <a:p>
            <a:r>
              <a:rPr lang="en-US" sz="2000" dirty="0"/>
              <a:t>1990-2000			Economic Development  (Western 					Development, </a:t>
            </a:r>
            <a:r>
              <a:rPr lang="zh-TW" altLang="en-US" sz="2000" dirty="0"/>
              <a:t>西</a:t>
            </a:r>
            <a:r>
              <a:rPr lang="en-CA" altLang="zh-TW" sz="2000" dirty="0"/>
              <a:t> </a:t>
            </a:r>
            <a:r>
              <a:rPr lang="zh-TW" altLang="en-US" sz="2000" dirty="0"/>
              <a:t>部大开发</a:t>
            </a:r>
            <a:r>
              <a:rPr lang="en-US" altLang="zh-TW" sz="2000" dirty="0"/>
              <a:t>;</a:t>
            </a:r>
            <a:r>
              <a:rPr lang="en-US" sz="2000" dirty="0"/>
              <a:t>)</a:t>
            </a:r>
          </a:p>
          <a:p>
            <a:endParaRPr lang="en-US" sz="2000" dirty="0"/>
          </a:p>
          <a:p>
            <a:r>
              <a:rPr lang="en-US" sz="2000" dirty="0"/>
              <a:t>2000-Present			Integration and Assimilation/Civic 					Citizenship 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08415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49F5FF-A9A5-1043-BD76-3561652D3E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" y="850821"/>
            <a:ext cx="4660174" cy="30582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D80FD9B-5C3C-404E-8307-772449211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964" y="410969"/>
            <a:ext cx="5038539" cy="2835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96141D1-84BA-1243-A50C-7B768FE5D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576" y="3246120"/>
            <a:ext cx="5816367" cy="3714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BF8A143-79A1-F640-AD51-076C0147918B}"/>
              </a:ext>
            </a:extLst>
          </p:cNvPr>
          <p:cNvSpPr txBox="1"/>
          <p:nvPr/>
        </p:nvSpPr>
        <p:spPr>
          <a:xfrm>
            <a:off x="514350" y="4423410"/>
            <a:ext cx="3966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dirty="0">
                <a:latin typeface="Times New Roman" charset="0"/>
              </a:rPr>
              <a:t>PRC/ CCP’s Paradigms</a:t>
            </a:r>
          </a:p>
          <a:p>
            <a:pPr marL="457200" indent="-457200" algn="ctr"/>
            <a:endParaRPr lang="en-US" dirty="0">
              <a:latin typeface="Times New Roman" charset="0"/>
            </a:endParaRPr>
          </a:p>
          <a:p>
            <a:pPr marL="457200" indent="-457200"/>
            <a:r>
              <a:rPr lang="en-US" dirty="0">
                <a:latin typeface="Times New Roman" charset="0"/>
              </a:rPr>
              <a:t>	1) Liberation/Unification</a:t>
            </a:r>
          </a:p>
          <a:p>
            <a:pPr marL="457200" indent="-457200"/>
            <a:r>
              <a:rPr lang="en-US" dirty="0">
                <a:latin typeface="Times New Roman" charset="0"/>
              </a:rPr>
              <a:t>	2) Emancipation</a:t>
            </a:r>
          </a:p>
          <a:p>
            <a:pPr marL="457200" indent="-457200"/>
            <a:r>
              <a:rPr lang="en-US" dirty="0">
                <a:latin typeface="Times New Roman" charset="0"/>
              </a:rPr>
              <a:t>	3) Development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2374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0CF0C-38FA-AE44-987C-1B52DCC26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37259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Tibetan Grievances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E3960C-DE47-754F-8D63-3B470222D0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324" y="1680211"/>
            <a:ext cx="4103732" cy="27546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ABEA896-92E8-C04A-89E1-F3D15BB919ED}"/>
              </a:ext>
            </a:extLst>
          </p:cNvPr>
          <p:cNvSpPr txBox="1"/>
          <p:nvPr/>
        </p:nvSpPr>
        <p:spPr>
          <a:xfrm>
            <a:off x="2468880" y="5541764"/>
            <a:ext cx="6673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/>
              <a:t>Total number of Self-immolations: 155 (129 Male and 26 Female), 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FB8BD9-476D-B149-8D50-CDE1B5227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6448" y="1234440"/>
            <a:ext cx="6367352" cy="4194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0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1747E1-4535-254F-95E9-BB04823EBC4E}"/>
              </a:ext>
            </a:extLst>
          </p:cNvPr>
          <p:cNvSpPr txBox="1"/>
          <p:nvPr/>
        </p:nvSpPr>
        <p:spPr>
          <a:xfrm>
            <a:off x="205740" y="1017270"/>
            <a:ext cx="10172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1)  Religion:  CCP/the State interference in purely religious affairs</a:t>
            </a:r>
          </a:p>
          <a:p>
            <a:r>
              <a:rPr lang="en-US" dirty="0"/>
              <a:t>2  Language  / Education   Residential/ Boarding schools </a:t>
            </a:r>
          </a:p>
          <a:p>
            <a:r>
              <a:rPr lang="en-US" dirty="0"/>
              <a:t>3)Jobs/Economic/ forced resettlement of nomads. </a:t>
            </a:r>
          </a:p>
          <a:p>
            <a:r>
              <a:rPr lang="en-US" dirty="0"/>
              <a:t>4) Forced </a:t>
            </a:r>
            <a:r>
              <a:rPr lang="en-US" dirty="0" err="1"/>
              <a:t>Sinicization</a:t>
            </a:r>
            <a:r>
              <a:rPr lang="en-US" dirty="0"/>
              <a:t>   Loyalty to China diminish Tibetan identity.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2D94A8-6B85-134B-AB60-782CCA5186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" y="2948940"/>
            <a:ext cx="3333699" cy="24041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961199-1383-F04C-A292-36BFA5D867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6190" y="2878074"/>
            <a:ext cx="4419600" cy="24749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A1194-36D4-C646-A36A-9912B8282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540" y="2561590"/>
            <a:ext cx="3463239" cy="25361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4BBA7-0090-7C47-829E-9EE12C57CC07}"/>
              </a:ext>
            </a:extLst>
          </p:cNvPr>
          <p:cNvSpPr txBox="1"/>
          <p:nvPr/>
        </p:nvSpPr>
        <p:spPr>
          <a:xfrm>
            <a:off x="411480" y="5623560"/>
            <a:ext cx="2658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Resettlement of Nomads/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FE947-A4F3-8843-8DEF-D4E298AA3459}"/>
              </a:ext>
            </a:extLst>
          </p:cNvPr>
          <p:cNvSpPr txBox="1"/>
          <p:nvPr/>
        </p:nvSpPr>
        <p:spPr>
          <a:xfrm>
            <a:off x="3539439" y="5623559"/>
            <a:ext cx="443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Introduction of common language education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16D317-9553-534A-8B99-99225E05A030}"/>
              </a:ext>
            </a:extLst>
          </p:cNvPr>
          <p:cNvSpPr txBox="1"/>
          <p:nvPr/>
        </p:nvSpPr>
        <p:spPr>
          <a:xfrm>
            <a:off x="8629651" y="5384620"/>
            <a:ext cx="3051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Population transferred; </a:t>
            </a:r>
          </a:p>
        </p:txBody>
      </p:sp>
    </p:spTree>
    <p:extLst>
      <p:ext uri="{BB962C8B-B14F-4D97-AF65-F5344CB8AC3E}">
        <p14:creationId xmlns:p14="http://schemas.microsoft.com/office/powerpoint/2010/main" val="19986925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7DE38C1-D1F7-4B43-ABB3-5FC81EE87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35" y="835114"/>
            <a:ext cx="3840480" cy="255097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99E72C-F484-2448-886D-EF6301B64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130" y="596900"/>
            <a:ext cx="4127500" cy="2540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35D061-B9D8-774B-B942-62EFE642F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660" y="3959586"/>
            <a:ext cx="3623310" cy="24067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6D41B6-021C-444C-833E-3E3CE5A193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1859" y="3136900"/>
            <a:ext cx="5717153" cy="26352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535AA1-A7FD-7A43-86A3-631C6EC6B008}"/>
              </a:ext>
            </a:extLst>
          </p:cNvPr>
          <p:cNvSpPr txBox="1"/>
          <p:nvPr/>
        </p:nvSpPr>
        <p:spPr>
          <a:xfrm>
            <a:off x="4721858" y="5996978"/>
            <a:ext cx="6628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Xi Jinping came to power in 2013, he set a goal </a:t>
            </a:r>
            <a:r>
              <a:rPr lang="en-CA" dirty="0"/>
              <a:t>to completely overcome poverty by 2020.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2321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2D7662-3AA9-0347-ADC6-F7CE5BD042A2}"/>
              </a:ext>
            </a:extLst>
          </p:cNvPr>
          <p:cNvSpPr txBox="1"/>
          <p:nvPr/>
        </p:nvSpPr>
        <p:spPr>
          <a:xfrm>
            <a:off x="3246120" y="765810"/>
            <a:ext cx="5154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Canada and Tibet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81E812-6463-014A-A4FC-B636BD76DAAF}"/>
              </a:ext>
            </a:extLst>
          </p:cNvPr>
          <p:cNvSpPr txBox="1"/>
          <p:nvPr/>
        </p:nvSpPr>
        <p:spPr>
          <a:xfrm>
            <a:off x="594360" y="184023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183988-1936-7F40-80B8-5CD275F1802E}"/>
              </a:ext>
            </a:extLst>
          </p:cNvPr>
          <p:cNvSpPr txBox="1"/>
          <p:nvPr/>
        </p:nvSpPr>
        <p:spPr>
          <a:xfrm>
            <a:off x="662940" y="1588770"/>
            <a:ext cx="56877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 asserts and tries to influence global opinion.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89767-64DC-F34B-95C7-810BFA36D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7404" y="1773436"/>
            <a:ext cx="3503362" cy="41605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543A4D-D444-FC44-81A1-2F8F76C654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040" y="2596396"/>
            <a:ext cx="6973204" cy="36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6254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345765E-0E7C-2040-B8CD-45A6A9EFA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137" y="325120"/>
            <a:ext cx="3918251" cy="34975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1A0931-B833-2C4B-AD21-49C6F567F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780" y="674370"/>
            <a:ext cx="4819650" cy="341757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6B236E-7B42-A742-8BAA-63EA9775D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137" y="3662680"/>
            <a:ext cx="4503420" cy="30290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09AEA0-2976-314C-A986-C19F2599C444}"/>
              </a:ext>
            </a:extLst>
          </p:cNvPr>
          <p:cNvSpPr txBox="1"/>
          <p:nvPr/>
        </p:nvSpPr>
        <p:spPr>
          <a:xfrm>
            <a:off x="6160770" y="4549140"/>
            <a:ext cx="4491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China is funding and setting up groups in Canada disguised as genuine community lead groups. </a:t>
            </a:r>
          </a:p>
          <a:p>
            <a:endParaRPr lang="en-US" dirty="0"/>
          </a:p>
          <a:p>
            <a:r>
              <a:rPr lang="en-US" dirty="0"/>
              <a:t>They lobby MPs, MMP and Businesses</a:t>
            </a:r>
          </a:p>
        </p:txBody>
      </p:sp>
    </p:spTree>
    <p:extLst>
      <p:ext uri="{BB962C8B-B14F-4D97-AF65-F5344CB8AC3E}">
        <p14:creationId xmlns:p14="http://schemas.microsoft.com/office/powerpoint/2010/main" val="28688190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581705"/>
          </a:xfrm>
        </p:spPr>
        <p:txBody>
          <a:bodyPr>
            <a:normAutofit fontScale="90000"/>
          </a:bodyPr>
          <a:lstStyle/>
          <a:p>
            <a:r>
              <a:rPr lang="en-US" dirty="0"/>
              <a:t>My country or my religion: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273161"/>
              </p:ext>
            </p:extLst>
          </p:nvPr>
        </p:nvGraphicFramePr>
        <p:xfrm>
          <a:off x="1981200" y="1600200"/>
          <a:ext cx="8229600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CCP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Religion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Ideology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Socialism with Chinese characteristics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Buddhism, Christianity,</a:t>
                      </a:r>
                      <a:r>
                        <a:rPr lang="en-US" baseline="0" dirty="0"/>
                        <a:t> Islam,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Leadership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Party Sec, Central</a:t>
                      </a:r>
                      <a:r>
                        <a:rPr lang="en-US" baseline="0" dirty="0"/>
                        <a:t> Committee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Religious</a:t>
                      </a:r>
                      <a:r>
                        <a:rPr lang="en-US" baseline="0" dirty="0"/>
                        <a:t> leaders,  e.g. the Dalai Lama, 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Organization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The</a:t>
                      </a:r>
                      <a:r>
                        <a:rPr lang="en-US" baseline="0" dirty="0"/>
                        <a:t> Party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Church/ Religious</a:t>
                      </a:r>
                      <a:r>
                        <a:rPr lang="en-US" baseline="0" dirty="0"/>
                        <a:t> sects and groups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Membership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CCP membership/</a:t>
                      </a:r>
                      <a:r>
                        <a:rPr lang="en-US" baseline="0" dirty="0"/>
                        <a:t> </a:t>
                      </a:r>
                    </a:p>
                    <a:p>
                      <a:r>
                        <a:rPr lang="en-US" baseline="0" dirty="0"/>
                        <a:t>85 Million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244</a:t>
                      </a:r>
                      <a:r>
                        <a:rPr lang="en-US" baseline="0" dirty="0"/>
                        <a:t> Million Buddhists,</a:t>
                      </a:r>
                    </a:p>
                    <a:p>
                      <a:r>
                        <a:rPr lang="en-US" baseline="0" dirty="0"/>
                        <a:t>67 Million  Christians </a:t>
                      </a:r>
                    </a:p>
                    <a:p>
                      <a:r>
                        <a:rPr lang="en-US" baseline="0" dirty="0"/>
                        <a:t>21 Million Muslims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600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Screen shot 2010-10-#11CA42.png                                000B1E8BMacintosh HD                   7C260808:">
            <a:extLst>
              <a:ext uri="{FF2B5EF4-FFF2-40B4-BE49-F238E27FC236}">
                <a16:creationId xmlns:a16="http://schemas.microsoft.com/office/drawing/2014/main" id="{D8063570-B41B-204A-94B1-3F7EBB686721}"/>
              </a:ext>
            </a:extLst>
          </p:cNvPr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544639"/>
            <a:ext cx="7772400" cy="3614737"/>
          </a:xfrm>
        </p:spPr>
      </p:pic>
      <p:sp>
        <p:nvSpPr>
          <p:cNvPr id="6150" name="Rectangle 6">
            <a:extLst>
              <a:ext uri="{FF2B5EF4-FFF2-40B4-BE49-F238E27FC236}">
                <a16:creationId xmlns:a16="http://schemas.microsoft.com/office/drawing/2014/main" id="{178E8F39-055B-674E-A880-07BBF7B5C8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9626" y="377825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3686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CF51C03-0C24-584C-A29B-CC8A53399C93}"/>
              </a:ext>
            </a:extLst>
          </p:cNvPr>
          <p:cNvSpPr txBox="1"/>
          <p:nvPr/>
        </p:nvSpPr>
        <p:spPr>
          <a:xfrm>
            <a:off x="598516" y="1529542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On a lecture tour of Canadian churches, </a:t>
            </a:r>
            <a:r>
              <a:rPr lang="en-CA" dirty="0" err="1"/>
              <a:t>Dr</a:t>
            </a:r>
            <a:r>
              <a:rPr lang="en-CA" dirty="0"/>
              <a:t> </a:t>
            </a:r>
            <a:r>
              <a:rPr lang="en-CA" dirty="0" err="1"/>
              <a:t>Rijnhart</a:t>
            </a:r>
            <a:r>
              <a:rPr lang="en-CA" dirty="0"/>
              <a:t> was described as “a Canadian heroine” with a “most thrilling story of missionary exploration, sacrifice, and possible martyrdom.”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 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32F8A9-03FD-2C42-BC63-2A3C7A7B76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1351" y="332509"/>
            <a:ext cx="4414141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04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614EF3B-2BD6-D946-AFAD-423DE5E55964}"/>
              </a:ext>
            </a:extLst>
          </p:cNvPr>
          <p:cNvSpPr txBox="1"/>
          <p:nvPr/>
        </p:nvSpPr>
        <p:spPr>
          <a:xfrm>
            <a:off x="4246179" y="126124"/>
            <a:ext cx="415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Prominent Victorian connected with Tibet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CB65B4-6E00-2C49-A45C-90CAF8434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519" y="783756"/>
            <a:ext cx="3240847" cy="3998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92D5E9A-84DE-C741-A525-0CA34D4B1BD8}"/>
              </a:ext>
            </a:extLst>
          </p:cNvPr>
          <p:cNvSpPr txBox="1"/>
          <p:nvPr/>
        </p:nvSpPr>
        <p:spPr>
          <a:xfrm>
            <a:off x="1124607" y="5307724"/>
            <a:ext cx="8554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1870 –1945) was the British Political Officer</a:t>
            </a:r>
          </a:p>
          <a:p>
            <a:r>
              <a:rPr lang="en-CA" dirty="0"/>
              <a:t> for Bhutan, Sikkim and </a:t>
            </a:r>
            <a:r>
              <a:rPr lang="en-CA" b="1" dirty="0"/>
              <a:t>Tibet</a:t>
            </a:r>
            <a:r>
              <a:rPr lang="en-CA" dirty="0"/>
              <a:t>.   In 1921 Bell retired Civil Service and moved to Victoria, BC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9BB809-0EE0-8540-A883-DA065F11F6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189" y="1098846"/>
            <a:ext cx="5081313" cy="390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84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C23C4F-4909-1049-A4F2-9906D5284E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497" y="829250"/>
            <a:ext cx="2795751" cy="456362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84F4667-5229-4347-BFDA-A27AD91C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0" y="861848"/>
            <a:ext cx="3266615" cy="45636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7D1FFEC-651A-F048-8536-9F60F69EB2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5859" y="861848"/>
            <a:ext cx="3955943" cy="449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87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37557" y="281838"/>
            <a:ext cx="7772400" cy="1470025"/>
          </a:xfrm>
        </p:spPr>
        <p:txBody>
          <a:bodyPr>
            <a:noAutofit/>
          </a:bodyPr>
          <a:lstStyle/>
          <a:p>
            <a:r>
              <a:rPr lang="en-CA" sz="2800" b="1" dirty="0"/>
              <a:t/>
            </a:r>
            <a:br>
              <a:rPr lang="en-CA" sz="2800" b="1" dirty="0"/>
            </a:br>
            <a:r>
              <a:rPr lang="en-CA" sz="2800" b="1" dirty="0"/>
              <a:t>Twice Diaspora</a:t>
            </a:r>
            <a:r>
              <a:rPr lang="en-CA" sz="2800" dirty="0"/>
              <a:t/>
            </a:r>
            <a:br>
              <a:rPr lang="en-CA" sz="2800" dirty="0"/>
            </a:br>
            <a:r>
              <a:rPr lang="en-CA" sz="2800" b="1" dirty="0"/>
              <a:t> Tibetans in Canada: </a:t>
            </a:r>
            <a:r>
              <a:rPr lang="en-CA" sz="2800" dirty="0"/>
              <a:t/>
            </a:r>
            <a:br>
              <a:rPr lang="en-CA" sz="2800" dirty="0"/>
            </a:br>
            <a:endParaRPr lang="en-US" sz="2800" dirty="0"/>
          </a:p>
        </p:txBody>
      </p:sp>
      <p:pic>
        <p:nvPicPr>
          <p:cNvPr id="4" name="Picture 3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588" y="1751862"/>
            <a:ext cx="678329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7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77B03F-C3A7-DB4E-90D7-39B8FEE927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589" y="838573"/>
            <a:ext cx="7140388" cy="42213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B52D3C-AE17-694E-ACC8-BA7DDC5B426F}"/>
              </a:ext>
            </a:extLst>
          </p:cNvPr>
          <p:cNvSpPr txBox="1"/>
          <p:nvPr/>
        </p:nvSpPr>
        <p:spPr>
          <a:xfrm>
            <a:off x="2788025" y="430307"/>
            <a:ext cx="6844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The Prime Minister Pierre Trudeau welcomes Tibetans:  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BE484EF-DCAD-5247-AAB4-665DCBD5ECE2}"/>
              </a:ext>
            </a:extLst>
          </p:cNvPr>
          <p:cNvSpPr txBox="1"/>
          <p:nvPr/>
        </p:nvSpPr>
        <p:spPr>
          <a:xfrm>
            <a:off x="1725931" y="5246370"/>
            <a:ext cx="854676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400" dirty="0"/>
              <a:t>In June 1969, Canada became a signatory to the 1951 un Convention Relating to the Status of Refugees</a:t>
            </a:r>
          </a:p>
          <a:p>
            <a:endParaRPr lang="en-CA" sz="1400" dirty="0"/>
          </a:p>
          <a:p>
            <a:r>
              <a:rPr lang="en-CA" sz="1400" dirty="0"/>
              <a:t>In March 1971, the first Tibetan refugees arrived in Canada. This small group of newcomers to Canada became </a:t>
            </a:r>
            <a:r>
              <a:rPr lang="en-CA" sz="1400" dirty="0">
                <a:solidFill>
                  <a:srgbClr val="FF0000"/>
                </a:solidFill>
              </a:rPr>
              <a:t>the first non-European refugees accepted </a:t>
            </a:r>
            <a:r>
              <a:rPr lang="en-CA" sz="1400" dirty="0"/>
              <a:t>into the country. At the time, the settlement of these refugees called for Quebec, Ontario, Alberta and British Columbia to accept an equal number of refugees</a:t>
            </a:r>
            <a:r>
              <a:rPr lang="en-CA" sz="1200" dirty="0"/>
              <a:t>.</a:t>
            </a:r>
          </a:p>
          <a:p>
            <a:r>
              <a:rPr lang="en-CA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96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3C5918-EFDC-684E-BA95-4036468E5AF2}"/>
              </a:ext>
            </a:extLst>
          </p:cNvPr>
          <p:cNvSpPr txBox="1"/>
          <p:nvPr/>
        </p:nvSpPr>
        <p:spPr>
          <a:xfrm>
            <a:off x="5645150" y="1778000"/>
            <a:ext cx="358319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Three stages:   </a:t>
            </a:r>
          </a:p>
          <a:p>
            <a:endParaRPr lang="en-US" dirty="0"/>
          </a:p>
          <a:p>
            <a:r>
              <a:rPr lang="en-US" sz="1600" dirty="0"/>
              <a:t>The first group 1970   (humanitarian gesture)</a:t>
            </a:r>
          </a:p>
          <a:p>
            <a:endParaRPr lang="en-US" sz="1600" dirty="0"/>
          </a:p>
          <a:p>
            <a:r>
              <a:rPr lang="en-US" sz="1600" dirty="0"/>
              <a:t>The second stage  1990-2010  (Migration </a:t>
            </a:r>
          </a:p>
          <a:p>
            <a:endParaRPr lang="en-US" sz="1600" dirty="0"/>
          </a:p>
          <a:p>
            <a:r>
              <a:rPr lang="en-US" sz="1600" dirty="0"/>
              <a:t>The  third stage,  2010- Present (Private Sponsorship)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F9209F-0908-1C47-A28B-C921380AE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300" y="859707"/>
            <a:ext cx="3905250" cy="403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997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EFB0BD-912A-D64A-A6CF-C3F6DD56A933}"/>
              </a:ext>
            </a:extLst>
          </p:cNvPr>
          <p:cNvSpPr txBox="1"/>
          <p:nvPr/>
        </p:nvSpPr>
        <p:spPr>
          <a:xfrm>
            <a:off x="1713187" y="304800"/>
            <a:ext cx="8303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Bo </a:t>
            </a:r>
            <a:r>
              <a:rPr lang="bo-CN" dirty="0"/>
              <a:t>བོད་</a:t>
            </a:r>
            <a:r>
              <a:rPr lang="en-CA" dirty="0"/>
              <a:t>		     Tibet 			</a:t>
            </a:r>
            <a:r>
              <a:rPr lang="en-US" dirty="0"/>
              <a:t>“Xizang  </a:t>
            </a:r>
            <a:r>
              <a:rPr lang="ja-JP" altLang="en-US"/>
              <a:t>西藏”</a:t>
            </a:r>
            <a:r>
              <a:rPr lang="en-US" altLang="ja-JP" dirty="0"/>
              <a:t>.</a:t>
            </a:r>
            <a:endParaRPr lang="ja-JP" alt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F2593C-61E2-264D-91BA-B102765BBA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5434" y="926697"/>
            <a:ext cx="7798677" cy="506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745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906</Words>
  <Application>Microsoft Office PowerPoint</Application>
  <PresentationFormat>Widescreen</PresentationFormat>
  <Paragraphs>127</Paragraphs>
  <Slides>28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游ゴシック</vt:lpstr>
      <vt:lpstr>Arial</vt:lpstr>
      <vt:lpstr>Calibri</vt:lpstr>
      <vt:lpstr>Calibri Light</vt:lpstr>
      <vt:lpstr>Microsoft Himalaya</vt:lpstr>
      <vt:lpstr>新細明體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Twice Diaspora  Tibetans in Canada: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Key themes:</vt:lpstr>
      <vt:lpstr>PowerPoint Presentation</vt:lpstr>
      <vt:lpstr>Tibetan Grievances </vt:lpstr>
      <vt:lpstr>PowerPoint Presentation</vt:lpstr>
      <vt:lpstr>PowerPoint Presentation</vt:lpstr>
      <vt:lpstr>PowerPoint Presentation</vt:lpstr>
      <vt:lpstr>PowerPoint Presentation</vt:lpstr>
      <vt:lpstr>My country or my religion: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Sanjit Roy</cp:lastModifiedBy>
  <cp:revision>33</cp:revision>
  <dcterms:created xsi:type="dcterms:W3CDTF">2021-10-29T18:14:45Z</dcterms:created>
  <dcterms:modified xsi:type="dcterms:W3CDTF">2021-11-03T20:26:22Z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1183117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S9.1.2</vt:lpwstr>
  </property>
</Properties>
</file>