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5" r:id="rId2"/>
    <p:sldId id="257" r:id="rId3"/>
    <p:sldId id="260" r:id="rId4"/>
    <p:sldId id="261" r:id="rId5"/>
    <p:sldId id="258" r:id="rId6"/>
    <p:sldId id="274" r:id="rId7"/>
    <p:sldId id="28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0" autoAdjust="0"/>
    <p:restoredTop sz="94677"/>
  </p:normalViewPr>
  <p:slideViewPr>
    <p:cSldViewPr snapToGrid="0">
      <p:cViewPr varScale="1">
        <p:scale>
          <a:sx n="92" d="100"/>
          <a:sy n="92" d="100"/>
        </p:scale>
        <p:origin x="584" y="192"/>
      </p:cViewPr>
      <p:guideLst/>
    </p:cSldViewPr>
  </p:slideViewPr>
  <p:notesTextViewPr>
    <p:cViewPr>
      <p:scale>
        <a:sx n="1" d="1"/>
        <a:sy n="1" d="1"/>
      </p:scale>
      <p:origin x="0" y="-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584B4-7559-4E46-8547-A8748F4F27B5}" type="datetimeFigureOut">
              <a:rPr lang="en-US" smtClean="0"/>
              <a:t>2/18/18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BA336-A02D-4CAA-8071-92C7AF116AD1}" type="slidenum">
              <a:rPr lang="en-US" smtClean="0"/>
              <a:t>‹#›</a:t>
            </a:fld>
            <a:endParaRPr lang="en-US"/>
          </a:p>
        </p:txBody>
      </p:sp>
    </p:spTree>
    <p:extLst>
      <p:ext uri="{BB962C8B-B14F-4D97-AF65-F5344CB8AC3E}">
        <p14:creationId xmlns:p14="http://schemas.microsoft.com/office/powerpoint/2010/main" val="232282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The main purpose of our study is to promote cultural safety around primary care for people who use substances.</a:t>
            </a:r>
          </a:p>
          <a:p>
            <a:endParaRPr lang="en-US" dirty="0"/>
          </a:p>
        </p:txBody>
      </p:sp>
      <p:sp>
        <p:nvSpPr>
          <p:cNvPr id="4" name="Slide Number Placeholder 3"/>
          <p:cNvSpPr>
            <a:spLocks noGrp="1"/>
          </p:cNvSpPr>
          <p:nvPr>
            <p:ph type="sldNum" sz="quarter" idx="10"/>
          </p:nvPr>
        </p:nvSpPr>
        <p:spPr/>
        <p:txBody>
          <a:bodyPr/>
          <a:lstStyle/>
          <a:p>
            <a:fld id="{652BA336-A02D-4CAA-8071-92C7AF116AD1}" type="slidenum">
              <a:rPr lang="en-US" smtClean="0"/>
              <a:t>2</a:t>
            </a:fld>
            <a:endParaRPr lang="en-US"/>
          </a:p>
        </p:txBody>
      </p:sp>
    </p:spTree>
    <p:extLst>
      <p:ext uri="{BB962C8B-B14F-4D97-AF65-F5344CB8AC3E}">
        <p14:creationId xmlns:p14="http://schemas.microsoft.com/office/powerpoint/2010/main" val="63806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kern="800" dirty="0"/>
              <a:t>Increase awareness:</a:t>
            </a:r>
          </a:p>
          <a:p>
            <a:pPr marL="171450" lvl="0" indent="-171450">
              <a:spcBef>
                <a:spcPts val="0"/>
              </a:spcBef>
              <a:buFont typeface="Arial" panose="020B0604020202020204" pitchFamily="34" charset="0"/>
              <a:buChar char="•"/>
            </a:pPr>
            <a:r>
              <a:rPr lang="en-US" sz="1100" b="0" kern="800" dirty="0"/>
              <a:t>Hope to increase physician awareness and compassion to reduce stigma </a:t>
            </a:r>
          </a:p>
          <a:p>
            <a:pPr marL="171450" lvl="0" indent="-171450">
              <a:spcBef>
                <a:spcPts val="0"/>
              </a:spcBef>
              <a:buFont typeface="Arial" panose="020B0604020202020204" pitchFamily="34" charset="0"/>
              <a:buChar char="•"/>
            </a:pPr>
            <a:r>
              <a:rPr lang="en-US" sz="1100" b="0" kern="800" dirty="0"/>
              <a:t>We will be aware that stigma between people who use substances and primary care providers can go both ways</a:t>
            </a:r>
          </a:p>
          <a:p>
            <a:pPr marL="171450" lvl="0" indent="-171450">
              <a:spcBef>
                <a:spcPts val="0"/>
              </a:spcBef>
              <a:buFont typeface="Arial" panose="020B0604020202020204" pitchFamily="34" charset="0"/>
              <a:buChar char="•"/>
            </a:pPr>
            <a:r>
              <a:rPr lang="en-US" sz="1100" b="0" kern="800" dirty="0"/>
              <a:t>We hope that one day substance use and mental health will be less  stigmatized and openly discussed and acknowledged</a:t>
            </a:r>
          </a:p>
          <a:p>
            <a:pPr lvl="1"/>
            <a:endParaRPr lang="en-US" sz="1100" b="0" kern="800" dirty="0"/>
          </a:p>
          <a:p>
            <a:pPr lvl="0"/>
            <a:r>
              <a:rPr lang="en-US" sz="1100" b="0" kern="800" dirty="0"/>
              <a:t>Increase dignity</a:t>
            </a:r>
          </a:p>
          <a:p>
            <a:pPr marL="171450" lvl="0" indent="-171450">
              <a:spcBef>
                <a:spcPts val="0"/>
              </a:spcBef>
              <a:buFont typeface="Arial" panose="020B0604020202020204" pitchFamily="34" charset="0"/>
              <a:buChar char="•"/>
            </a:pPr>
            <a:r>
              <a:rPr lang="en-US" sz="1100" b="0" kern="800" dirty="0"/>
              <a:t>In healthcare and other social settings – this in the form of more humane treatment and safe respectful services</a:t>
            </a:r>
          </a:p>
          <a:p>
            <a:pPr marL="171450" lvl="0" indent="-171450">
              <a:spcBef>
                <a:spcPts val="0"/>
              </a:spcBef>
              <a:buFont typeface="Arial" panose="020B0604020202020204" pitchFamily="34" charset="0"/>
              <a:buChar char="•"/>
            </a:pPr>
            <a:r>
              <a:rPr lang="en-US" sz="1100" b="0" kern="800" dirty="0"/>
              <a:t>We expect to be treated with dignity while learning and sharing our experiences with one another </a:t>
            </a:r>
          </a:p>
          <a:p>
            <a:pPr marL="171450" lvl="0" indent="-171450">
              <a:spcBef>
                <a:spcPts val="0"/>
              </a:spcBef>
              <a:buFont typeface="Arial" panose="020B0604020202020204" pitchFamily="34" charset="0"/>
              <a:buChar char="•"/>
            </a:pPr>
            <a:r>
              <a:rPr lang="en-US" sz="1100" b="0" kern="800" dirty="0"/>
              <a:t>We hope to build trusting relationships across the groups represented in this project</a:t>
            </a:r>
          </a:p>
          <a:p>
            <a:pPr lvl="1"/>
            <a:endParaRPr lang="en-US" sz="1100" b="0" kern="800" dirty="0"/>
          </a:p>
          <a:p>
            <a:pPr lvl="0"/>
            <a:r>
              <a:rPr lang="en-US" sz="1100" b="0" kern="800" dirty="0"/>
              <a:t>Contribute in a meaningful way to the community</a:t>
            </a:r>
          </a:p>
          <a:p>
            <a:pPr marL="171450" lvl="0" indent="-171450">
              <a:spcBef>
                <a:spcPts val="0"/>
              </a:spcBef>
              <a:buFont typeface="Arial" panose="020B0604020202020204" pitchFamily="34" charset="0"/>
              <a:buChar char="•"/>
            </a:pPr>
            <a:r>
              <a:rPr lang="en-US" sz="1100" b="0" kern="800" dirty="0"/>
              <a:t>Given the current opioid epidemic, we expect our team to acknowledge the value in both abstinence and harm reduction models and keep in mind the importance of saving lives </a:t>
            </a:r>
          </a:p>
          <a:p>
            <a:pPr marL="171450" lvl="0" indent="-171450">
              <a:spcBef>
                <a:spcPts val="0"/>
              </a:spcBef>
              <a:buFont typeface="Arial" panose="020B0604020202020204" pitchFamily="34" charset="0"/>
              <a:buChar char="•"/>
            </a:pPr>
            <a:r>
              <a:rPr lang="en-US" sz="1100" b="0" kern="800" dirty="0"/>
              <a:t>We aim to be part of a forward thinking movement building on the work of Insite and the overdose response units here in Victoria</a:t>
            </a:r>
          </a:p>
          <a:p>
            <a:pPr marL="171450" lvl="0" indent="-171450">
              <a:spcBef>
                <a:spcPts val="0"/>
              </a:spcBef>
              <a:buFont typeface="Arial" panose="020B0604020202020204" pitchFamily="34" charset="0"/>
              <a:buChar char="•"/>
            </a:pPr>
            <a:r>
              <a:rPr lang="en-US" sz="1100" b="0" kern="800" dirty="0"/>
              <a:t>We hope to impact physicians in positive ways so that primary care will be improved for the</a:t>
            </a:r>
            <a:r>
              <a:rPr lang="en-US" sz="1100" b="0" kern="800" baseline="0" dirty="0"/>
              <a:t> w</a:t>
            </a:r>
            <a:r>
              <a:rPr lang="en-US" sz="1100" b="0" kern="800" dirty="0"/>
              <a:t>hole community and prevent or lessen the impact of harms which could ultimately result in savings to the economy</a:t>
            </a:r>
          </a:p>
        </p:txBody>
      </p:sp>
      <p:sp>
        <p:nvSpPr>
          <p:cNvPr id="4" name="Slide Number Placeholder 3"/>
          <p:cNvSpPr>
            <a:spLocks noGrp="1"/>
          </p:cNvSpPr>
          <p:nvPr>
            <p:ph type="sldNum" sz="quarter" idx="10"/>
          </p:nvPr>
        </p:nvSpPr>
        <p:spPr/>
        <p:txBody>
          <a:bodyPr/>
          <a:lstStyle/>
          <a:p>
            <a:fld id="{6A411ADF-DB05-4162-8B3D-2A2F68E5992D}" type="slidenum">
              <a:rPr lang="en-US" smtClean="0"/>
              <a:t>3</a:t>
            </a:fld>
            <a:endParaRPr lang="en-US"/>
          </a:p>
        </p:txBody>
      </p:sp>
    </p:spTree>
    <p:extLst>
      <p:ext uri="{BB962C8B-B14F-4D97-AF65-F5344CB8AC3E}">
        <p14:creationId xmlns:p14="http://schemas.microsoft.com/office/powerpoint/2010/main" val="264938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411ADF-DB05-4162-8B3D-2A2F68E5992D}" type="slidenum">
              <a:rPr lang="en-US" smtClean="0"/>
              <a:t>4</a:t>
            </a:fld>
            <a:endParaRPr lang="en-US"/>
          </a:p>
        </p:txBody>
      </p:sp>
    </p:spTree>
    <p:extLst>
      <p:ext uri="{BB962C8B-B14F-4D97-AF65-F5344CB8AC3E}">
        <p14:creationId xmlns:p14="http://schemas.microsoft.com/office/powerpoint/2010/main" val="246906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411ADF-DB05-4162-8B3D-2A2F68E5992D}" type="slidenum">
              <a:rPr lang="en-US" smtClean="0"/>
              <a:t>5</a:t>
            </a:fld>
            <a:endParaRPr lang="en-US"/>
          </a:p>
        </p:txBody>
      </p:sp>
    </p:spTree>
    <p:extLst>
      <p:ext uri="{BB962C8B-B14F-4D97-AF65-F5344CB8AC3E}">
        <p14:creationId xmlns:p14="http://schemas.microsoft.com/office/powerpoint/2010/main" val="129277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Conor’s</a:t>
            </a:r>
            <a:r>
              <a:rPr lang="en-US" dirty="0"/>
              <a:t> Notes</a:t>
            </a:r>
          </a:p>
          <a:p>
            <a:endParaRPr lang="en-US" dirty="0"/>
          </a:p>
          <a:p>
            <a:pPr lvl="0"/>
            <a:r>
              <a:rPr lang="en-CA" sz="1200" kern="1200" dirty="0">
                <a:solidFill>
                  <a:schemeClr val="tx1"/>
                </a:solidFill>
                <a:effectLst/>
                <a:latin typeface="+mn-lt"/>
                <a:ea typeface="+mn-ea"/>
                <a:cs typeface="+mn-cs"/>
              </a:rPr>
              <a:t>What were our ingredients for success?</a:t>
            </a:r>
          </a:p>
          <a:p>
            <a:pPr lvl="0"/>
            <a:r>
              <a:rPr lang="en-CA" sz="1200" kern="1200" dirty="0">
                <a:solidFill>
                  <a:schemeClr val="tx1"/>
                </a:solidFill>
                <a:effectLst/>
                <a:latin typeface="+mn-lt"/>
                <a:ea typeface="+mn-ea"/>
                <a:cs typeface="+mn-cs"/>
              </a:rPr>
              <a:t>Compassion and Empathy and Understanding- were three of our biggest ingredients that came from all of our lived experience</a:t>
            </a:r>
          </a:p>
          <a:p>
            <a:pPr lvl="0"/>
            <a:r>
              <a:rPr lang="en-CA" sz="1200" kern="1200" dirty="0">
                <a:solidFill>
                  <a:schemeClr val="tx1"/>
                </a:solidFill>
                <a:effectLst/>
                <a:latin typeface="+mn-lt"/>
                <a:ea typeface="+mn-ea"/>
                <a:cs typeface="+mn-cs"/>
              </a:rPr>
              <a:t>Teamwork – </a:t>
            </a:r>
            <a:r>
              <a:rPr lang="en-CA" sz="1200" kern="1200" dirty="0" err="1">
                <a:solidFill>
                  <a:schemeClr val="tx1"/>
                </a:solidFill>
                <a:effectLst/>
                <a:latin typeface="+mn-lt"/>
                <a:ea typeface="+mn-ea"/>
                <a:cs typeface="+mn-cs"/>
              </a:rPr>
              <a:t>Uvic</a:t>
            </a:r>
            <a:r>
              <a:rPr lang="en-CA" sz="1200" kern="1200" dirty="0">
                <a:solidFill>
                  <a:schemeClr val="tx1"/>
                </a:solidFill>
                <a:effectLst/>
                <a:latin typeface="+mn-lt"/>
                <a:ea typeface="+mn-ea"/>
                <a:cs typeface="+mn-cs"/>
              </a:rPr>
              <a:t> researches encouraged us to participate fully in ALL of the process. Everyone had equal opportunity to participate, the fact that all of our participants were excited helped motivate us as the research assistants and researches. </a:t>
            </a:r>
          </a:p>
          <a:p>
            <a:pPr lvl="0"/>
            <a:r>
              <a:rPr lang="en-CA" sz="1200" kern="1200" dirty="0">
                <a:solidFill>
                  <a:schemeClr val="tx1"/>
                </a:solidFill>
                <a:effectLst/>
                <a:latin typeface="+mn-lt"/>
                <a:ea typeface="+mn-ea"/>
                <a:cs typeface="+mn-cs"/>
              </a:rPr>
              <a:t>Personal and Shared Community Benefit – We had the opportunity to network with our community that as a whole is burdened by the stigma that can negatively affect the health care experience for substance users and the physicians practicing.</a:t>
            </a:r>
          </a:p>
          <a:p>
            <a:pPr lvl="0"/>
            <a:r>
              <a:rPr lang="en-CA" sz="1200" kern="1200" dirty="0">
                <a:solidFill>
                  <a:schemeClr val="tx1"/>
                </a:solidFill>
                <a:effectLst/>
                <a:latin typeface="+mn-lt"/>
                <a:ea typeface="+mn-ea"/>
                <a:cs typeface="+mn-cs"/>
              </a:rPr>
              <a:t>Partnership- Umbrella Society’s partnership with Solid was a new and crucial ingredient in the sense that we both represented different groups with similar issues revolving around substance use: ranging from illicit street level users to middleclass citizens we look at out similarities not our differences. The commonality we all shared in regards to the pains and struggles of substance use and how when we come together as a community with the hope and determination for changes, changes can and will happen.</a:t>
            </a:r>
          </a:p>
          <a:p>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52BA336-A02D-4CAA-8071-92C7AF116AD1}" type="slidenum">
              <a:rPr lang="en-US" smtClean="0"/>
              <a:t>6</a:t>
            </a:fld>
            <a:endParaRPr lang="en-US"/>
          </a:p>
        </p:txBody>
      </p:sp>
    </p:spTree>
    <p:extLst>
      <p:ext uri="{BB962C8B-B14F-4D97-AF65-F5344CB8AC3E}">
        <p14:creationId xmlns:p14="http://schemas.microsoft.com/office/powerpoint/2010/main" val="16170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team came together to decide the most appropriate number of clusters to take</a:t>
            </a:r>
            <a:r>
              <a:rPr lang="en-US" baseline="0" dirty="0"/>
              <a:t> back to the participants who we asked to generate a label for each bluster. </a:t>
            </a:r>
            <a:br>
              <a:rPr lang="en-US" baseline="0" dirty="0"/>
            </a:br>
            <a:br>
              <a:rPr lang="en-US" baseline="0" dirty="0"/>
            </a:br>
            <a:r>
              <a:rPr lang="en-US" baseline="0" dirty="0"/>
              <a:t>As a group, we decided that anything more than 8 clusters was too specific and would prove more difficult to label; while any number less than 8 would lose specificity. </a:t>
            </a:r>
          </a:p>
          <a:p>
            <a:endParaRPr lang="en-US" baseline="0" dirty="0"/>
          </a:p>
          <a:p>
            <a:r>
              <a:rPr lang="en-US" baseline="0" dirty="0"/>
              <a:t>Red= Hey, I’m human. Treat me right!</a:t>
            </a:r>
          </a:p>
          <a:p>
            <a:r>
              <a:rPr lang="en-US" baseline="0" dirty="0"/>
              <a:t>Light green= Live up to professional standards</a:t>
            </a:r>
          </a:p>
          <a:p>
            <a:r>
              <a:rPr lang="en-US" baseline="0" dirty="0"/>
              <a:t>Light orange= Act to prevent stigma: Don’t treat me like crap</a:t>
            </a:r>
          </a:p>
          <a:p>
            <a:r>
              <a:rPr lang="en-US" baseline="0" dirty="0"/>
              <a:t>Dark Green= Do you care about me?</a:t>
            </a:r>
          </a:p>
          <a:p>
            <a:r>
              <a:rPr lang="en-US" baseline="0" dirty="0"/>
              <a:t>Grey= Maintain my confidentiality in a welcoming and comforting environment </a:t>
            </a:r>
          </a:p>
          <a:p>
            <a:r>
              <a:rPr lang="en-US" baseline="0" dirty="0"/>
              <a:t>Brown= Don’t red flag me: Recognize addiction as a health issue</a:t>
            </a:r>
          </a:p>
          <a:p>
            <a:r>
              <a:rPr lang="en-US" baseline="0" dirty="0"/>
              <a:t>Purple= Acknowledge and accommodate patient needs and circumstances</a:t>
            </a:r>
          </a:p>
          <a:p>
            <a:r>
              <a:rPr lang="en-US" baseline="0" dirty="0"/>
              <a:t>Dark orange= Be a champion for advocacy </a:t>
            </a:r>
          </a:p>
        </p:txBody>
      </p:sp>
      <p:sp>
        <p:nvSpPr>
          <p:cNvPr id="4" name="Slide Number Placeholder 3"/>
          <p:cNvSpPr>
            <a:spLocks noGrp="1"/>
          </p:cNvSpPr>
          <p:nvPr>
            <p:ph type="sldNum" sz="quarter" idx="10"/>
          </p:nvPr>
        </p:nvSpPr>
        <p:spPr/>
        <p:txBody>
          <a:bodyPr/>
          <a:lstStyle/>
          <a:p>
            <a:fld id="{6A411ADF-DB05-4162-8B3D-2A2F68E5992D}" type="slidenum">
              <a:rPr lang="en-US" smtClean="0"/>
              <a:t>7</a:t>
            </a:fld>
            <a:endParaRPr lang="en-US"/>
          </a:p>
        </p:txBody>
      </p:sp>
    </p:spTree>
    <p:extLst>
      <p:ext uri="{BB962C8B-B14F-4D97-AF65-F5344CB8AC3E}">
        <p14:creationId xmlns:p14="http://schemas.microsoft.com/office/powerpoint/2010/main" val="50396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BBD0E0-CABB-40F7-8A59-07F0BF7F8FF4}" type="datetimeFigureOut">
              <a:rPr lang="en-US" smtClean="0"/>
              <a:t>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397708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BD0E0-CABB-40F7-8A59-07F0BF7F8FF4}" type="datetimeFigureOut">
              <a:rPr lang="en-US" smtClean="0"/>
              <a:t>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165314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BD0E0-CABB-40F7-8A59-07F0BF7F8FF4}" type="datetimeFigureOut">
              <a:rPr lang="en-US" smtClean="0"/>
              <a:t>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2430690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Vic Edge White Lowercase- martletcorner">
    <p:spTree>
      <p:nvGrpSpPr>
        <p:cNvPr id="1" name=""/>
        <p:cNvGrpSpPr/>
        <p:nvPr/>
      </p:nvGrpSpPr>
      <p:grpSpPr>
        <a:xfrm>
          <a:off x="0" y="0"/>
          <a:ext cx="0" cy="0"/>
          <a:chOff x="0" y="0"/>
          <a:chExt cx="0" cy="0"/>
        </a:xfrm>
      </p:grpSpPr>
      <p:pic>
        <p:nvPicPr>
          <p:cNvPr id="2" name="Picture 1" descr="UC+M_04257_DigitalSignage_ppt_template_white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
        <p:nvSpPr>
          <p:cNvPr id="12" name="Title 1"/>
          <p:cNvSpPr>
            <a:spLocks noGrp="1"/>
          </p:cNvSpPr>
          <p:nvPr>
            <p:ph type="title" hasCustomPrompt="1"/>
          </p:nvPr>
        </p:nvSpPr>
        <p:spPr>
          <a:xfrm>
            <a:off x="1284041" y="864841"/>
            <a:ext cx="7702988" cy="2026731"/>
          </a:xfrm>
        </p:spPr>
        <p:txBody>
          <a:bodyPr/>
          <a:lstStyle>
            <a:lvl1pPr>
              <a:lnSpc>
                <a:spcPct val="80000"/>
              </a:lnSpc>
              <a:defRPr sz="7467" b="0" i="0" cap="none" baseline="0">
                <a:solidFill>
                  <a:srgbClr val="004382"/>
                </a:solidFill>
                <a:latin typeface="Calibri Light"/>
                <a:cs typeface="Calibri Light"/>
              </a:defRPr>
            </a:lvl1pPr>
          </a:lstStyle>
          <a:p>
            <a:r>
              <a:rPr lang="en-CA" dirty="0"/>
              <a:t>Click to edit </a:t>
            </a:r>
            <a:br>
              <a:rPr lang="en-CA" dirty="0"/>
            </a:br>
            <a:r>
              <a:rPr lang="en-CA" dirty="0"/>
              <a:t>Master title style</a:t>
            </a:r>
            <a:endParaRPr lang="en-US" dirty="0"/>
          </a:p>
        </p:txBody>
      </p:sp>
      <p:sp>
        <p:nvSpPr>
          <p:cNvPr id="13" name="Text Placeholder 13"/>
          <p:cNvSpPr>
            <a:spLocks noGrp="1"/>
          </p:cNvSpPr>
          <p:nvPr>
            <p:ph type="body" sz="quarter" idx="14" hasCustomPrompt="1"/>
          </p:nvPr>
        </p:nvSpPr>
        <p:spPr>
          <a:xfrm>
            <a:off x="1284042" y="5978579"/>
            <a:ext cx="7702987" cy="491067"/>
          </a:xfrm>
        </p:spPr>
        <p:txBody>
          <a:bodyPr/>
          <a:lstStyle>
            <a:lvl1pPr>
              <a:defRPr sz="3467" b="0" i="0">
                <a:solidFill>
                  <a:srgbClr val="004382"/>
                </a:solidFill>
              </a:defRPr>
            </a:lvl1pPr>
          </a:lstStyle>
          <a:p>
            <a:pPr lvl="0"/>
            <a:r>
              <a:rPr lang="en-CA" dirty="0"/>
              <a:t>Click to insert event </a:t>
            </a:r>
            <a:r>
              <a:rPr lang="en-CA" dirty="0" err="1"/>
              <a:t>url</a:t>
            </a:r>
            <a:endParaRPr lang="en-CA" dirty="0"/>
          </a:p>
        </p:txBody>
      </p:sp>
      <p:sp>
        <p:nvSpPr>
          <p:cNvPr id="14" name="Text Placeholder 3"/>
          <p:cNvSpPr>
            <a:spLocks noGrp="1"/>
          </p:cNvSpPr>
          <p:nvPr>
            <p:ph type="body" sz="quarter" idx="10" hasCustomPrompt="1"/>
          </p:nvPr>
        </p:nvSpPr>
        <p:spPr>
          <a:xfrm>
            <a:off x="1284042" y="3239203"/>
            <a:ext cx="7702987" cy="2292353"/>
          </a:xfrm>
        </p:spPr>
        <p:txBody>
          <a:bodyPr/>
          <a:lstStyle>
            <a:lvl1pPr>
              <a:lnSpc>
                <a:spcPct val="90000"/>
              </a:lnSpc>
              <a:spcBef>
                <a:spcPts val="0"/>
              </a:spcBef>
              <a:defRPr>
                <a:solidFill>
                  <a:srgbClr val="004382"/>
                </a:solidFill>
              </a:defRPr>
            </a:lvl1pPr>
          </a:lstStyle>
          <a:p>
            <a:pPr lvl="0"/>
            <a:r>
              <a:rPr lang="en-CA" dirty="0"/>
              <a:t>Click to insert event details </a:t>
            </a:r>
            <a:br>
              <a:rPr lang="en-CA" dirty="0"/>
            </a:br>
            <a:r>
              <a:rPr lang="en-CA" dirty="0"/>
              <a:t>Multiple lines</a:t>
            </a:r>
          </a:p>
        </p:txBody>
      </p:sp>
    </p:spTree>
    <p:extLst>
      <p:ext uri="{BB962C8B-B14F-4D97-AF65-F5344CB8AC3E}">
        <p14:creationId xmlns:p14="http://schemas.microsoft.com/office/powerpoint/2010/main" val="390519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Vic Edge White Uppercase-edge corner">
    <p:spTree>
      <p:nvGrpSpPr>
        <p:cNvPr id="1" name=""/>
        <p:cNvGrpSpPr/>
        <p:nvPr/>
      </p:nvGrpSpPr>
      <p:grpSpPr>
        <a:xfrm>
          <a:off x="0" y="0"/>
          <a:ext cx="0" cy="0"/>
          <a:chOff x="0" y="0"/>
          <a:chExt cx="0" cy="0"/>
        </a:xfrm>
      </p:grpSpPr>
      <p:pic>
        <p:nvPicPr>
          <p:cNvPr id="5" name="Picture 4" descr="UC+M_04257_DigitalSignage_ppt_template_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
        <p:nvSpPr>
          <p:cNvPr id="2" name="Title 1"/>
          <p:cNvSpPr>
            <a:spLocks noGrp="1"/>
          </p:cNvSpPr>
          <p:nvPr>
            <p:ph type="title" hasCustomPrompt="1"/>
          </p:nvPr>
        </p:nvSpPr>
        <p:spPr>
          <a:xfrm>
            <a:off x="846545" y="931334"/>
            <a:ext cx="9650604" cy="1875573"/>
          </a:xfrm>
        </p:spPr>
        <p:txBody>
          <a:bodyPr/>
          <a:lstStyle>
            <a:lvl1pPr>
              <a:defRPr cap="all">
                <a:solidFill>
                  <a:srgbClr val="004382"/>
                </a:solidFill>
              </a:defRPr>
            </a:lvl1pPr>
          </a:lstStyle>
          <a:p>
            <a:r>
              <a:rPr lang="en-US" dirty="0"/>
              <a:t>Click to edit </a:t>
            </a:r>
            <a:br>
              <a:rPr lang="en-US" dirty="0"/>
            </a:br>
            <a:r>
              <a:rPr lang="en-US" dirty="0"/>
              <a:t>Master title style</a:t>
            </a:r>
          </a:p>
        </p:txBody>
      </p:sp>
      <p:sp>
        <p:nvSpPr>
          <p:cNvPr id="6" name="Text Placeholder 5"/>
          <p:cNvSpPr>
            <a:spLocks noGrp="1"/>
          </p:cNvSpPr>
          <p:nvPr>
            <p:ph type="body" sz="quarter" idx="11" hasCustomPrompt="1"/>
          </p:nvPr>
        </p:nvSpPr>
        <p:spPr>
          <a:xfrm>
            <a:off x="846545" y="3471334"/>
            <a:ext cx="9650604" cy="2159001"/>
          </a:xfrm>
        </p:spPr>
        <p:txBody>
          <a:bodyPr/>
          <a:lstStyle>
            <a:lvl1pPr>
              <a:lnSpc>
                <a:spcPct val="90000"/>
              </a:lnSpc>
              <a:spcBef>
                <a:spcPts val="0"/>
              </a:spcBef>
              <a:defRPr baseline="0">
                <a:solidFill>
                  <a:srgbClr val="004382"/>
                </a:solidFill>
              </a:defRPr>
            </a:lvl1pPr>
          </a:lstStyle>
          <a:p>
            <a:pPr lvl="0"/>
            <a:r>
              <a:rPr lang="en-US" dirty="0"/>
              <a:t>Click to insert event details</a:t>
            </a:r>
            <a:br>
              <a:rPr lang="en-US" dirty="0"/>
            </a:br>
            <a:r>
              <a:rPr lang="en-US" dirty="0"/>
              <a:t>Multiple lines</a:t>
            </a:r>
          </a:p>
        </p:txBody>
      </p:sp>
      <p:sp>
        <p:nvSpPr>
          <p:cNvPr id="8" name="Text Placeholder 7"/>
          <p:cNvSpPr>
            <a:spLocks noGrp="1"/>
          </p:cNvSpPr>
          <p:nvPr>
            <p:ph type="body" sz="quarter" idx="12" hasCustomPrompt="1"/>
          </p:nvPr>
        </p:nvSpPr>
        <p:spPr>
          <a:xfrm>
            <a:off x="846544" y="6039555"/>
            <a:ext cx="9650227" cy="522025"/>
          </a:xfrm>
        </p:spPr>
        <p:txBody>
          <a:bodyPr/>
          <a:lstStyle>
            <a:lvl1pPr algn="l">
              <a:defRPr sz="3467">
                <a:solidFill>
                  <a:srgbClr val="004382"/>
                </a:solidFill>
              </a:defRPr>
            </a:lvl1pPr>
            <a:lvl2pPr algn="l">
              <a:defRPr sz="3467"/>
            </a:lvl2pPr>
            <a:lvl4pPr marL="1828739" indent="0" algn="l">
              <a:buFont typeface="Arial"/>
              <a:buNone/>
              <a:defRPr sz="3467" b="0" i="0">
                <a:solidFill>
                  <a:schemeClr val="bg1"/>
                </a:solidFill>
                <a:latin typeface="Calibri Light"/>
                <a:cs typeface="Calibri Light"/>
              </a:defRPr>
            </a:lvl4pPr>
            <a:lvl5pPr marL="2438319" indent="0" algn="l">
              <a:buFont typeface="Arial"/>
              <a:buNone/>
              <a:defRPr sz="3467" b="0" i="0">
                <a:solidFill>
                  <a:schemeClr val="bg1"/>
                </a:solidFill>
                <a:latin typeface="Calibri Light"/>
                <a:cs typeface="Calibri Light"/>
              </a:defRPr>
            </a:lvl5pPr>
          </a:lstStyle>
          <a:p>
            <a:pPr lvl="0"/>
            <a:r>
              <a:rPr lang="en-US" dirty="0"/>
              <a:t>Click to insert event </a:t>
            </a:r>
            <a:r>
              <a:rPr lang="en-US" dirty="0" err="1"/>
              <a:t>url</a:t>
            </a:r>
            <a:endParaRPr lang="en-US" dirty="0"/>
          </a:p>
        </p:txBody>
      </p:sp>
    </p:spTree>
    <p:extLst>
      <p:ext uri="{BB962C8B-B14F-4D97-AF65-F5344CB8AC3E}">
        <p14:creationId xmlns:p14="http://schemas.microsoft.com/office/powerpoint/2010/main" val="307626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BD0E0-CABB-40F7-8A59-07F0BF7F8FF4}" type="datetimeFigureOut">
              <a:rPr lang="en-US" smtClean="0"/>
              <a:t>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55481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BBD0E0-CABB-40F7-8A59-07F0BF7F8FF4}" type="datetimeFigureOut">
              <a:rPr lang="en-US" smtClean="0"/>
              <a:t>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91637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BBD0E0-CABB-40F7-8A59-07F0BF7F8FF4}" type="datetimeFigureOut">
              <a:rPr lang="en-US" smtClean="0"/>
              <a:t>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426856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BBD0E0-CABB-40F7-8A59-07F0BF7F8FF4}" type="datetimeFigureOut">
              <a:rPr lang="en-US" smtClean="0"/>
              <a:t>2/18/18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347420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BBD0E0-CABB-40F7-8A59-07F0BF7F8FF4}" type="datetimeFigureOut">
              <a:rPr lang="en-US" smtClean="0"/>
              <a:t>2/18/18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89484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BD0E0-CABB-40F7-8A59-07F0BF7F8FF4}" type="datetimeFigureOut">
              <a:rPr lang="en-US" smtClean="0"/>
              <a:t>2/18/18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348472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BBD0E0-CABB-40F7-8A59-07F0BF7F8FF4}" type="datetimeFigureOut">
              <a:rPr lang="en-US" smtClean="0"/>
              <a:t>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324190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BBD0E0-CABB-40F7-8A59-07F0BF7F8FF4}" type="datetimeFigureOut">
              <a:rPr lang="en-US" smtClean="0"/>
              <a:t>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D7DBA-59A2-43DA-89BC-952E348EECF9}" type="slidenum">
              <a:rPr lang="en-US" smtClean="0"/>
              <a:t>‹#›</a:t>
            </a:fld>
            <a:endParaRPr lang="en-US"/>
          </a:p>
        </p:txBody>
      </p:sp>
    </p:spTree>
    <p:extLst>
      <p:ext uri="{BB962C8B-B14F-4D97-AF65-F5344CB8AC3E}">
        <p14:creationId xmlns:p14="http://schemas.microsoft.com/office/powerpoint/2010/main" val="85031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BD0E0-CABB-40F7-8A59-07F0BF7F8FF4}" type="datetimeFigureOut">
              <a:rPr lang="en-US" smtClean="0"/>
              <a:t>2/18/18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D7DBA-59A2-43DA-89BC-952E348EECF9}" type="slidenum">
              <a:rPr lang="en-US" smtClean="0"/>
              <a:t>‹#›</a:t>
            </a:fld>
            <a:endParaRPr lang="en-US"/>
          </a:p>
        </p:txBody>
      </p:sp>
    </p:spTree>
    <p:extLst>
      <p:ext uri="{BB962C8B-B14F-4D97-AF65-F5344CB8AC3E}">
        <p14:creationId xmlns:p14="http://schemas.microsoft.com/office/powerpoint/2010/main" val="321707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508BCE-88D9-C148-AF8E-C737BBA2EFAC}"/>
              </a:ext>
            </a:extLst>
          </p:cNvPr>
          <p:cNvSpPr>
            <a:spLocks noGrp="1"/>
          </p:cNvSpPr>
          <p:nvPr>
            <p:ph sz="half" idx="1"/>
          </p:nvPr>
        </p:nvSpPr>
        <p:spPr>
          <a:xfrm>
            <a:off x="6530070" y="4111725"/>
            <a:ext cx="5661930" cy="4351338"/>
          </a:xfrm>
        </p:spPr>
        <p:txBody>
          <a:bodyPr>
            <a:normAutofit/>
          </a:bodyPr>
          <a:lstStyle/>
          <a:p>
            <a:pPr marL="0" indent="0">
              <a:buNone/>
            </a:pPr>
            <a:r>
              <a:rPr lang="en-US" sz="4000" b="1" dirty="0"/>
              <a:t>Community Researcher??</a:t>
            </a:r>
          </a:p>
          <a:p>
            <a:pPr marL="0" indent="0">
              <a:buNone/>
            </a:pPr>
            <a:endParaRPr lang="en-US" sz="4000" dirty="0"/>
          </a:p>
        </p:txBody>
      </p:sp>
      <p:sp>
        <p:nvSpPr>
          <p:cNvPr id="8" name="Content Placeholder 7">
            <a:extLst>
              <a:ext uri="{FF2B5EF4-FFF2-40B4-BE49-F238E27FC236}">
                <a16:creationId xmlns:a16="http://schemas.microsoft.com/office/drawing/2014/main" id="{45F2696A-02F3-8D4E-B23D-630F6D8C4437}"/>
              </a:ext>
            </a:extLst>
          </p:cNvPr>
          <p:cNvSpPr>
            <a:spLocks noGrp="1"/>
          </p:cNvSpPr>
          <p:nvPr>
            <p:ph sz="half" idx="2"/>
          </p:nvPr>
        </p:nvSpPr>
        <p:spPr>
          <a:xfrm>
            <a:off x="853763" y="1124223"/>
            <a:ext cx="5181600" cy="979041"/>
          </a:xfrm>
        </p:spPr>
        <p:txBody>
          <a:bodyPr>
            <a:normAutofit/>
          </a:bodyPr>
          <a:lstStyle/>
          <a:p>
            <a:pPr marL="0" indent="0">
              <a:buNone/>
            </a:pPr>
            <a:r>
              <a:rPr lang="en-US" sz="4000" b="1" dirty="0"/>
              <a:t>Patient Researcher?? </a:t>
            </a:r>
          </a:p>
        </p:txBody>
      </p:sp>
      <p:sp>
        <p:nvSpPr>
          <p:cNvPr id="2" name="Rectangle 1">
            <a:extLst>
              <a:ext uri="{FF2B5EF4-FFF2-40B4-BE49-F238E27FC236}">
                <a16:creationId xmlns:a16="http://schemas.microsoft.com/office/drawing/2014/main" id="{4814D2D9-06C9-1C4B-BAD7-31CA4E2DC8D1}"/>
              </a:ext>
            </a:extLst>
          </p:cNvPr>
          <p:cNvSpPr/>
          <p:nvPr/>
        </p:nvSpPr>
        <p:spPr>
          <a:xfrm>
            <a:off x="1220459" y="4709188"/>
            <a:ext cx="4659674" cy="707886"/>
          </a:xfrm>
          <a:prstGeom prst="rect">
            <a:avLst/>
          </a:prstGeom>
        </p:spPr>
        <p:txBody>
          <a:bodyPr wrap="none">
            <a:spAutoFit/>
          </a:bodyPr>
          <a:lstStyle/>
          <a:p>
            <a:r>
              <a:rPr lang="en-US" sz="4000" b="1" dirty="0"/>
              <a:t>Patient Researcher??</a:t>
            </a:r>
          </a:p>
        </p:txBody>
      </p:sp>
      <p:sp>
        <p:nvSpPr>
          <p:cNvPr id="3" name="Rectangle 2">
            <a:extLst>
              <a:ext uri="{FF2B5EF4-FFF2-40B4-BE49-F238E27FC236}">
                <a16:creationId xmlns:a16="http://schemas.microsoft.com/office/drawing/2014/main" id="{948B2617-703B-FA4E-9595-FCDC34EAF559}"/>
              </a:ext>
            </a:extLst>
          </p:cNvPr>
          <p:cNvSpPr/>
          <p:nvPr/>
        </p:nvSpPr>
        <p:spPr>
          <a:xfrm>
            <a:off x="7592650" y="5317409"/>
            <a:ext cx="4565481" cy="707886"/>
          </a:xfrm>
          <a:prstGeom prst="rect">
            <a:avLst/>
          </a:prstGeom>
        </p:spPr>
        <p:txBody>
          <a:bodyPr wrap="none">
            <a:spAutoFit/>
          </a:bodyPr>
          <a:lstStyle/>
          <a:p>
            <a:r>
              <a:rPr lang="en-US" sz="4000" dirty="0"/>
              <a:t>Patient Researcher??</a:t>
            </a:r>
          </a:p>
        </p:txBody>
      </p:sp>
      <p:sp>
        <p:nvSpPr>
          <p:cNvPr id="5" name="Rectangle 4">
            <a:extLst>
              <a:ext uri="{FF2B5EF4-FFF2-40B4-BE49-F238E27FC236}">
                <a16:creationId xmlns:a16="http://schemas.microsoft.com/office/drawing/2014/main" id="{53D2BF73-65CF-ED49-97A1-FF10E64675D0}"/>
              </a:ext>
            </a:extLst>
          </p:cNvPr>
          <p:cNvSpPr/>
          <p:nvPr/>
        </p:nvSpPr>
        <p:spPr>
          <a:xfrm>
            <a:off x="5299008" y="2273805"/>
            <a:ext cx="4659674" cy="707886"/>
          </a:xfrm>
          <a:prstGeom prst="rect">
            <a:avLst/>
          </a:prstGeom>
        </p:spPr>
        <p:txBody>
          <a:bodyPr wrap="none">
            <a:spAutoFit/>
          </a:bodyPr>
          <a:lstStyle/>
          <a:p>
            <a:r>
              <a:rPr lang="en-US" sz="4000" b="1" dirty="0"/>
              <a:t>Patient Researcher??</a:t>
            </a:r>
          </a:p>
        </p:txBody>
      </p:sp>
      <p:sp>
        <p:nvSpPr>
          <p:cNvPr id="7" name="TextBox 6">
            <a:extLst>
              <a:ext uri="{FF2B5EF4-FFF2-40B4-BE49-F238E27FC236}">
                <a16:creationId xmlns:a16="http://schemas.microsoft.com/office/drawing/2014/main" id="{098CE313-5A2A-684A-BFAA-D4FED6E7F204}"/>
              </a:ext>
            </a:extLst>
          </p:cNvPr>
          <p:cNvSpPr txBox="1"/>
          <p:nvPr/>
        </p:nvSpPr>
        <p:spPr>
          <a:xfrm>
            <a:off x="853763" y="3170937"/>
            <a:ext cx="5517344" cy="984885"/>
          </a:xfrm>
          <a:prstGeom prst="rect">
            <a:avLst/>
          </a:prstGeom>
          <a:noFill/>
        </p:spPr>
        <p:txBody>
          <a:bodyPr wrap="none" rtlCol="0">
            <a:spAutoFit/>
          </a:bodyPr>
          <a:lstStyle/>
          <a:p>
            <a:r>
              <a:rPr lang="en-US" sz="4000" dirty="0"/>
              <a:t>Community Researcher??</a:t>
            </a:r>
          </a:p>
          <a:p>
            <a:endParaRPr lang="en-US" dirty="0"/>
          </a:p>
        </p:txBody>
      </p:sp>
      <p:sp>
        <p:nvSpPr>
          <p:cNvPr id="9" name="TextBox 8">
            <a:extLst>
              <a:ext uri="{FF2B5EF4-FFF2-40B4-BE49-F238E27FC236}">
                <a16:creationId xmlns:a16="http://schemas.microsoft.com/office/drawing/2014/main" id="{BC70EE6B-7B1A-204C-92A0-7C4FED955BF0}"/>
              </a:ext>
            </a:extLst>
          </p:cNvPr>
          <p:cNvSpPr txBox="1"/>
          <p:nvPr/>
        </p:nvSpPr>
        <p:spPr>
          <a:xfrm>
            <a:off x="6530070" y="829548"/>
            <a:ext cx="5517344" cy="984885"/>
          </a:xfrm>
          <a:prstGeom prst="rect">
            <a:avLst/>
          </a:prstGeom>
          <a:noFill/>
        </p:spPr>
        <p:txBody>
          <a:bodyPr wrap="none" rtlCol="0">
            <a:spAutoFit/>
          </a:bodyPr>
          <a:lstStyle/>
          <a:p>
            <a:r>
              <a:rPr lang="en-US" sz="4000" dirty="0"/>
              <a:t>Community Researcher??</a:t>
            </a:r>
          </a:p>
          <a:p>
            <a:endParaRPr lang="en-US" dirty="0"/>
          </a:p>
        </p:txBody>
      </p:sp>
      <p:sp>
        <p:nvSpPr>
          <p:cNvPr id="10" name="TextBox 9">
            <a:extLst>
              <a:ext uri="{FF2B5EF4-FFF2-40B4-BE49-F238E27FC236}">
                <a16:creationId xmlns:a16="http://schemas.microsoft.com/office/drawing/2014/main" id="{F1333C6A-580C-FF4A-973D-CCED571DC2FD}"/>
              </a:ext>
            </a:extLst>
          </p:cNvPr>
          <p:cNvSpPr txBox="1"/>
          <p:nvPr/>
        </p:nvSpPr>
        <p:spPr>
          <a:xfrm>
            <a:off x="2660073" y="6025295"/>
            <a:ext cx="4565481" cy="984885"/>
          </a:xfrm>
          <a:prstGeom prst="rect">
            <a:avLst/>
          </a:prstGeom>
          <a:noFill/>
        </p:spPr>
        <p:txBody>
          <a:bodyPr wrap="none" rtlCol="0">
            <a:spAutoFit/>
          </a:bodyPr>
          <a:lstStyle/>
          <a:p>
            <a:r>
              <a:rPr lang="en-US" sz="4000" dirty="0"/>
              <a:t>Patient Researcher??</a:t>
            </a:r>
          </a:p>
          <a:p>
            <a:endParaRPr lang="en-US" dirty="0"/>
          </a:p>
        </p:txBody>
      </p:sp>
    </p:spTree>
    <p:extLst>
      <p:ext uri="{BB962C8B-B14F-4D97-AF65-F5344CB8AC3E}">
        <p14:creationId xmlns:p14="http://schemas.microsoft.com/office/powerpoint/2010/main" val="364975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931" y="172114"/>
            <a:ext cx="8941137" cy="2252171"/>
          </a:xfrm>
        </p:spPr>
        <p:txBody>
          <a:bodyPr>
            <a:normAutofit/>
          </a:bodyPr>
          <a:lstStyle/>
          <a:p>
            <a:pPr algn="ctr"/>
            <a:r>
              <a:rPr lang="en-US" sz="5867" dirty="0"/>
              <a:t>Creating Culturally Safe Primary Care and Reducing Stigma of Substance Use </a:t>
            </a:r>
          </a:p>
        </p:txBody>
      </p:sp>
      <p:sp>
        <p:nvSpPr>
          <p:cNvPr id="4" name="Text Placeholder 3"/>
          <p:cNvSpPr>
            <a:spLocks noGrp="1"/>
          </p:cNvSpPr>
          <p:nvPr>
            <p:ph type="body" sz="quarter" idx="14"/>
          </p:nvPr>
        </p:nvSpPr>
        <p:spPr>
          <a:xfrm>
            <a:off x="2341758" y="6089415"/>
            <a:ext cx="7702987" cy="491067"/>
          </a:xfrm>
        </p:spPr>
        <p:txBody>
          <a:bodyPr>
            <a:normAutofit/>
          </a:bodyPr>
          <a:lstStyle/>
          <a:p>
            <a:pPr marL="0" indent="0">
              <a:buNone/>
            </a:pPr>
            <a:r>
              <a:rPr lang="en-US" sz="2667" dirty="0"/>
              <a:t>https://www.uvic.ca/research/centres/cisur/index.php</a:t>
            </a:r>
          </a:p>
        </p:txBody>
      </p:sp>
      <p:pic>
        <p:nvPicPr>
          <p:cNvPr id="5" name="Picture 4">
            <a:extLst>
              <a:ext uri="{FF2B5EF4-FFF2-40B4-BE49-F238E27FC236}">
                <a16:creationId xmlns:a16="http://schemas.microsoft.com/office/drawing/2014/main" id="{E495E095-BB27-4647-B78C-1BDAAFE7B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717" y="2505075"/>
            <a:ext cx="5089071" cy="3392714"/>
          </a:xfrm>
          <a:prstGeom prst="rect">
            <a:avLst/>
          </a:prstGeom>
        </p:spPr>
      </p:pic>
    </p:spTree>
    <p:extLst>
      <p:ext uri="{BB962C8B-B14F-4D97-AF65-F5344CB8AC3E}">
        <p14:creationId xmlns:p14="http://schemas.microsoft.com/office/powerpoint/2010/main" val="88742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90" y="280170"/>
            <a:ext cx="11816510" cy="862961"/>
          </a:xfrm>
          <a:solidFill>
            <a:schemeClr val="accent1">
              <a:lumMod val="60000"/>
              <a:lumOff val="40000"/>
              <a:alpha val="64000"/>
            </a:schemeClr>
          </a:solidFill>
        </p:spPr>
        <p:txBody>
          <a:bodyPr>
            <a:noAutofit/>
          </a:bodyPr>
          <a:lstStyle/>
          <a:p>
            <a:pPr algn="ctr"/>
            <a:r>
              <a:rPr lang="en-US" sz="6000" dirty="0"/>
              <a:t>Project expectations</a:t>
            </a:r>
          </a:p>
        </p:txBody>
      </p:sp>
      <p:sp>
        <p:nvSpPr>
          <p:cNvPr id="3" name="Text Placeholder 2"/>
          <p:cNvSpPr>
            <a:spLocks noGrp="1"/>
          </p:cNvSpPr>
          <p:nvPr>
            <p:ph type="body" sz="quarter" idx="11"/>
          </p:nvPr>
        </p:nvSpPr>
        <p:spPr>
          <a:xfrm>
            <a:off x="429490" y="1143131"/>
            <a:ext cx="11097491" cy="5590178"/>
          </a:xfrm>
        </p:spPr>
        <p:txBody>
          <a:bodyPr>
            <a:normAutofit fontScale="77500" lnSpcReduction="20000"/>
          </a:bodyPr>
          <a:lstStyle/>
          <a:p>
            <a:pPr marL="0" lvl="0" indent="0">
              <a:buNone/>
            </a:pPr>
            <a:r>
              <a:rPr lang="en-US" b="1" kern="800" dirty="0"/>
              <a:t>Increase awareness:</a:t>
            </a:r>
          </a:p>
          <a:p>
            <a:pPr marL="171450" lvl="0" indent="-171450"/>
            <a:r>
              <a:rPr lang="en-US" kern="800" dirty="0"/>
              <a:t>Hope to increase physician awareness and compassion to reduce stigma </a:t>
            </a:r>
          </a:p>
          <a:p>
            <a:pPr marL="171450" lvl="0" indent="-171450"/>
            <a:r>
              <a:rPr lang="en-US" kern="800" dirty="0"/>
              <a:t>We will be aware that stigma between people who use substances and primary care providers can go both ways</a:t>
            </a:r>
          </a:p>
          <a:p>
            <a:pPr marL="171450" lvl="0" indent="-171450"/>
            <a:r>
              <a:rPr lang="en-US" kern="800" dirty="0"/>
              <a:t>We hope that one day substance use and mental health will be less  stigmatized and openly discussed and acknowledged</a:t>
            </a:r>
          </a:p>
          <a:p>
            <a:pPr lvl="1"/>
            <a:endParaRPr lang="en-US" sz="2800" b="1" kern="800" dirty="0"/>
          </a:p>
          <a:p>
            <a:pPr marL="0" lvl="0" indent="0">
              <a:buNone/>
            </a:pPr>
            <a:r>
              <a:rPr lang="en-US" b="1" kern="800" dirty="0"/>
              <a:t>Increase dignity</a:t>
            </a:r>
          </a:p>
          <a:p>
            <a:pPr marL="171450" lvl="0" indent="-171450"/>
            <a:r>
              <a:rPr lang="en-US" kern="800" dirty="0"/>
              <a:t>In healthcare and other social settings – this in the form of more humane treatment and safe respectful services</a:t>
            </a:r>
          </a:p>
          <a:p>
            <a:pPr marL="171450" lvl="0" indent="-171450"/>
            <a:r>
              <a:rPr lang="en-US" kern="800" dirty="0"/>
              <a:t>We expect to be treated with dignity while learning and sharing our experiences with one another </a:t>
            </a:r>
          </a:p>
          <a:p>
            <a:pPr marL="171450" lvl="0" indent="-171450"/>
            <a:r>
              <a:rPr lang="en-US" kern="800" dirty="0"/>
              <a:t>We hope to build trusting relationships across the groups represented in this project</a:t>
            </a:r>
          </a:p>
          <a:p>
            <a:pPr lvl="1"/>
            <a:endParaRPr lang="en-US" sz="2800" kern="800" dirty="0"/>
          </a:p>
          <a:p>
            <a:pPr marL="0" lvl="0" indent="0">
              <a:buNone/>
            </a:pPr>
            <a:r>
              <a:rPr lang="en-US" b="1" kern="800" dirty="0"/>
              <a:t>Contribute in a meaningful way to the community</a:t>
            </a:r>
          </a:p>
          <a:p>
            <a:pPr marL="171450" lvl="0" indent="-171450"/>
            <a:r>
              <a:rPr lang="en-US" kern="800" dirty="0"/>
              <a:t>Given the current opioid epidemic, we expect our team to acknowledge the value in both abstinence and harm reduction models and keep in mind the importance of saving lives </a:t>
            </a:r>
          </a:p>
          <a:p>
            <a:pPr marL="171450" lvl="0" indent="-171450"/>
            <a:r>
              <a:rPr lang="en-US" kern="800" dirty="0"/>
              <a:t>We aim to be part of a forward thinking movement building on the work of </a:t>
            </a:r>
            <a:r>
              <a:rPr lang="en-US" kern="800" dirty="0" err="1"/>
              <a:t>Insite</a:t>
            </a:r>
            <a:r>
              <a:rPr lang="en-US" kern="800" dirty="0"/>
              <a:t> and the overdose response units here in Victoria</a:t>
            </a:r>
          </a:p>
          <a:p>
            <a:pPr marL="171450" lvl="0" indent="-171450"/>
            <a:r>
              <a:rPr lang="en-US" kern="800" dirty="0"/>
              <a:t>We hope to impact physicians in positive ways so that primary care will be improved for the whole community and prevent or lessen the impact of harms which could ultimately result in savings to the economy</a:t>
            </a:r>
          </a:p>
          <a:p>
            <a:pPr marL="571529" indent="-571529"/>
            <a:endParaRPr lang="en-US" sz="4800" dirty="0"/>
          </a:p>
        </p:txBody>
      </p:sp>
    </p:spTree>
    <p:extLst>
      <p:ext uri="{BB962C8B-B14F-4D97-AF65-F5344CB8AC3E}">
        <p14:creationId xmlns:p14="http://schemas.microsoft.com/office/powerpoint/2010/main" val="407389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27" y="425250"/>
            <a:ext cx="10563327" cy="1288531"/>
          </a:xfrm>
          <a:solidFill>
            <a:schemeClr val="accent1">
              <a:lumMod val="60000"/>
              <a:lumOff val="40000"/>
            </a:schemeClr>
          </a:solidFill>
        </p:spPr>
        <p:txBody>
          <a:bodyPr>
            <a:normAutofit fontScale="90000"/>
          </a:bodyPr>
          <a:lstStyle/>
          <a:p>
            <a:pPr algn="ctr"/>
            <a:r>
              <a:rPr lang="en-US" sz="5334" dirty="0"/>
              <a:t>I would feel safe going to the doctor if…</a:t>
            </a:r>
          </a:p>
        </p:txBody>
      </p:sp>
      <p:pic>
        <p:nvPicPr>
          <p:cNvPr id="5"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a:xfrm>
            <a:off x="1621535" y="1713781"/>
            <a:ext cx="8808823" cy="4500083"/>
          </a:xfrm>
          <a:prstGeom prst="rect">
            <a:avLst/>
          </a:prstGeom>
        </p:spPr>
      </p:pic>
    </p:spTree>
    <p:extLst>
      <p:ext uri="{BB962C8B-B14F-4D97-AF65-F5344CB8AC3E}">
        <p14:creationId xmlns:p14="http://schemas.microsoft.com/office/powerpoint/2010/main" val="149321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09C266C-28F3-4A47-AEB9-9F44CD436C7A}"/>
              </a:ext>
            </a:extLst>
          </p:cNvPr>
          <p:cNvSpPr/>
          <p:nvPr/>
        </p:nvSpPr>
        <p:spPr>
          <a:xfrm>
            <a:off x="-96982" y="1389908"/>
            <a:ext cx="12524509" cy="556507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C316A64-D78B-174B-A55D-5C1730FF468B}"/>
              </a:ext>
            </a:extLst>
          </p:cNvPr>
          <p:cNvSpPr/>
          <p:nvPr/>
        </p:nvSpPr>
        <p:spPr>
          <a:xfrm>
            <a:off x="1094509" y="1939635"/>
            <a:ext cx="10404763" cy="279360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2" name="Title 1"/>
          <p:cNvSpPr>
            <a:spLocks noGrp="1"/>
          </p:cNvSpPr>
          <p:nvPr>
            <p:ph type="title"/>
          </p:nvPr>
        </p:nvSpPr>
        <p:spPr>
          <a:xfrm>
            <a:off x="706582" y="164617"/>
            <a:ext cx="11009351" cy="1225292"/>
          </a:xfrm>
        </p:spPr>
        <p:txBody>
          <a:bodyPr>
            <a:noAutofit/>
          </a:bodyPr>
          <a:lstStyle/>
          <a:p>
            <a:pPr algn="ctr"/>
            <a:r>
              <a:rPr lang="en-US" sz="3600" b="1" dirty="0"/>
              <a:t>What </a:t>
            </a:r>
            <a:r>
              <a:rPr lang="en-US" sz="3600" b="1" dirty="0" err="1"/>
              <a:t>FlavoUr</a:t>
            </a:r>
            <a:r>
              <a:rPr lang="en-US" sz="3600" b="1" dirty="0"/>
              <a:t> were Our ‘Patient’ Engagement Research Methods? (PARTICIPATORY, COLLABORATIVE)</a:t>
            </a:r>
          </a:p>
        </p:txBody>
      </p:sp>
      <p:pic>
        <p:nvPicPr>
          <p:cNvPr id="1026" name="Picture 2" descr="Image result for cis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890" y="2434748"/>
            <a:ext cx="2124000" cy="21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8739" r="50952"/>
          <a:stretch/>
        </p:blipFill>
        <p:spPr>
          <a:xfrm>
            <a:off x="819663" y="3336436"/>
            <a:ext cx="1900962" cy="1872000"/>
          </a:xfrm>
          <a:prstGeom prst="rect">
            <a:avLst/>
          </a:prstGeom>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6540"/>
          <a:stretch/>
        </p:blipFill>
        <p:spPr bwMode="auto">
          <a:xfrm>
            <a:off x="6420883" y="4947805"/>
            <a:ext cx="4226424"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7270" y="4947805"/>
            <a:ext cx="1945174" cy="1476000"/>
          </a:xfrm>
          <a:prstGeom prst="rect">
            <a:avLst/>
          </a:prstGeom>
          <a:noFill/>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89638"/>
          <a:stretch/>
        </p:blipFill>
        <p:spPr>
          <a:xfrm>
            <a:off x="3113275" y="2364692"/>
            <a:ext cx="1982138" cy="20880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0508" r="61419"/>
          <a:stretch/>
        </p:blipFill>
        <p:spPr>
          <a:xfrm>
            <a:off x="7489509" y="2434748"/>
            <a:ext cx="2563765" cy="1836000"/>
          </a:xfrm>
          <a:prstGeom prst="rect">
            <a:avLst/>
          </a:prstGeom>
        </p:spPr>
      </p:pic>
      <p:sp>
        <p:nvSpPr>
          <p:cNvPr id="5" name="TextBox 4">
            <a:extLst>
              <a:ext uri="{FF2B5EF4-FFF2-40B4-BE49-F238E27FC236}">
                <a16:creationId xmlns:a16="http://schemas.microsoft.com/office/drawing/2014/main" id="{EC3CC201-F0DE-1C44-82CA-FAF4D8F277CE}"/>
              </a:ext>
            </a:extLst>
          </p:cNvPr>
          <p:cNvSpPr txBox="1"/>
          <p:nvPr/>
        </p:nvSpPr>
        <p:spPr>
          <a:xfrm>
            <a:off x="5360718" y="2038418"/>
            <a:ext cx="2419252" cy="369332"/>
          </a:xfrm>
          <a:prstGeom prst="rect">
            <a:avLst/>
          </a:prstGeom>
          <a:noFill/>
        </p:spPr>
        <p:txBody>
          <a:bodyPr wrap="none" rtlCol="0">
            <a:spAutoFit/>
          </a:bodyPr>
          <a:lstStyle/>
          <a:p>
            <a:r>
              <a:rPr lang="en-US" b="1" dirty="0"/>
              <a:t>CORE RESEARCH TEAM </a:t>
            </a:r>
          </a:p>
        </p:txBody>
      </p:sp>
    </p:spTree>
    <p:extLst>
      <p:ext uri="{BB962C8B-B14F-4D97-AF65-F5344CB8AC3E}">
        <p14:creationId xmlns:p14="http://schemas.microsoft.com/office/powerpoint/2010/main" val="335283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44" y="725273"/>
            <a:ext cx="10422469" cy="871708"/>
          </a:xfrm>
        </p:spPr>
        <p:txBody>
          <a:bodyPr>
            <a:noAutofit/>
          </a:bodyPr>
          <a:lstStyle/>
          <a:p>
            <a:r>
              <a:rPr lang="en-US" sz="7200" dirty="0"/>
              <a:t>Ingredients for success</a:t>
            </a:r>
          </a:p>
        </p:txBody>
      </p:sp>
      <p:sp>
        <p:nvSpPr>
          <p:cNvPr id="3" name="Text Placeholder 2"/>
          <p:cNvSpPr>
            <a:spLocks noGrp="1"/>
          </p:cNvSpPr>
          <p:nvPr>
            <p:ph type="body" sz="quarter" idx="11"/>
          </p:nvPr>
        </p:nvSpPr>
        <p:spPr>
          <a:xfrm>
            <a:off x="846544" y="2202288"/>
            <a:ext cx="10022084" cy="3814414"/>
          </a:xfrm>
        </p:spPr>
        <p:txBody>
          <a:bodyPr>
            <a:normAutofit/>
          </a:bodyPr>
          <a:lstStyle/>
          <a:p>
            <a:r>
              <a:rPr lang="en-US" sz="4400" dirty="0"/>
              <a:t>Compassion, empathy and understanding</a:t>
            </a:r>
          </a:p>
          <a:p>
            <a:r>
              <a:rPr lang="en-US" sz="4400" dirty="0"/>
              <a:t>Teamwork </a:t>
            </a:r>
          </a:p>
          <a:p>
            <a:r>
              <a:rPr lang="en-US" sz="4400" dirty="0"/>
              <a:t>Personal and shared community benefit</a:t>
            </a:r>
          </a:p>
          <a:p>
            <a:r>
              <a:rPr lang="en-US" sz="4400" dirty="0"/>
              <a:t>Partnership </a:t>
            </a:r>
          </a:p>
        </p:txBody>
      </p:sp>
    </p:spTree>
    <p:extLst>
      <p:ext uri="{BB962C8B-B14F-4D97-AF65-F5344CB8AC3E}">
        <p14:creationId xmlns:p14="http://schemas.microsoft.com/office/powerpoint/2010/main" val="114817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91" y="24410"/>
            <a:ext cx="10723418" cy="6833590"/>
          </a:xfrm>
          <a:prstGeom prst="rect">
            <a:avLst/>
          </a:prstGeom>
        </p:spPr>
      </p:pic>
      <p:sp>
        <p:nvSpPr>
          <p:cNvPr id="2" name="TextBox 1">
            <a:extLst>
              <a:ext uri="{FF2B5EF4-FFF2-40B4-BE49-F238E27FC236}">
                <a16:creationId xmlns:a16="http://schemas.microsoft.com/office/drawing/2014/main" id="{93A6F680-7F4F-CC4F-ABEA-B75F91E6475D}"/>
              </a:ext>
            </a:extLst>
          </p:cNvPr>
          <p:cNvSpPr txBox="1"/>
          <p:nvPr/>
        </p:nvSpPr>
        <p:spPr>
          <a:xfrm>
            <a:off x="0" y="401783"/>
            <a:ext cx="4627418" cy="1569660"/>
          </a:xfrm>
          <a:prstGeom prst="rect">
            <a:avLst/>
          </a:prstGeom>
          <a:noFill/>
        </p:spPr>
        <p:txBody>
          <a:bodyPr wrap="square" rtlCol="0">
            <a:spAutoFit/>
          </a:bodyPr>
          <a:lstStyle/>
          <a:p>
            <a:r>
              <a:rPr lang="en-US" sz="3200" b="1" dirty="0"/>
              <a:t>Culturally Safe Primary Care means….. (12 FOCUS GROUPS: 69 PEOPLE) </a:t>
            </a:r>
          </a:p>
        </p:txBody>
      </p:sp>
    </p:spTree>
    <p:extLst>
      <p:ext uri="{BB962C8B-B14F-4D97-AF65-F5344CB8AC3E}">
        <p14:creationId xmlns:p14="http://schemas.microsoft.com/office/powerpoint/2010/main" val="3492265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760</Words>
  <Application>Microsoft Macintosh PowerPoint</Application>
  <PresentationFormat>Widescreen</PresentationFormat>
  <Paragraphs>73</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Creating Culturally Safe Primary Care and Reducing Stigma of Substance Use </vt:lpstr>
      <vt:lpstr>Project expectations</vt:lpstr>
      <vt:lpstr>I would feel safe going to the doctor if…</vt:lpstr>
      <vt:lpstr>What FlavoUr were Our ‘Patient’ Engagement Research Methods? (PARTICIPATORY, COLLABORATIVE)</vt:lpstr>
      <vt:lpstr>Ingredients for success</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the Stigma of Substance Use and Building Capacity in Patient-Oriented Primary Care Research</dc:title>
  <dc:creator>Dakota Inglis</dc:creator>
  <cp:lastModifiedBy>Microsoft Office User</cp:lastModifiedBy>
  <cp:revision>14</cp:revision>
  <dcterms:created xsi:type="dcterms:W3CDTF">2018-02-15T20:28:07Z</dcterms:created>
  <dcterms:modified xsi:type="dcterms:W3CDTF">2018-02-18T19:46:55Z</dcterms:modified>
</cp:coreProperties>
</file>