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notesSlides/notesSlide6.xml" ContentType="application/vnd.openxmlformats-officedocument.presentationml.notesSlide+xml"/>
  <Override PartName="/ppt/embeddings/oleObject2.bin" ContentType="application/vnd.openxmlformats-officedocument.oleObject"/>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1" r:id="rId1"/>
  </p:sldMasterIdLst>
  <p:notesMasterIdLst>
    <p:notesMasterId r:id="rId13"/>
  </p:notesMasterIdLst>
  <p:sldIdLst>
    <p:sldId id="256" r:id="rId2"/>
    <p:sldId id="263" r:id="rId3"/>
    <p:sldId id="257" r:id="rId4"/>
    <p:sldId id="258" r:id="rId5"/>
    <p:sldId id="259" r:id="rId6"/>
    <p:sldId id="260" r:id="rId7"/>
    <p:sldId id="261" r:id="rId8"/>
    <p:sldId id="262" r:id="rId9"/>
    <p:sldId id="264" r:id="rId10"/>
    <p:sldId id="265" r:id="rId11"/>
    <p:sldId id="266" r:id="rId12"/>
  </p:sldIdLst>
  <p:sldSz cx="9144000" cy="6858000" type="screen4x3"/>
  <p:notesSz cx="6858000" cy="9144000"/>
  <p:defaultTex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191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17B1F3-000B-A149-87E8-9453878AE051}" type="datetimeFigureOut">
              <a:rPr kumimoji="1" lang="zh-CN" altLang="en-US" smtClean="0"/>
              <a:t>2/11/14</a:t>
            </a:fld>
            <a:endParaRPr kumimoji="1"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BF2DB-0BDC-734E-A12F-A95A71E51A95}" type="slidenum">
              <a:rPr kumimoji="1" lang="zh-CN" altLang="en-US" smtClean="0"/>
              <a:t>‹#›</a:t>
            </a:fld>
            <a:endParaRPr kumimoji="1" lang="zh-CN" altLang="en-US"/>
          </a:p>
        </p:txBody>
      </p:sp>
    </p:spTree>
    <p:extLst>
      <p:ext uri="{BB962C8B-B14F-4D97-AF65-F5344CB8AC3E}">
        <p14:creationId xmlns:p14="http://schemas.microsoft.com/office/powerpoint/2010/main" val="23179679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Good morning,</a:t>
            </a:r>
            <a:r>
              <a:rPr kumimoji="1" lang="en-US" altLang="zh-CN" baseline="0" dirty="0" smtClean="0"/>
              <a:t> everyone. My topic is proximity effect in EBL.</a:t>
            </a:r>
            <a:endParaRPr kumimoji="1" lang="zh-CN" altLang="en-US" dirty="0"/>
          </a:p>
        </p:txBody>
      </p:sp>
      <p:sp>
        <p:nvSpPr>
          <p:cNvPr id="4" name="幻灯片编号占位符 3"/>
          <p:cNvSpPr>
            <a:spLocks noGrp="1"/>
          </p:cNvSpPr>
          <p:nvPr>
            <p:ph type="sldNum" sz="quarter" idx="10"/>
          </p:nvPr>
        </p:nvSpPr>
        <p:spPr/>
        <p:txBody>
          <a:bodyPr/>
          <a:lstStyle/>
          <a:p>
            <a:fld id="{58CBF2DB-0BDC-734E-A12F-A95A71E51A95}" type="slidenum">
              <a:rPr kumimoji="1" lang="zh-CN" altLang="en-US" smtClean="0"/>
              <a:t>1</a:t>
            </a:fld>
            <a:endParaRPr kumimoji="1" lang="zh-CN" altLang="en-US"/>
          </a:p>
        </p:txBody>
      </p:sp>
    </p:spTree>
    <p:extLst>
      <p:ext uri="{BB962C8B-B14F-4D97-AF65-F5344CB8AC3E}">
        <p14:creationId xmlns:p14="http://schemas.microsoft.com/office/powerpoint/2010/main" val="733148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First</a:t>
            </a:r>
            <a:r>
              <a:rPr kumimoji="1" lang="en-US" altLang="zh-CN" baseline="0" dirty="0" smtClean="0"/>
              <a:t> I will introduce the concept of proximity effect. Then I will explain its physical and quantitative model. And its reduction and correction method. The last part is conclusion.</a:t>
            </a:r>
            <a:endParaRPr kumimoji="1" lang="zh-CN" altLang="en-US" dirty="0"/>
          </a:p>
        </p:txBody>
      </p:sp>
      <p:sp>
        <p:nvSpPr>
          <p:cNvPr id="4" name="幻灯片编号占位符 3"/>
          <p:cNvSpPr>
            <a:spLocks noGrp="1"/>
          </p:cNvSpPr>
          <p:nvPr>
            <p:ph type="sldNum" sz="quarter" idx="10"/>
          </p:nvPr>
        </p:nvSpPr>
        <p:spPr/>
        <p:txBody>
          <a:bodyPr/>
          <a:lstStyle/>
          <a:p>
            <a:fld id="{58CBF2DB-0BDC-734E-A12F-A95A71E51A95}" type="slidenum">
              <a:rPr kumimoji="1" lang="zh-CN" altLang="en-US" smtClean="0"/>
              <a:t>2</a:t>
            </a:fld>
            <a:endParaRPr kumimoji="1" lang="zh-CN" altLang="en-US"/>
          </a:p>
        </p:txBody>
      </p:sp>
    </p:spTree>
    <p:extLst>
      <p:ext uri="{BB962C8B-B14F-4D97-AF65-F5344CB8AC3E}">
        <p14:creationId xmlns:p14="http://schemas.microsoft.com/office/powerpoint/2010/main" val="3660489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Proximity</a:t>
            </a:r>
            <a:r>
              <a:rPr kumimoji="1" lang="en-US" altLang="zh-CN" baseline="0" dirty="0" smtClean="0"/>
              <a:t> effect in EBL is essentially an electron scattering effect. Due to the non-uniform exposure, it can cause additional exposure of areas surrounding the area where the electron beam is incident. Thus it limits the resolution in EBL. This figure simply illustrates what is proximity effect. The electron beam is incident on pixel A. But due to electron scattering, pixel B will also get certain exposure.</a:t>
            </a:r>
            <a:endParaRPr kumimoji="1" lang="zh-CN" altLang="en-US" dirty="0"/>
          </a:p>
        </p:txBody>
      </p:sp>
      <p:sp>
        <p:nvSpPr>
          <p:cNvPr id="4" name="幻灯片编号占位符 3"/>
          <p:cNvSpPr>
            <a:spLocks noGrp="1"/>
          </p:cNvSpPr>
          <p:nvPr>
            <p:ph type="sldNum" sz="quarter" idx="10"/>
          </p:nvPr>
        </p:nvSpPr>
        <p:spPr/>
        <p:txBody>
          <a:bodyPr/>
          <a:lstStyle/>
          <a:p>
            <a:fld id="{58CBF2DB-0BDC-734E-A12F-A95A71E51A95}" type="slidenum">
              <a:rPr kumimoji="1" lang="zh-CN" altLang="en-US" smtClean="0"/>
              <a:t>3</a:t>
            </a:fld>
            <a:endParaRPr kumimoji="1" lang="zh-CN" altLang="en-US"/>
          </a:p>
        </p:txBody>
      </p:sp>
    </p:spTree>
    <p:extLst>
      <p:ext uri="{BB962C8B-B14F-4D97-AF65-F5344CB8AC3E}">
        <p14:creationId xmlns:p14="http://schemas.microsoft.com/office/powerpoint/2010/main" val="4099974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There are two kinds</a:t>
            </a:r>
            <a:r>
              <a:rPr kumimoji="1" lang="en-US" altLang="zh-CN" baseline="0" dirty="0" smtClean="0"/>
              <a:t> of electron scattering. They are forward scattering and backward scattering, respectively. Forward scattering is an inelastic scattering. Its scattering angle is small. It can generate secondary electrons with low energy. Backward scattering is an elastic scattering. It has large scattering angle. The scattered electron has high energy, thus has large travel length. These two figures shows a comparison between forward and backward scattering. Backward scattering happens in the substrate. After large angle scattering in the substrate, electrons can return back to the resist at a significant distance from the incident beam, thereby cause additional resist exposure. So backscattering is mainly responsible for proximity effect.  </a:t>
            </a:r>
            <a:endParaRPr kumimoji="1" lang="zh-CN" altLang="en-US" dirty="0"/>
          </a:p>
        </p:txBody>
      </p:sp>
      <p:sp>
        <p:nvSpPr>
          <p:cNvPr id="4" name="幻灯片编号占位符 3"/>
          <p:cNvSpPr>
            <a:spLocks noGrp="1"/>
          </p:cNvSpPr>
          <p:nvPr>
            <p:ph type="sldNum" sz="quarter" idx="10"/>
          </p:nvPr>
        </p:nvSpPr>
        <p:spPr/>
        <p:txBody>
          <a:bodyPr/>
          <a:lstStyle/>
          <a:p>
            <a:fld id="{58CBF2DB-0BDC-734E-A12F-A95A71E51A95}" type="slidenum">
              <a:rPr kumimoji="1" lang="zh-CN" altLang="en-US" smtClean="0"/>
              <a:t>4</a:t>
            </a:fld>
            <a:endParaRPr kumimoji="1" lang="zh-CN" altLang="en-US"/>
          </a:p>
        </p:txBody>
      </p:sp>
    </p:spTree>
    <p:extLst>
      <p:ext uri="{BB962C8B-B14F-4D97-AF65-F5344CB8AC3E}">
        <p14:creationId xmlns:p14="http://schemas.microsoft.com/office/powerpoint/2010/main" val="402221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t>A proximity</a:t>
            </a:r>
            <a:r>
              <a:rPr kumimoji="1" lang="en-US" altLang="zh-CN" baseline="0" dirty="0" smtClean="0"/>
              <a:t> effect correction algorithm requires an accurate knowledge of the energy </a:t>
            </a:r>
            <a:r>
              <a:rPr lang="en-US" altLang="zh-CN" dirty="0" smtClean="0"/>
              <a:t>density profile deposited in the electron resist layer due to a point or pixel exposure (often called point spread function). This profile is often approximated by the sum of two Gaussian distributions</a:t>
            </a: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t>One</a:t>
            </a:r>
            <a:r>
              <a:rPr kumimoji="1" lang="en-US" altLang="zh-CN" baseline="0" dirty="0" smtClean="0"/>
              <a:t> distribution stands for forward scattering. The other one stands for backward scattering. </a:t>
            </a:r>
            <a:r>
              <a:rPr lang="en-US" altLang="zh-CN" dirty="0" smtClean="0"/>
              <a:t>In general, the energy profile depends upon depth as well as radius. By averaging out the depth dependence, a two dimensional profile can be obtained out of a three dimensional profile. There are several reasons for using this simplification. These include a greatly reduced computation time for the exposure estimation and correction, the fact that it will be difficult to determine the three dimensional profile accurately.</a:t>
            </a: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zh-CN" altLang="en-US" dirty="0" smtClean="0"/>
          </a:p>
        </p:txBody>
      </p:sp>
      <p:sp>
        <p:nvSpPr>
          <p:cNvPr id="4" name="幻灯片编号占位符 3"/>
          <p:cNvSpPr>
            <a:spLocks noGrp="1"/>
          </p:cNvSpPr>
          <p:nvPr>
            <p:ph type="sldNum" sz="quarter" idx="10"/>
          </p:nvPr>
        </p:nvSpPr>
        <p:spPr/>
        <p:txBody>
          <a:bodyPr/>
          <a:lstStyle/>
          <a:p>
            <a:fld id="{58CBF2DB-0BDC-734E-A12F-A95A71E51A95}" type="slidenum">
              <a:rPr kumimoji="1" lang="zh-CN" altLang="en-US" smtClean="0"/>
              <a:t>5</a:t>
            </a:fld>
            <a:endParaRPr kumimoji="1" lang="zh-CN" altLang="en-US"/>
          </a:p>
        </p:txBody>
      </p:sp>
    </p:spTree>
    <p:extLst>
      <p:ext uri="{BB962C8B-B14F-4D97-AF65-F5344CB8AC3E}">
        <p14:creationId xmlns:p14="http://schemas.microsoft.com/office/powerpoint/2010/main" val="2390257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t>There are many process parameters</a:t>
            </a:r>
            <a:r>
              <a:rPr kumimoji="1" lang="en-US" altLang="zh-CN" baseline="0" dirty="0" smtClean="0"/>
              <a:t> can affect proximity effect, like electron beam energy, resist thickness, exposure time and development time. The relation between the effective beam diameter, the resist thickness and the beam voltage can be given by this empirical formula. In order to get high resolution, high electron energy should be used.</a:t>
            </a:r>
            <a:r>
              <a:rPr lang="en-US" altLang="zh-CN" dirty="0" smtClean="0"/>
              <a:t> The drawback using high beam energies is that the sensitivity is reduced and consequently the dose must be increased. The dose is proportional to the beam voltage, due to the increased transparency of resist layers at high voltage. Care must be taken that no damage is caused by substrate heating.</a:t>
            </a: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zh-CN" altLang="en-US" dirty="0" smtClean="0"/>
          </a:p>
          <a:p>
            <a:r>
              <a:rPr kumimoji="1" lang="en-US" altLang="zh-CN" baseline="0" dirty="0" smtClean="0"/>
              <a:t> </a:t>
            </a:r>
            <a:endParaRPr kumimoji="1" lang="zh-CN" altLang="en-US" dirty="0"/>
          </a:p>
        </p:txBody>
      </p:sp>
      <p:sp>
        <p:nvSpPr>
          <p:cNvPr id="4" name="幻灯片编号占位符 3"/>
          <p:cNvSpPr>
            <a:spLocks noGrp="1"/>
          </p:cNvSpPr>
          <p:nvPr>
            <p:ph type="sldNum" sz="quarter" idx="10"/>
          </p:nvPr>
        </p:nvSpPr>
        <p:spPr/>
        <p:txBody>
          <a:bodyPr/>
          <a:lstStyle/>
          <a:p>
            <a:fld id="{58CBF2DB-0BDC-734E-A12F-A95A71E51A95}" type="slidenum">
              <a:rPr kumimoji="1" lang="zh-CN" altLang="en-US" smtClean="0"/>
              <a:t>6</a:t>
            </a:fld>
            <a:endParaRPr kumimoji="1" lang="zh-CN" altLang="en-US"/>
          </a:p>
        </p:txBody>
      </p:sp>
    </p:spTree>
    <p:extLst>
      <p:ext uri="{BB962C8B-B14F-4D97-AF65-F5344CB8AC3E}">
        <p14:creationId xmlns:p14="http://schemas.microsoft.com/office/powerpoint/2010/main" val="69569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dirty="0" smtClean="0"/>
              <a:t>Multilayer resists can be used to reduce the proximity effect. Typically the upper layer is used for patterning, while the lower layer functions to reduce backscattering. This</a:t>
            </a:r>
            <a:r>
              <a:rPr lang="en-US" altLang="zh-CN" baseline="0" dirty="0" smtClean="0"/>
              <a:t> figure is </a:t>
            </a:r>
            <a:r>
              <a:rPr lang="en-US" altLang="zh-CN" dirty="0" smtClean="0"/>
              <a:t>modulation transfer function (MTF). This function can be obtained by Fourier transforming and normalizing the energy density profile. The resolution increases considerably by</a:t>
            </a:r>
            <a:r>
              <a:rPr lang="en-US" altLang="zh-CN" baseline="0" dirty="0" smtClean="0"/>
              <a:t> using multilayer resists</a:t>
            </a:r>
            <a:r>
              <a:rPr lang="en-US" altLang="zh-CN" dirty="0" smtClean="0"/>
              <a:t>. The disadvantage is the increased process complexity.</a:t>
            </a: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zh-CN" altLang="en-US" dirty="0" smtClean="0"/>
          </a:p>
          <a:p>
            <a:endParaRPr kumimoji="1" lang="zh-CN" altLang="en-US" dirty="0"/>
          </a:p>
        </p:txBody>
      </p:sp>
      <p:sp>
        <p:nvSpPr>
          <p:cNvPr id="4" name="幻灯片编号占位符 3"/>
          <p:cNvSpPr>
            <a:spLocks noGrp="1"/>
          </p:cNvSpPr>
          <p:nvPr>
            <p:ph type="sldNum" sz="quarter" idx="10"/>
          </p:nvPr>
        </p:nvSpPr>
        <p:spPr/>
        <p:txBody>
          <a:bodyPr/>
          <a:lstStyle/>
          <a:p>
            <a:fld id="{58CBF2DB-0BDC-734E-A12F-A95A71E51A95}" type="slidenum">
              <a:rPr kumimoji="1" lang="zh-CN" altLang="en-US" smtClean="0"/>
              <a:t>7</a:t>
            </a:fld>
            <a:endParaRPr kumimoji="1" lang="zh-CN" altLang="en-US"/>
          </a:p>
        </p:txBody>
      </p:sp>
    </p:spTree>
    <p:extLst>
      <p:ext uri="{BB962C8B-B14F-4D97-AF65-F5344CB8AC3E}">
        <p14:creationId xmlns:p14="http://schemas.microsoft.com/office/powerpoint/2010/main" val="3395091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dirty="0" smtClean="0"/>
              <a:t>There are essentially three methods of proximity effect correction. Dose</a:t>
            </a:r>
            <a:r>
              <a:rPr lang="en-US" altLang="zh-CN" baseline="0" dirty="0" smtClean="0"/>
              <a:t> modification, shape modification and background exposure correction. Instead of using the same dose for the whole pattern, dose modification uses different doses for different parts of the pattern. So the problem is to determine the required dose for each pixel with a reasonable accuracy.  Shape modification. In this method, a single dose is used for the entire pattern.</a:t>
            </a:r>
            <a:r>
              <a:rPr lang="en-US" altLang="zh-CN" dirty="0" smtClean="0"/>
              <a:t> The shapes in the pattern image are modified in a way that the developed image will resemble the intended image as close as possible. Background exposure correction works by writing a second exposure which is the inverse of the intended image. This is done in such a way that the background dose is brought to a constant level. The main advantage of this method is that it is one of the easiest proximity effect correction methods. However, the main problem is that it only provides correction to the backscattering component, where the forward scattering remains uncorrected.</a:t>
            </a: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altLang="zh-CN" baseline="0" dirty="0" smtClean="0"/>
              <a:t> </a:t>
            </a:r>
            <a:endParaRPr lang="zh-CN" altLang="en-US" dirty="0" smtClean="0"/>
          </a:p>
          <a:p>
            <a:endParaRPr kumimoji="1" lang="zh-CN" altLang="en-US" dirty="0"/>
          </a:p>
        </p:txBody>
      </p:sp>
      <p:sp>
        <p:nvSpPr>
          <p:cNvPr id="4" name="幻灯片编号占位符 3"/>
          <p:cNvSpPr>
            <a:spLocks noGrp="1"/>
          </p:cNvSpPr>
          <p:nvPr>
            <p:ph type="sldNum" sz="quarter" idx="10"/>
          </p:nvPr>
        </p:nvSpPr>
        <p:spPr/>
        <p:txBody>
          <a:bodyPr/>
          <a:lstStyle/>
          <a:p>
            <a:fld id="{58CBF2DB-0BDC-734E-A12F-A95A71E51A95}" type="slidenum">
              <a:rPr kumimoji="1" lang="zh-CN" altLang="en-US" smtClean="0"/>
              <a:t>8</a:t>
            </a:fld>
            <a:endParaRPr kumimoji="1" lang="zh-CN" altLang="en-US"/>
          </a:p>
        </p:txBody>
      </p:sp>
    </p:spTree>
    <p:extLst>
      <p:ext uri="{BB962C8B-B14F-4D97-AF65-F5344CB8AC3E}">
        <p14:creationId xmlns:p14="http://schemas.microsoft.com/office/powerpoint/2010/main" val="3284068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Electron scattering is the most challenging problem in e-beam lithography for producing very high resolution images. The physical concepts behind the electron scattering are explained.</a:t>
            </a:r>
            <a:r>
              <a:rPr kumimoji="1" lang="en-US" altLang="zh-CN" dirty="0" smtClean="0"/>
              <a:t> Electron scattering (forward and backward) is responsible for proximity effect. High electron beam energy should be used to obtain high resolution. Algorithms can correct proximity effect. But there is a trade-off between speed,</a:t>
            </a:r>
          </a:p>
          <a:p>
            <a:r>
              <a:rPr kumimoji="1" lang="en-US" altLang="zh-CN" dirty="0" smtClean="0"/>
              <a:t>complexity and accuracy.   </a:t>
            </a:r>
            <a:endParaRPr kumimoji="1"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kumimoji="1"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zh-CN"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zh-CN" altLang="en-US" dirty="0" smtClean="0"/>
          </a:p>
          <a:p>
            <a:endParaRPr kumimoji="1" lang="zh-CN" altLang="en-US" dirty="0"/>
          </a:p>
        </p:txBody>
      </p:sp>
      <p:sp>
        <p:nvSpPr>
          <p:cNvPr id="4" name="幻灯片编号占位符 3"/>
          <p:cNvSpPr>
            <a:spLocks noGrp="1"/>
          </p:cNvSpPr>
          <p:nvPr>
            <p:ph type="sldNum" sz="quarter" idx="10"/>
          </p:nvPr>
        </p:nvSpPr>
        <p:spPr/>
        <p:txBody>
          <a:bodyPr/>
          <a:lstStyle/>
          <a:p>
            <a:fld id="{58CBF2DB-0BDC-734E-A12F-A95A71E51A95}" type="slidenum">
              <a:rPr kumimoji="1" lang="zh-CN" altLang="en-US" smtClean="0"/>
              <a:t>9</a:t>
            </a:fld>
            <a:endParaRPr kumimoji="1" lang="zh-CN" altLang="en-US"/>
          </a:p>
        </p:txBody>
      </p:sp>
    </p:spTree>
    <p:extLst>
      <p:ext uri="{BB962C8B-B14F-4D97-AF65-F5344CB8AC3E}">
        <p14:creationId xmlns:p14="http://schemas.microsoft.com/office/powerpoint/2010/main" val="24348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3815DFEC-D430-EF4B-8389-EFC05C7F6636}" type="datetimeFigureOut">
              <a:rPr kumimoji="1" lang="zh-CN" altLang="en-US" smtClean="0"/>
              <a:t>2/11/14</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44465DF7-358B-3B47-8FF0-C2730ED9C2DB}" type="slidenum">
              <a:rPr kumimoji="1" lang="zh-CN" altLang="en-US" smtClean="0"/>
              <a:t>‹#›</a:t>
            </a:fld>
            <a:endParaRPr kumimoji="1" lang="zh-CN"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a:p>
        </p:txBody>
      </p:sp>
      <p:sp>
        <p:nvSpPr>
          <p:cNvPr id="4" name="Date Placeholder 3"/>
          <p:cNvSpPr>
            <a:spLocks noGrp="1"/>
          </p:cNvSpPr>
          <p:nvPr>
            <p:ph type="dt" sz="half" idx="10"/>
          </p:nvPr>
        </p:nvSpPr>
        <p:spPr/>
        <p:txBody>
          <a:bodyPr/>
          <a:lstStyle/>
          <a:p>
            <a:fld id="{3815DFEC-D430-EF4B-8389-EFC05C7F6636}" type="datetimeFigureOut">
              <a:rPr kumimoji="1" lang="zh-CN" altLang="en-US" smtClean="0"/>
              <a:t>2/11/14</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44465DF7-358B-3B47-8FF0-C2730ED9C2DB}" type="slidenum">
              <a:rPr kumimoji="1" lang="zh-CN" altLang="en-US" smtClean="0"/>
              <a:t>‹#›</a:t>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Date Placeholder 3"/>
          <p:cNvSpPr>
            <a:spLocks noGrp="1"/>
          </p:cNvSpPr>
          <p:nvPr>
            <p:ph type="dt" sz="half" idx="10"/>
          </p:nvPr>
        </p:nvSpPr>
        <p:spPr/>
        <p:txBody>
          <a:bodyPr/>
          <a:lstStyle/>
          <a:p>
            <a:fld id="{3815DFEC-D430-EF4B-8389-EFC05C7F6636}" type="datetimeFigureOut">
              <a:rPr kumimoji="1" lang="zh-CN" altLang="en-US" smtClean="0"/>
              <a:t>2/11/14</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44465DF7-358B-3B47-8FF0-C2730ED9C2DB}" type="slidenum">
              <a:rPr kumimoji="1" lang="zh-CN" altLang="en-US" smtClean="0"/>
              <a:t>‹#›</a:t>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a:p>
        </p:txBody>
      </p:sp>
      <p:sp>
        <p:nvSpPr>
          <p:cNvPr id="4" name="Date Placeholder 3"/>
          <p:cNvSpPr>
            <a:spLocks noGrp="1"/>
          </p:cNvSpPr>
          <p:nvPr>
            <p:ph type="dt" sz="half" idx="10"/>
          </p:nvPr>
        </p:nvSpPr>
        <p:spPr/>
        <p:txBody>
          <a:bodyPr/>
          <a:lstStyle/>
          <a:p>
            <a:fld id="{3815DFEC-D430-EF4B-8389-EFC05C7F6636}" type="datetimeFigureOut">
              <a:rPr kumimoji="1" lang="zh-CN" altLang="en-US" smtClean="0"/>
              <a:t>2/11/14</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44465DF7-358B-3B47-8FF0-C2730ED9C2DB}" type="slidenum">
              <a:rPr kumimoji="1" lang="zh-CN" altLang="en-US" smtClean="0"/>
              <a:t>‹#›</a:t>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3815DFEC-D430-EF4B-8389-EFC05C7F6636}" type="datetimeFigureOut">
              <a:rPr kumimoji="1" lang="zh-CN" altLang="en-US" smtClean="0"/>
              <a:t>2/11/14</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44465DF7-358B-3B47-8FF0-C2730ED9C2DB}" type="slidenum">
              <a:rPr kumimoji="1" lang="zh-CN" altLang="en-US" smtClean="0"/>
              <a:t>‹#›</a:t>
            </a:fld>
            <a:endParaRPr kumimoji="1" lang="zh-CN"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5" name="Date Placeholder 4"/>
          <p:cNvSpPr>
            <a:spLocks noGrp="1"/>
          </p:cNvSpPr>
          <p:nvPr>
            <p:ph type="dt" sz="half" idx="10"/>
          </p:nvPr>
        </p:nvSpPr>
        <p:spPr/>
        <p:txBody>
          <a:bodyPr/>
          <a:lstStyle/>
          <a:p>
            <a:fld id="{3815DFEC-D430-EF4B-8389-EFC05C7F6636}" type="datetimeFigureOut">
              <a:rPr kumimoji="1" lang="zh-CN" altLang="en-US" smtClean="0"/>
              <a:t>2/11/14</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44465DF7-358B-3B47-8FF0-C2730ED9C2DB}" type="slidenum">
              <a:rPr kumimoji="1" lang="zh-CN" altLang="en-US" smtClean="0"/>
              <a:t>‹#›</a:t>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7" name="Date Placeholder 6"/>
          <p:cNvSpPr>
            <a:spLocks noGrp="1"/>
          </p:cNvSpPr>
          <p:nvPr>
            <p:ph type="dt" sz="half" idx="10"/>
          </p:nvPr>
        </p:nvSpPr>
        <p:spPr/>
        <p:txBody>
          <a:bodyPr/>
          <a:lstStyle/>
          <a:p>
            <a:fld id="{3815DFEC-D430-EF4B-8389-EFC05C7F6636}" type="datetimeFigureOut">
              <a:rPr kumimoji="1" lang="zh-CN" altLang="en-US" smtClean="0"/>
              <a:t>2/11/14</a:t>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44465DF7-358B-3B47-8FF0-C2730ED9C2DB}" type="slidenum">
              <a:rPr kumimoji="1" lang="zh-CN" altLang="en-US" smtClean="0"/>
              <a:t>‹#›</a:t>
            </a:fld>
            <a:endParaRPr kumimoji="1" lang="zh-CN"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3815DFEC-D430-EF4B-8389-EFC05C7F6636}" type="datetimeFigureOut">
              <a:rPr kumimoji="1" lang="zh-CN" altLang="en-US" smtClean="0"/>
              <a:t>2/11/14</a:t>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44465DF7-358B-3B47-8FF0-C2730ED9C2DB}" type="slidenum">
              <a:rPr kumimoji="1" lang="zh-CN" altLang="en-US" smtClean="0"/>
              <a:t>‹#›</a:t>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5DFEC-D430-EF4B-8389-EFC05C7F6636}" type="datetimeFigureOut">
              <a:rPr kumimoji="1" lang="zh-CN" altLang="en-US" smtClean="0"/>
              <a:t>2/11/14</a:t>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44465DF7-358B-3B47-8FF0-C2730ED9C2DB}" type="slidenum">
              <a:rPr kumimoji="1" lang="zh-CN" altLang="en-US" smtClean="0"/>
              <a:t>‹#›</a:t>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3815DFEC-D430-EF4B-8389-EFC05C7F6636}" type="datetimeFigureOut">
              <a:rPr kumimoji="1" lang="zh-CN" altLang="en-US" smtClean="0"/>
              <a:t>2/11/14</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44465DF7-358B-3B47-8FF0-C2730ED9C2DB}" type="slidenum">
              <a:rPr kumimoji="1" lang="zh-CN" altLang="en-US" smtClean="0"/>
              <a:t>‹#›</a:t>
            </a:fld>
            <a:endParaRPr kumimoji="1" lang="zh-CN"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zh-CN" altLang="en-US" smtClean="0"/>
              <a:t>单击此处编辑母版标题样式</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将图片拖动到占位符，或单击添加图标</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3815DFEC-D430-EF4B-8389-EFC05C7F6636}" type="datetimeFigureOut">
              <a:rPr kumimoji="1" lang="zh-CN" altLang="en-US" smtClean="0"/>
              <a:t>2/11/14</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44465DF7-358B-3B47-8FF0-C2730ED9C2DB}" type="slidenum">
              <a:rPr kumimoji="1" lang="zh-CN" altLang="en-US" smtClean="0"/>
              <a:t>‹#›</a:t>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815DFEC-D430-EF4B-8389-EFC05C7F6636}" type="datetimeFigureOut">
              <a:rPr kumimoji="1" lang="zh-CN" altLang="en-US" smtClean="0"/>
              <a:t>2/11/14</a:t>
            </a:fld>
            <a:endParaRPr kumimoji="1" lang="zh-CN"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kumimoji="1" lang="zh-CN"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4465DF7-358B-3B47-8FF0-C2730ED9C2DB}" type="slidenum">
              <a:rPr kumimoji="1" lang="zh-CN" altLang="en-US" smtClean="0"/>
              <a:t>‹#›</a:t>
            </a:fld>
            <a:endParaRPr kumimoji="1" lang="zh-CN" alt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5.emf"/><Relationship Id="rId6" Type="http://schemas.openxmlformats.org/officeDocument/2006/relationships/image" Target="../media/image6.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2.bin"/><Relationship Id="rId5" Type="http://schemas.openxmlformats.org/officeDocument/2006/relationships/image" Target="../media/image7.emf"/><Relationship Id="rId6" Type="http://schemas.openxmlformats.org/officeDocument/2006/relationships/image" Target="../media/image8.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algn="ctr"/>
            <a:r>
              <a:rPr kumimoji="1" lang="en-US" altLang="zh-CN" sz="3800" cap="none" dirty="0" smtClean="0"/>
              <a:t>Proximity Effect in EBL</a:t>
            </a:r>
            <a:endParaRPr kumimoji="1" lang="zh-CN" altLang="en-US" sz="3800" cap="none" dirty="0"/>
          </a:p>
        </p:txBody>
      </p:sp>
      <p:sp>
        <p:nvSpPr>
          <p:cNvPr id="3" name="副标题 2"/>
          <p:cNvSpPr>
            <a:spLocks noGrp="1"/>
          </p:cNvSpPr>
          <p:nvPr>
            <p:ph type="subTitle" idx="1"/>
          </p:nvPr>
        </p:nvSpPr>
        <p:spPr>
          <a:xfrm>
            <a:off x="1479452" y="4381500"/>
            <a:ext cx="6400800" cy="1752600"/>
          </a:xfrm>
        </p:spPr>
        <p:txBody>
          <a:bodyPr>
            <a:normAutofit/>
          </a:bodyPr>
          <a:lstStyle/>
          <a:p>
            <a:pPr algn="r"/>
            <a:r>
              <a:rPr kumimoji="1" lang="en-US" altLang="zh-CN" dirty="0" smtClean="0"/>
              <a:t>Jian Wu</a:t>
            </a:r>
          </a:p>
          <a:p>
            <a:pPr algn="r"/>
            <a:r>
              <a:rPr kumimoji="1" lang="en-US" altLang="zh-CN" dirty="0" smtClean="0"/>
              <a:t>Feb. 11, 2014</a:t>
            </a:r>
            <a:endParaRPr kumimoji="1" lang="zh-CN" altLang="en-US" dirty="0"/>
          </a:p>
        </p:txBody>
      </p:sp>
    </p:spTree>
    <p:extLst>
      <p:ext uri="{BB962C8B-B14F-4D97-AF65-F5344CB8AC3E}">
        <p14:creationId xmlns:p14="http://schemas.microsoft.com/office/powerpoint/2010/main" val="227970325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000" b="1" dirty="0" smtClean="0"/>
              <a:t>References</a:t>
            </a:r>
            <a:endParaRPr kumimoji="1" lang="zh-CN" altLang="en-US" sz="3000" b="1" dirty="0"/>
          </a:p>
        </p:txBody>
      </p:sp>
      <p:sp>
        <p:nvSpPr>
          <p:cNvPr id="4" name="文本框 3"/>
          <p:cNvSpPr txBox="1"/>
          <p:nvPr/>
        </p:nvSpPr>
        <p:spPr>
          <a:xfrm>
            <a:off x="612023" y="1943036"/>
            <a:ext cx="5334325" cy="369332"/>
          </a:xfrm>
          <a:prstGeom prst="rect">
            <a:avLst/>
          </a:prstGeom>
          <a:noFill/>
        </p:spPr>
        <p:txBody>
          <a:bodyPr wrap="none" rtlCol="0">
            <a:spAutoFit/>
          </a:bodyPr>
          <a:lstStyle/>
          <a:p>
            <a:r>
              <a:rPr kumimoji="1" lang="en-US" altLang="zh-CN" dirty="0"/>
              <a:t>[1] http://</a:t>
            </a:r>
            <a:r>
              <a:rPr kumimoji="1" lang="en-US" altLang="zh-CN" dirty="0" err="1"/>
              <a:t>nanolithography.gatech.edu</a:t>
            </a:r>
            <a:r>
              <a:rPr kumimoji="1" lang="en-US" altLang="zh-CN" dirty="0"/>
              <a:t>/</a:t>
            </a:r>
            <a:r>
              <a:rPr kumimoji="1" lang="en-US" altLang="zh-CN" dirty="0" err="1"/>
              <a:t>proximity.htm</a:t>
            </a:r>
            <a:endParaRPr kumimoji="1" lang="zh-CN" altLang="en-US" dirty="0"/>
          </a:p>
        </p:txBody>
      </p:sp>
      <p:sp>
        <p:nvSpPr>
          <p:cNvPr id="5" name="文本框 4"/>
          <p:cNvSpPr txBox="1"/>
          <p:nvPr/>
        </p:nvSpPr>
        <p:spPr>
          <a:xfrm>
            <a:off x="612023" y="2603883"/>
            <a:ext cx="7652568" cy="923330"/>
          </a:xfrm>
          <a:prstGeom prst="rect">
            <a:avLst/>
          </a:prstGeom>
          <a:noFill/>
        </p:spPr>
        <p:txBody>
          <a:bodyPr wrap="none" rtlCol="0">
            <a:spAutoFit/>
          </a:bodyPr>
          <a:lstStyle/>
          <a:p>
            <a:r>
              <a:rPr kumimoji="1" lang="en-US" altLang="zh-CN" dirty="0" smtClean="0">
                <a:latin typeface="Arial"/>
                <a:cs typeface="Arial"/>
              </a:rPr>
              <a:t>[2] </a:t>
            </a:r>
            <a:r>
              <a:rPr lang="en-IN" altLang="zh-CN" dirty="0">
                <a:latin typeface="Arial"/>
                <a:cs typeface="Arial"/>
              </a:rPr>
              <a:t>Chang, T. H. P. (1975). "Proximity effect in electron-beam lithography</a:t>
            </a:r>
            <a:r>
              <a:rPr lang="en-IN" altLang="zh-CN" dirty="0" smtClean="0">
                <a:latin typeface="Arial"/>
                <a:cs typeface="Arial"/>
              </a:rPr>
              <a:t>.”</a:t>
            </a:r>
          </a:p>
          <a:p>
            <a:r>
              <a:rPr lang="en-IN" altLang="zh-CN" dirty="0" smtClean="0">
                <a:latin typeface="Arial"/>
                <a:cs typeface="Arial"/>
              </a:rPr>
              <a:t>     Journal </a:t>
            </a:r>
            <a:r>
              <a:rPr lang="en-IN" altLang="zh-CN" dirty="0">
                <a:latin typeface="Arial"/>
                <a:cs typeface="Arial"/>
              </a:rPr>
              <a:t>of Vacuum Science and Technology </a:t>
            </a:r>
            <a:r>
              <a:rPr lang="en-IN" altLang="zh-CN" b="1" dirty="0">
                <a:latin typeface="Arial"/>
                <a:cs typeface="Arial"/>
              </a:rPr>
              <a:t>12</a:t>
            </a:r>
            <a:r>
              <a:rPr lang="en-IN" altLang="zh-CN" dirty="0">
                <a:latin typeface="Arial"/>
                <a:cs typeface="Arial"/>
              </a:rPr>
              <a:t>(6): 1271-1275.</a:t>
            </a:r>
          </a:p>
          <a:p>
            <a:r>
              <a:rPr kumimoji="1" lang="en-US" altLang="zh-CN" dirty="0" smtClean="0">
                <a:latin typeface="Arial"/>
                <a:cs typeface="Arial"/>
              </a:rPr>
              <a:t>  </a:t>
            </a:r>
            <a:endParaRPr kumimoji="1" lang="zh-CN" altLang="en-US" dirty="0">
              <a:latin typeface="Arial"/>
              <a:cs typeface="Arial"/>
            </a:endParaRPr>
          </a:p>
        </p:txBody>
      </p:sp>
      <p:sp>
        <p:nvSpPr>
          <p:cNvPr id="6" name="文本框 5"/>
          <p:cNvSpPr txBox="1"/>
          <p:nvPr/>
        </p:nvSpPr>
        <p:spPr>
          <a:xfrm>
            <a:off x="612023" y="3818728"/>
            <a:ext cx="7164416" cy="646331"/>
          </a:xfrm>
          <a:prstGeom prst="rect">
            <a:avLst/>
          </a:prstGeom>
          <a:noFill/>
        </p:spPr>
        <p:txBody>
          <a:bodyPr wrap="none" rtlCol="0">
            <a:spAutoFit/>
          </a:bodyPr>
          <a:lstStyle/>
          <a:p>
            <a:r>
              <a:rPr kumimoji="1" lang="en-US" altLang="zh-CN" dirty="0" smtClean="0"/>
              <a:t>[3] </a:t>
            </a:r>
            <a:r>
              <a:rPr lang="en-US" altLang="zh-CN" dirty="0" smtClean="0"/>
              <a:t>Nanofabrication</a:t>
            </a:r>
            <a:r>
              <a:rPr lang="en-US" altLang="zh-CN" dirty="0"/>
              <a:t>: principles, capabilities and limits, by </a:t>
            </a:r>
            <a:r>
              <a:rPr lang="en-US" altLang="zh-CN" dirty="0" err="1"/>
              <a:t>Zheng</a:t>
            </a:r>
            <a:r>
              <a:rPr lang="en-US" altLang="zh-CN" dirty="0"/>
              <a:t> Cui</a:t>
            </a:r>
          </a:p>
          <a:p>
            <a:endParaRPr kumimoji="1" lang="zh-CN" altLang="en-US" dirty="0"/>
          </a:p>
        </p:txBody>
      </p:sp>
      <p:sp>
        <p:nvSpPr>
          <p:cNvPr id="8" name="矩形 7"/>
          <p:cNvSpPr/>
          <p:nvPr/>
        </p:nvSpPr>
        <p:spPr>
          <a:xfrm>
            <a:off x="612023" y="4756573"/>
            <a:ext cx="8013567" cy="646331"/>
          </a:xfrm>
          <a:prstGeom prst="rect">
            <a:avLst/>
          </a:prstGeom>
        </p:spPr>
        <p:txBody>
          <a:bodyPr wrap="square">
            <a:spAutoFit/>
          </a:bodyPr>
          <a:lstStyle/>
          <a:p>
            <a:r>
              <a:rPr lang="en-US" altLang="zh-CN" dirty="0" smtClean="0"/>
              <a:t>[4] G</a:t>
            </a:r>
            <a:r>
              <a:rPr lang="en-US" altLang="zh-CN" dirty="0"/>
              <a:t>. Owen, Methods for proximity effect correction in </a:t>
            </a:r>
            <a:r>
              <a:rPr lang="en-US" altLang="zh-CN" dirty="0" smtClean="0"/>
              <a:t>electron </a:t>
            </a:r>
            <a:r>
              <a:rPr lang="en-US" altLang="zh-CN" dirty="0"/>
              <a:t>lithography, </a:t>
            </a:r>
            <a:endParaRPr lang="en-US" altLang="zh-CN" dirty="0" smtClean="0"/>
          </a:p>
          <a:p>
            <a:r>
              <a:rPr lang="en-US" altLang="zh-CN" dirty="0"/>
              <a:t> </a:t>
            </a:r>
            <a:r>
              <a:rPr lang="en-US" altLang="zh-CN" dirty="0" smtClean="0"/>
              <a:t>    Journal </a:t>
            </a:r>
            <a:r>
              <a:rPr lang="en-US" altLang="zh-CN" dirty="0"/>
              <a:t>of Vacuum Science Technology B, 8(6), 1889-1892, 1990</a:t>
            </a:r>
            <a:endParaRPr lang="zh-CN" altLang="en-US" dirty="0"/>
          </a:p>
        </p:txBody>
      </p:sp>
    </p:spTree>
    <p:extLst>
      <p:ext uri="{BB962C8B-B14F-4D97-AF65-F5344CB8AC3E}">
        <p14:creationId xmlns:p14="http://schemas.microsoft.com/office/powerpoint/2010/main" val="263536695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dirty="0"/>
          </a:p>
        </p:txBody>
      </p:sp>
      <p:sp>
        <p:nvSpPr>
          <p:cNvPr id="3" name="内容占位符 2"/>
          <p:cNvSpPr>
            <a:spLocks noGrp="1"/>
          </p:cNvSpPr>
          <p:nvPr>
            <p:ph idx="1"/>
          </p:nvPr>
        </p:nvSpPr>
        <p:spPr/>
        <p:txBody>
          <a:bodyPr>
            <a:normAutofit/>
          </a:bodyPr>
          <a:lstStyle/>
          <a:p>
            <a:pPr marL="0" indent="0" algn="ctr">
              <a:buNone/>
            </a:pPr>
            <a:endParaRPr kumimoji="1" lang="en-US" altLang="zh-CN" sz="4800" i="1" dirty="0" smtClean="0"/>
          </a:p>
          <a:p>
            <a:pPr marL="0" indent="0" algn="ctr">
              <a:buNone/>
            </a:pPr>
            <a:r>
              <a:rPr kumimoji="1" lang="en-US" altLang="zh-CN" sz="4800" i="1" dirty="0" smtClean="0"/>
              <a:t>Thank you</a:t>
            </a:r>
            <a:endParaRPr kumimoji="1" lang="zh-CN" altLang="en-US" sz="4800" i="1" dirty="0"/>
          </a:p>
        </p:txBody>
      </p:sp>
    </p:spTree>
    <p:extLst>
      <p:ext uri="{BB962C8B-B14F-4D97-AF65-F5344CB8AC3E}">
        <p14:creationId xmlns:p14="http://schemas.microsoft.com/office/powerpoint/2010/main" val="344390760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000" b="1" dirty="0" smtClean="0"/>
              <a:t>Outline</a:t>
            </a:r>
            <a:endParaRPr kumimoji="1" lang="zh-CN" altLang="en-US" sz="3000" b="1" dirty="0"/>
          </a:p>
        </p:txBody>
      </p:sp>
      <p:sp>
        <p:nvSpPr>
          <p:cNvPr id="4" name="文本框 3"/>
          <p:cNvSpPr txBox="1"/>
          <p:nvPr/>
        </p:nvSpPr>
        <p:spPr>
          <a:xfrm>
            <a:off x="457200" y="1853919"/>
            <a:ext cx="1979628" cy="461665"/>
          </a:xfrm>
          <a:prstGeom prst="rect">
            <a:avLst/>
          </a:prstGeom>
          <a:noFill/>
        </p:spPr>
        <p:txBody>
          <a:bodyPr wrap="none" rtlCol="0">
            <a:spAutoFit/>
          </a:bodyPr>
          <a:lstStyle/>
          <a:p>
            <a:r>
              <a:rPr kumimoji="1" lang="en-US" altLang="zh-CN" sz="2400" b="1" dirty="0" smtClean="0"/>
              <a:t>Introduction</a:t>
            </a:r>
            <a:endParaRPr kumimoji="1" lang="zh-CN" altLang="en-US" sz="2400" b="1" dirty="0"/>
          </a:p>
        </p:txBody>
      </p:sp>
      <p:sp>
        <p:nvSpPr>
          <p:cNvPr id="5" name="文本框 4"/>
          <p:cNvSpPr txBox="1"/>
          <p:nvPr/>
        </p:nvSpPr>
        <p:spPr>
          <a:xfrm>
            <a:off x="457200" y="3046387"/>
            <a:ext cx="7624203" cy="461665"/>
          </a:xfrm>
          <a:prstGeom prst="rect">
            <a:avLst/>
          </a:prstGeom>
          <a:noFill/>
        </p:spPr>
        <p:txBody>
          <a:bodyPr wrap="none" rtlCol="0">
            <a:spAutoFit/>
          </a:bodyPr>
          <a:lstStyle/>
          <a:p>
            <a:r>
              <a:rPr kumimoji="1" lang="en-US" altLang="zh-CN" sz="2400" b="1" dirty="0" smtClean="0"/>
              <a:t>Physical and quantitative model of proximity effect </a:t>
            </a:r>
            <a:endParaRPr kumimoji="1" lang="zh-CN" altLang="en-US" sz="2400" b="1" dirty="0"/>
          </a:p>
        </p:txBody>
      </p:sp>
      <p:sp>
        <p:nvSpPr>
          <p:cNvPr id="6" name="文本框 5"/>
          <p:cNvSpPr txBox="1"/>
          <p:nvPr/>
        </p:nvSpPr>
        <p:spPr>
          <a:xfrm>
            <a:off x="457200" y="4238855"/>
            <a:ext cx="6665857" cy="461665"/>
          </a:xfrm>
          <a:prstGeom prst="rect">
            <a:avLst/>
          </a:prstGeom>
          <a:noFill/>
        </p:spPr>
        <p:txBody>
          <a:bodyPr wrap="none" rtlCol="0">
            <a:spAutoFit/>
          </a:bodyPr>
          <a:lstStyle/>
          <a:p>
            <a:r>
              <a:rPr kumimoji="1" lang="en-US" altLang="zh-CN" sz="2400" b="1" dirty="0" smtClean="0"/>
              <a:t>Reduction and correction of proximity effect</a:t>
            </a:r>
            <a:endParaRPr kumimoji="1" lang="zh-CN" altLang="en-US" sz="2400" b="1" dirty="0"/>
          </a:p>
        </p:txBody>
      </p:sp>
      <p:sp>
        <p:nvSpPr>
          <p:cNvPr id="7" name="文本框 6"/>
          <p:cNvSpPr txBox="1"/>
          <p:nvPr/>
        </p:nvSpPr>
        <p:spPr>
          <a:xfrm>
            <a:off x="457200" y="5431322"/>
            <a:ext cx="1860305" cy="461665"/>
          </a:xfrm>
          <a:prstGeom prst="rect">
            <a:avLst/>
          </a:prstGeom>
          <a:noFill/>
        </p:spPr>
        <p:txBody>
          <a:bodyPr wrap="none" rtlCol="0">
            <a:spAutoFit/>
          </a:bodyPr>
          <a:lstStyle/>
          <a:p>
            <a:r>
              <a:rPr kumimoji="1" lang="en-US" altLang="zh-CN" sz="2400" b="1" dirty="0" smtClean="0"/>
              <a:t>Conclusion</a:t>
            </a:r>
            <a:endParaRPr kumimoji="1" lang="zh-CN" altLang="en-US" sz="2400" b="1" dirty="0"/>
          </a:p>
        </p:txBody>
      </p:sp>
    </p:spTree>
    <p:extLst>
      <p:ext uri="{BB962C8B-B14F-4D97-AF65-F5344CB8AC3E}">
        <p14:creationId xmlns:p14="http://schemas.microsoft.com/office/powerpoint/2010/main" val="25176700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sz="3000" b="1" dirty="0"/>
              <a:t>I</a:t>
            </a:r>
            <a:r>
              <a:rPr kumimoji="1" lang="en-US" altLang="zh-CN" sz="3000" b="1" dirty="0" smtClean="0"/>
              <a:t>ntroduction</a:t>
            </a:r>
            <a:endParaRPr kumimoji="1" lang="zh-CN" altLang="en-US" sz="3000" b="1" dirty="0"/>
          </a:p>
        </p:txBody>
      </p:sp>
      <p:sp>
        <p:nvSpPr>
          <p:cNvPr id="3" name="内容占位符 2"/>
          <p:cNvSpPr>
            <a:spLocks noGrp="1"/>
          </p:cNvSpPr>
          <p:nvPr>
            <p:ph idx="1"/>
          </p:nvPr>
        </p:nvSpPr>
        <p:spPr/>
        <p:txBody>
          <a:bodyPr/>
          <a:lstStyle/>
          <a:p>
            <a:pPr marL="0" indent="0">
              <a:buNone/>
            </a:pPr>
            <a:r>
              <a:rPr kumimoji="1" lang="en-US" altLang="zh-CN" b="1" dirty="0" smtClean="0"/>
              <a:t>Proximity effect:</a:t>
            </a:r>
          </a:p>
          <a:p>
            <a:r>
              <a:rPr kumimoji="1" lang="en-US" altLang="zh-CN" sz="1800" dirty="0" smtClean="0"/>
              <a:t>Electron scattering effect.</a:t>
            </a:r>
          </a:p>
          <a:p>
            <a:r>
              <a:rPr kumimoji="1" lang="en-US" altLang="zh-CN" sz="1800" dirty="0" smtClean="0"/>
              <a:t>Non-uniform exposure.</a:t>
            </a:r>
          </a:p>
          <a:p>
            <a:r>
              <a:rPr kumimoji="1" lang="en-US" altLang="zh-CN" sz="1800" dirty="0" smtClean="0"/>
              <a:t>Causing exposure of areas surrounding the area where the electron beam is incident.</a:t>
            </a:r>
          </a:p>
          <a:p>
            <a:r>
              <a:rPr kumimoji="1" lang="en-US" altLang="zh-CN" sz="1800" dirty="0" smtClean="0"/>
              <a:t>Limiting the resolution in EBL.</a:t>
            </a:r>
          </a:p>
          <a:p>
            <a:endParaRPr kumimoji="1" lang="en-US" altLang="zh-CN" sz="1800" dirty="0" smtClean="0"/>
          </a:p>
          <a:p>
            <a:endParaRPr kumimoji="1" lang="en-US" altLang="zh-CN" dirty="0" smtClean="0"/>
          </a:p>
          <a:p>
            <a:endParaRPr kumimoji="1" lang="en-US" altLang="zh-CN" dirty="0" smtClean="0"/>
          </a:p>
        </p:txBody>
      </p:sp>
      <p:sp>
        <p:nvSpPr>
          <p:cNvPr id="4" name="文本框 3"/>
          <p:cNvSpPr txBox="1"/>
          <p:nvPr/>
        </p:nvSpPr>
        <p:spPr>
          <a:xfrm>
            <a:off x="11328215" y="5101246"/>
            <a:ext cx="184666" cy="369332"/>
          </a:xfrm>
          <a:prstGeom prst="rect">
            <a:avLst/>
          </a:prstGeom>
          <a:noFill/>
        </p:spPr>
        <p:txBody>
          <a:bodyPr wrap="none" rtlCol="0">
            <a:spAutoFit/>
          </a:bodyPr>
          <a:lstStyle/>
          <a:p>
            <a:endParaRPr kumimoji="1" lang="zh-CN" altLang="en-US" dirty="0"/>
          </a:p>
        </p:txBody>
      </p:sp>
      <p:pic>
        <p:nvPicPr>
          <p:cNvPr id="5" name="图片 4" descr="Screen Shot 2014-02-11 at 1.46.24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0633" y="3832342"/>
            <a:ext cx="4106612" cy="2509596"/>
          </a:xfrm>
          <a:prstGeom prst="rect">
            <a:avLst/>
          </a:prstGeom>
        </p:spPr>
      </p:pic>
    </p:spTree>
    <p:extLst>
      <p:ext uri="{BB962C8B-B14F-4D97-AF65-F5344CB8AC3E}">
        <p14:creationId xmlns:p14="http://schemas.microsoft.com/office/powerpoint/2010/main" val="41732894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000" b="1" dirty="0" smtClean="0"/>
              <a:t>Forward and Backward Scattering</a:t>
            </a:r>
            <a:endParaRPr kumimoji="1" lang="zh-CN" altLang="en-US" sz="3000" b="1" dirty="0"/>
          </a:p>
        </p:txBody>
      </p:sp>
      <p:grpSp>
        <p:nvGrpSpPr>
          <p:cNvPr id="3" name="组 2"/>
          <p:cNvGrpSpPr/>
          <p:nvPr/>
        </p:nvGrpSpPr>
        <p:grpSpPr>
          <a:xfrm>
            <a:off x="580111" y="1304096"/>
            <a:ext cx="2818615" cy="2880000"/>
            <a:chOff x="580111" y="1304096"/>
            <a:chExt cx="2818615" cy="2880000"/>
          </a:xfrm>
        </p:grpSpPr>
        <p:pic>
          <p:nvPicPr>
            <p:cNvPr id="8" name="图片 7" descr="forward scatteri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111" y="1304096"/>
              <a:ext cx="2818615" cy="2880000"/>
            </a:xfrm>
            <a:prstGeom prst="rect">
              <a:avLst/>
            </a:prstGeom>
          </p:spPr>
        </p:pic>
        <p:sp>
          <p:nvSpPr>
            <p:cNvPr id="14" name="文本框 13"/>
            <p:cNvSpPr txBox="1"/>
            <p:nvPr/>
          </p:nvSpPr>
          <p:spPr>
            <a:xfrm>
              <a:off x="2340986" y="2371422"/>
              <a:ext cx="825992" cy="369332"/>
            </a:xfrm>
            <a:prstGeom prst="rect">
              <a:avLst/>
            </a:prstGeom>
            <a:noFill/>
          </p:spPr>
          <p:txBody>
            <a:bodyPr wrap="none" rtlCol="0">
              <a:spAutoFit/>
            </a:bodyPr>
            <a:lstStyle/>
            <a:p>
              <a:r>
                <a:rPr kumimoji="1" lang="en-US" altLang="zh-CN" dirty="0" smtClean="0"/>
                <a:t>Resist</a:t>
              </a:r>
              <a:endParaRPr kumimoji="1" lang="zh-CN" altLang="en-US" dirty="0"/>
            </a:p>
          </p:txBody>
        </p:sp>
        <p:sp>
          <p:nvSpPr>
            <p:cNvPr id="15" name="文本框 14"/>
            <p:cNvSpPr txBox="1"/>
            <p:nvPr/>
          </p:nvSpPr>
          <p:spPr>
            <a:xfrm>
              <a:off x="795629" y="3763677"/>
              <a:ext cx="1172692" cy="369332"/>
            </a:xfrm>
            <a:prstGeom prst="rect">
              <a:avLst/>
            </a:prstGeom>
            <a:noFill/>
          </p:spPr>
          <p:txBody>
            <a:bodyPr wrap="none" rtlCol="0">
              <a:spAutoFit/>
            </a:bodyPr>
            <a:lstStyle/>
            <a:p>
              <a:r>
                <a:rPr kumimoji="1" lang="en-US" altLang="zh-CN" dirty="0" smtClean="0"/>
                <a:t>Substrate</a:t>
              </a:r>
              <a:endParaRPr kumimoji="1" lang="zh-CN" altLang="en-US" dirty="0"/>
            </a:p>
          </p:txBody>
        </p:sp>
      </p:grpSp>
      <p:sp>
        <p:nvSpPr>
          <p:cNvPr id="19" name="文本框 18"/>
          <p:cNvSpPr txBox="1"/>
          <p:nvPr/>
        </p:nvSpPr>
        <p:spPr>
          <a:xfrm>
            <a:off x="591270" y="4267492"/>
            <a:ext cx="3736920" cy="1477328"/>
          </a:xfrm>
          <a:prstGeom prst="rect">
            <a:avLst/>
          </a:prstGeom>
          <a:noFill/>
        </p:spPr>
        <p:txBody>
          <a:bodyPr wrap="none" rtlCol="0">
            <a:spAutoFit/>
          </a:bodyPr>
          <a:lstStyle/>
          <a:p>
            <a:r>
              <a:rPr kumimoji="1" lang="en-US" altLang="zh-CN" dirty="0" smtClean="0">
                <a:solidFill>
                  <a:srgbClr val="FF0000"/>
                </a:solidFill>
              </a:rPr>
              <a:t>Forward scattering</a:t>
            </a:r>
            <a:r>
              <a:rPr kumimoji="1" lang="en-US" altLang="zh-CN" dirty="0" smtClean="0"/>
              <a:t>:</a:t>
            </a:r>
          </a:p>
          <a:p>
            <a:pPr marL="285750" indent="-285750">
              <a:buFontTx/>
              <a:buChar char="-"/>
            </a:pPr>
            <a:r>
              <a:rPr kumimoji="1" lang="en-US" altLang="zh-CN" dirty="0" smtClean="0"/>
              <a:t>Small angle.</a:t>
            </a:r>
          </a:p>
          <a:p>
            <a:pPr marL="285750" indent="-285750">
              <a:buFontTx/>
              <a:buChar char="-"/>
            </a:pPr>
            <a:r>
              <a:rPr kumimoji="1" lang="en-US" altLang="zh-CN" dirty="0" smtClean="0"/>
              <a:t>Inelastic.</a:t>
            </a:r>
          </a:p>
          <a:p>
            <a:pPr marL="285750" indent="-285750">
              <a:buFontTx/>
              <a:buChar char="-"/>
            </a:pPr>
            <a:r>
              <a:rPr kumimoji="1" lang="en-US" altLang="zh-CN" dirty="0" smtClean="0"/>
              <a:t>Generating secondary electrons</a:t>
            </a:r>
          </a:p>
          <a:p>
            <a:r>
              <a:rPr kumimoji="1" lang="en-US" altLang="zh-CN" dirty="0"/>
              <a:t> </a:t>
            </a:r>
            <a:r>
              <a:rPr kumimoji="1" lang="en-US" altLang="zh-CN" dirty="0" smtClean="0"/>
              <a:t>   </a:t>
            </a:r>
            <a:r>
              <a:rPr kumimoji="1" lang="en-US" altLang="zh-CN" dirty="0"/>
              <a:t> </a:t>
            </a:r>
            <a:r>
              <a:rPr kumimoji="1" lang="en-US" altLang="zh-CN" dirty="0" smtClean="0"/>
              <a:t>with low energy.</a:t>
            </a:r>
            <a:endParaRPr kumimoji="1" lang="zh-CN" altLang="en-US" dirty="0"/>
          </a:p>
        </p:txBody>
      </p:sp>
      <p:sp>
        <p:nvSpPr>
          <p:cNvPr id="21" name="文本框 20"/>
          <p:cNvSpPr txBox="1"/>
          <p:nvPr/>
        </p:nvSpPr>
        <p:spPr>
          <a:xfrm>
            <a:off x="5293995" y="4267492"/>
            <a:ext cx="3313728" cy="1754327"/>
          </a:xfrm>
          <a:prstGeom prst="rect">
            <a:avLst/>
          </a:prstGeom>
          <a:noFill/>
        </p:spPr>
        <p:txBody>
          <a:bodyPr wrap="none" rtlCol="0">
            <a:spAutoFit/>
          </a:bodyPr>
          <a:lstStyle/>
          <a:p>
            <a:r>
              <a:rPr kumimoji="1" lang="en-US" altLang="zh-CN" dirty="0" smtClean="0">
                <a:solidFill>
                  <a:srgbClr val="FF0000"/>
                </a:solidFill>
              </a:rPr>
              <a:t>Backward scattering</a:t>
            </a:r>
            <a:r>
              <a:rPr kumimoji="1" lang="en-US" altLang="zh-CN" dirty="0" smtClean="0"/>
              <a:t>:</a:t>
            </a:r>
          </a:p>
          <a:p>
            <a:pPr marL="285750" indent="-285750">
              <a:buFontTx/>
              <a:buChar char="-"/>
            </a:pPr>
            <a:r>
              <a:rPr kumimoji="1" lang="en-US" altLang="zh-CN" dirty="0" smtClean="0"/>
              <a:t>Large angel.</a:t>
            </a:r>
          </a:p>
          <a:p>
            <a:pPr marL="285750" indent="-285750">
              <a:buFontTx/>
              <a:buChar char="-"/>
            </a:pPr>
            <a:r>
              <a:rPr kumimoji="1" lang="en-US" altLang="zh-CN" dirty="0" smtClean="0"/>
              <a:t>Elastic.</a:t>
            </a:r>
          </a:p>
          <a:p>
            <a:pPr marL="285750" indent="-285750">
              <a:buFontTx/>
              <a:buChar char="-"/>
            </a:pPr>
            <a:r>
              <a:rPr kumimoji="1" lang="en-US" altLang="zh-CN" dirty="0" smtClean="0"/>
              <a:t>High energy, same range of </a:t>
            </a:r>
          </a:p>
          <a:p>
            <a:r>
              <a:rPr kumimoji="1" lang="en-US" altLang="zh-CN" dirty="0"/>
              <a:t> </a:t>
            </a:r>
            <a:r>
              <a:rPr kumimoji="1" lang="en-US" altLang="zh-CN" dirty="0" smtClean="0"/>
              <a:t>    primary electrons.</a:t>
            </a:r>
          </a:p>
          <a:p>
            <a:r>
              <a:rPr kumimoji="1" lang="en-US" altLang="zh-CN" dirty="0" smtClean="0"/>
              <a:t>-    Large travel length.</a:t>
            </a:r>
          </a:p>
        </p:txBody>
      </p:sp>
      <p:sp>
        <p:nvSpPr>
          <p:cNvPr id="22" name="文本框 21"/>
          <p:cNvSpPr txBox="1"/>
          <p:nvPr/>
        </p:nvSpPr>
        <p:spPr>
          <a:xfrm>
            <a:off x="224446" y="5967813"/>
            <a:ext cx="8725691" cy="646331"/>
          </a:xfrm>
          <a:prstGeom prst="rect">
            <a:avLst/>
          </a:prstGeom>
          <a:noFill/>
        </p:spPr>
        <p:txBody>
          <a:bodyPr wrap="none" rtlCol="0">
            <a:spAutoFit/>
          </a:bodyPr>
          <a:lstStyle/>
          <a:p>
            <a:r>
              <a:rPr lang="en-US" altLang="zh-CN" dirty="0">
                <a:solidFill>
                  <a:srgbClr val="C00000"/>
                </a:solidFill>
              </a:rPr>
              <a:t>Backscattering is </a:t>
            </a:r>
            <a:r>
              <a:rPr lang="en-US" altLang="zh-CN" dirty="0" smtClean="0">
                <a:solidFill>
                  <a:srgbClr val="C00000"/>
                </a:solidFill>
              </a:rPr>
              <a:t>mainly responsible </a:t>
            </a:r>
            <a:r>
              <a:rPr lang="en-US" altLang="zh-CN" dirty="0">
                <a:solidFill>
                  <a:srgbClr val="C00000"/>
                </a:solidFill>
              </a:rPr>
              <a:t>for resist exposure far from incidence </a:t>
            </a:r>
            <a:endParaRPr lang="en-US" altLang="zh-CN" dirty="0" smtClean="0">
              <a:solidFill>
                <a:srgbClr val="C00000"/>
              </a:solidFill>
            </a:endParaRPr>
          </a:p>
          <a:p>
            <a:r>
              <a:rPr lang="en-US" altLang="zh-CN" dirty="0" smtClean="0">
                <a:solidFill>
                  <a:srgbClr val="C00000"/>
                </a:solidFill>
              </a:rPr>
              <a:t>(</a:t>
            </a:r>
            <a:r>
              <a:rPr lang="en-US" altLang="zh-CN" dirty="0">
                <a:solidFill>
                  <a:srgbClr val="C00000"/>
                </a:solidFill>
              </a:rPr>
              <a:t>proximity effect), as BSE can generate SE along its path to expose the resist there. </a:t>
            </a:r>
          </a:p>
        </p:txBody>
      </p:sp>
      <p:grpSp>
        <p:nvGrpSpPr>
          <p:cNvPr id="4" name="组 3"/>
          <p:cNvGrpSpPr/>
          <p:nvPr/>
        </p:nvGrpSpPr>
        <p:grpSpPr>
          <a:xfrm>
            <a:off x="5055892" y="1284359"/>
            <a:ext cx="2801455" cy="2880000"/>
            <a:chOff x="5055892" y="1284359"/>
            <a:chExt cx="2801455" cy="2880000"/>
          </a:xfrm>
        </p:grpSpPr>
        <p:pic>
          <p:nvPicPr>
            <p:cNvPr id="9" name="图片 8" descr="backward scatteri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55892" y="1284359"/>
              <a:ext cx="2801455" cy="2880000"/>
            </a:xfrm>
            <a:prstGeom prst="rect">
              <a:avLst/>
            </a:prstGeom>
          </p:spPr>
        </p:pic>
        <p:sp>
          <p:nvSpPr>
            <p:cNvPr id="24" name="文本框 23"/>
            <p:cNvSpPr txBox="1"/>
            <p:nvPr/>
          </p:nvSpPr>
          <p:spPr>
            <a:xfrm>
              <a:off x="5170985" y="3732484"/>
              <a:ext cx="1172692" cy="369332"/>
            </a:xfrm>
            <a:prstGeom prst="rect">
              <a:avLst/>
            </a:prstGeom>
            <a:noFill/>
          </p:spPr>
          <p:txBody>
            <a:bodyPr wrap="none" rtlCol="0">
              <a:spAutoFit/>
            </a:bodyPr>
            <a:lstStyle/>
            <a:p>
              <a:r>
                <a:rPr kumimoji="1" lang="en-US" altLang="zh-CN" dirty="0" smtClean="0"/>
                <a:t>Substrate</a:t>
              </a:r>
              <a:endParaRPr kumimoji="1" lang="zh-CN" altLang="en-US" dirty="0"/>
            </a:p>
          </p:txBody>
        </p:sp>
        <p:sp>
          <p:nvSpPr>
            <p:cNvPr id="30" name="文本框 29"/>
            <p:cNvSpPr txBox="1"/>
            <p:nvPr/>
          </p:nvSpPr>
          <p:spPr>
            <a:xfrm>
              <a:off x="6715257" y="2371422"/>
              <a:ext cx="825992" cy="369332"/>
            </a:xfrm>
            <a:prstGeom prst="rect">
              <a:avLst/>
            </a:prstGeom>
            <a:noFill/>
          </p:spPr>
          <p:txBody>
            <a:bodyPr wrap="none" rtlCol="0">
              <a:spAutoFit/>
            </a:bodyPr>
            <a:lstStyle/>
            <a:p>
              <a:r>
                <a:rPr kumimoji="1" lang="en-US" altLang="zh-CN" dirty="0" smtClean="0"/>
                <a:t>Resist</a:t>
              </a:r>
              <a:endParaRPr kumimoji="1" lang="zh-CN" altLang="en-US" dirty="0"/>
            </a:p>
          </p:txBody>
        </p:sp>
      </p:grpSp>
    </p:spTree>
    <p:extLst>
      <p:ext uri="{BB962C8B-B14F-4D97-AF65-F5344CB8AC3E}">
        <p14:creationId xmlns:p14="http://schemas.microsoft.com/office/powerpoint/2010/main" val="32285225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000" b="1" dirty="0" smtClean="0"/>
              <a:t>Energy Density </a:t>
            </a:r>
            <a:r>
              <a:rPr kumimoji="1" lang="en-US" altLang="zh-CN" sz="3000" b="1" dirty="0"/>
              <a:t>P</a:t>
            </a:r>
            <a:r>
              <a:rPr kumimoji="1" lang="en-US" altLang="zh-CN" sz="3000" b="1" dirty="0" smtClean="0"/>
              <a:t>rofile</a:t>
            </a:r>
            <a:endParaRPr kumimoji="1" lang="zh-CN" altLang="en-US" sz="3000" b="1" dirty="0"/>
          </a:p>
        </p:txBody>
      </p:sp>
      <p:graphicFrame>
        <p:nvGraphicFramePr>
          <p:cNvPr id="4" name="Object 10"/>
          <p:cNvGraphicFramePr>
            <a:graphicFrameLocks noChangeAspect="1"/>
          </p:cNvGraphicFramePr>
          <p:nvPr>
            <p:extLst>
              <p:ext uri="{D42A27DB-BD31-4B8C-83A1-F6EECF244321}">
                <p14:modId xmlns:p14="http://schemas.microsoft.com/office/powerpoint/2010/main" val="959583156"/>
              </p:ext>
            </p:extLst>
          </p:nvPr>
        </p:nvGraphicFramePr>
        <p:xfrm>
          <a:off x="4237200" y="1679381"/>
          <a:ext cx="4560419" cy="906913"/>
        </p:xfrm>
        <a:graphic>
          <a:graphicData uri="http://schemas.openxmlformats.org/presentationml/2006/ole">
            <mc:AlternateContent xmlns:mc="http://schemas.openxmlformats.org/markup-compatibility/2006">
              <mc:Choice xmlns:v="urn:schemas-microsoft-com:vml" Requires="v">
                <p:oleObj spid="_x0000_s1065" name="公式" r:id="rId4" imgW="2616200" imgH="520700" progId="Equation.3">
                  <p:embed/>
                </p:oleObj>
              </mc:Choice>
              <mc:Fallback>
                <p:oleObj name="公式" r:id="rId4" imgW="2616200" imgH="520700" progId="Equation.3">
                  <p:embed/>
                  <p:pic>
                    <p:nvPicPr>
                      <p:cNvPr id="0" name=""/>
                      <p:cNvPicPr>
                        <a:picLocks noChangeAspect="1" noChangeArrowheads="1"/>
                      </p:cNvPicPr>
                      <p:nvPr/>
                    </p:nvPicPr>
                    <p:blipFill>
                      <a:blip r:embed="rId5"/>
                      <a:srcRect/>
                      <a:stretch>
                        <a:fillRect/>
                      </a:stretch>
                    </p:blipFill>
                    <p:spPr bwMode="auto">
                      <a:xfrm>
                        <a:off x="4237200" y="1679381"/>
                        <a:ext cx="4560419" cy="906913"/>
                      </a:xfrm>
                      <a:prstGeom prst="rect">
                        <a:avLst/>
                      </a:prstGeom>
                      <a:noFill/>
                    </p:spPr>
                  </p:pic>
                </p:oleObj>
              </mc:Fallback>
            </mc:AlternateContent>
          </a:graphicData>
        </a:graphic>
      </p:graphicFrame>
      <p:sp>
        <p:nvSpPr>
          <p:cNvPr id="8" name="矩形 7"/>
          <p:cNvSpPr/>
          <p:nvPr/>
        </p:nvSpPr>
        <p:spPr>
          <a:xfrm>
            <a:off x="4237200" y="3043029"/>
            <a:ext cx="4572000" cy="1200329"/>
          </a:xfrm>
          <a:prstGeom prst="rect">
            <a:avLst/>
          </a:prstGeom>
        </p:spPr>
        <p:txBody>
          <a:bodyPr>
            <a:spAutoFit/>
          </a:bodyPr>
          <a:lstStyle/>
          <a:p>
            <a:r>
              <a:rPr lang="en-US" altLang="zh-CN" dirty="0">
                <a:cs typeface="Arial" pitchFamily="34" charset="0"/>
                <a:sym typeface="Symbol"/>
              </a:rPr>
              <a:t>: range of forward scattering (in m)</a:t>
            </a:r>
          </a:p>
          <a:p>
            <a:r>
              <a:rPr lang="en-US" altLang="zh-CN" dirty="0">
                <a:cs typeface="Arial" pitchFamily="34" charset="0"/>
                <a:sym typeface="Symbol"/>
              </a:rPr>
              <a:t>: range of backscattering (in m)</a:t>
            </a:r>
          </a:p>
          <a:p>
            <a:r>
              <a:rPr lang="en-US" altLang="zh-CN" dirty="0">
                <a:cs typeface="Arial" pitchFamily="34" charset="0"/>
                <a:sym typeface="Symbol"/>
              </a:rPr>
              <a:t>: ratio of backscattering to forward </a:t>
            </a:r>
            <a:r>
              <a:rPr lang="en-US" altLang="zh-CN" dirty="0" smtClean="0">
                <a:cs typeface="Arial" pitchFamily="34" charset="0"/>
                <a:sym typeface="Symbol"/>
              </a:rPr>
              <a:t>   </a:t>
            </a:r>
          </a:p>
          <a:p>
            <a:r>
              <a:rPr lang="en-US" altLang="zh-CN" dirty="0">
                <a:cs typeface="Arial" pitchFamily="34" charset="0"/>
                <a:sym typeface="Symbol"/>
              </a:rPr>
              <a:t> </a:t>
            </a:r>
            <a:r>
              <a:rPr lang="en-US" altLang="zh-CN" dirty="0" smtClean="0">
                <a:cs typeface="Arial" pitchFamily="34" charset="0"/>
                <a:sym typeface="Symbol"/>
              </a:rPr>
              <a:t>   scattering</a:t>
            </a:r>
            <a:endParaRPr lang="en-US" altLang="zh-CN" dirty="0">
              <a:cs typeface="Arial" pitchFamily="34" charset="0"/>
            </a:endParaRPr>
          </a:p>
        </p:txBody>
      </p:sp>
      <p:sp>
        <p:nvSpPr>
          <p:cNvPr id="9" name="文本框 8"/>
          <p:cNvSpPr txBox="1"/>
          <p:nvPr/>
        </p:nvSpPr>
        <p:spPr>
          <a:xfrm>
            <a:off x="581421" y="4788743"/>
            <a:ext cx="8383726" cy="923330"/>
          </a:xfrm>
          <a:prstGeom prst="rect">
            <a:avLst/>
          </a:prstGeom>
          <a:noFill/>
        </p:spPr>
        <p:txBody>
          <a:bodyPr wrap="none" rtlCol="0">
            <a:spAutoFit/>
          </a:bodyPr>
          <a:lstStyle/>
          <a:p>
            <a:r>
              <a:rPr kumimoji="1" lang="en-US" altLang="zh-CN" dirty="0" smtClean="0"/>
              <a:t>- Energy density profile deposited in resist layer due to a point or pixel exposure.</a:t>
            </a:r>
          </a:p>
          <a:p>
            <a:r>
              <a:rPr kumimoji="1" lang="en-US" altLang="zh-CN" dirty="0" smtClean="0"/>
              <a:t>- Approximated by the sum of two Gaussian distributions.</a:t>
            </a:r>
          </a:p>
          <a:p>
            <a:r>
              <a:rPr kumimoji="1" lang="en-US" altLang="zh-CN" dirty="0" smtClean="0"/>
              <a:t>- Used in proximity effect correction algorithm.</a:t>
            </a:r>
            <a:endParaRPr kumimoji="1" lang="zh-CN" altLang="en-US" dirty="0"/>
          </a:p>
        </p:txBody>
      </p:sp>
      <p:grpSp>
        <p:nvGrpSpPr>
          <p:cNvPr id="13" name="组 12"/>
          <p:cNvGrpSpPr/>
          <p:nvPr/>
        </p:nvGrpSpPr>
        <p:grpSpPr>
          <a:xfrm>
            <a:off x="457200" y="1491830"/>
            <a:ext cx="3780000" cy="3240000"/>
            <a:chOff x="457200" y="1491830"/>
            <a:chExt cx="3780000" cy="3240000"/>
          </a:xfrm>
        </p:grpSpPr>
        <p:pic>
          <p:nvPicPr>
            <p:cNvPr id="10" name="图片 9" descr="无标题.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7200" y="1491830"/>
              <a:ext cx="3780000" cy="3240000"/>
            </a:xfrm>
            <a:prstGeom prst="rect">
              <a:avLst/>
            </a:prstGeom>
          </p:spPr>
        </p:pic>
        <p:sp>
          <p:nvSpPr>
            <p:cNvPr id="11" name="文本框 10"/>
            <p:cNvSpPr txBox="1"/>
            <p:nvPr/>
          </p:nvSpPr>
          <p:spPr>
            <a:xfrm>
              <a:off x="1254646" y="3305569"/>
              <a:ext cx="851841" cy="461665"/>
            </a:xfrm>
            <a:prstGeom prst="rect">
              <a:avLst/>
            </a:prstGeom>
            <a:noFill/>
          </p:spPr>
          <p:txBody>
            <a:bodyPr wrap="none" rtlCol="0">
              <a:spAutoFit/>
            </a:bodyPr>
            <a:lstStyle/>
            <a:p>
              <a:r>
                <a:rPr kumimoji="1" lang="en-US" altLang="zh-CN" sz="1200" dirty="0" smtClean="0"/>
                <a:t>forward </a:t>
              </a:r>
            </a:p>
            <a:p>
              <a:r>
                <a:rPr kumimoji="1" lang="en-US" altLang="zh-CN" sz="1200" dirty="0" smtClean="0"/>
                <a:t>scattering</a:t>
              </a:r>
              <a:endParaRPr kumimoji="1" lang="zh-CN" altLang="en-US" sz="1200" dirty="0"/>
            </a:p>
          </p:txBody>
        </p:sp>
        <p:sp>
          <p:nvSpPr>
            <p:cNvPr id="12" name="文本框 11"/>
            <p:cNvSpPr txBox="1"/>
            <p:nvPr/>
          </p:nvSpPr>
          <p:spPr>
            <a:xfrm>
              <a:off x="2249183" y="3812611"/>
              <a:ext cx="1553205" cy="276999"/>
            </a:xfrm>
            <a:prstGeom prst="rect">
              <a:avLst/>
            </a:prstGeom>
            <a:noFill/>
          </p:spPr>
          <p:txBody>
            <a:bodyPr wrap="none" rtlCol="0">
              <a:spAutoFit/>
            </a:bodyPr>
            <a:lstStyle/>
            <a:p>
              <a:r>
                <a:rPr kumimoji="1" lang="en-US" altLang="zh-CN" sz="1200" dirty="0" smtClean="0"/>
                <a:t>backward scattering</a:t>
              </a:r>
              <a:endParaRPr kumimoji="1" lang="zh-CN" altLang="en-US" sz="1200" dirty="0"/>
            </a:p>
          </p:txBody>
        </p:sp>
      </p:grpSp>
    </p:spTree>
    <p:extLst>
      <p:ext uri="{BB962C8B-B14F-4D97-AF65-F5344CB8AC3E}">
        <p14:creationId xmlns:p14="http://schemas.microsoft.com/office/powerpoint/2010/main" val="21284951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000" b="1" dirty="0" smtClean="0"/>
              <a:t>Reducing Proximity Effect</a:t>
            </a:r>
            <a:endParaRPr kumimoji="1" lang="zh-CN" altLang="en-US" sz="3000" b="1" dirty="0"/>
          </a:p>
        </p:txBody>
      </p:sp>
      <p:sp>
        <p:nvSpPr>
          <p:cNvPr id="4" name="文本框 3"/>
          <p:cNvSpPr txBox="1"/>
          <p:nvPr/>
        </p:nvSpPr>
        <p:spPr>
          <a:xfrm>
            <a:off x="457200" y="1582518"/>
            <a:ext cx="6205845" cy="461665"/>
          </a:xfrm>
          <a:prstGeom prst="rect">
            <a:avLst/>
          </a:prstGeom>
          <a:noFill/>
        </p:spPr>
        <p:txBody>
          <a:bodyPr wrap="none" rtlCol="0">
            <a:spAutoFit/>
          </a:bodyPr>
          <a:lstStyle/>
          <a:p>
            <a:r>
              <a:rPr kumimoji="1" lang="en-US" altLang="zh-CN" sz="2400" b="1" dirty="0" smtClean="0"/>
              <a:t>Electron beam </a:t>
            </a:r>
            <a:r>
              <a:rPr kumimoji="1" lang="en-US" altLang="zh-CN" sz="2400" b="1" dirty="0"/>
              <a:t>e</a:t>
            </a:r>
            <a:r>
              <a:rPr kumimoji="1" lang="en-US" altLang="zh-CN" sz="2400" b="1" dirty="0" smtClean="0"/>
              <a:t>nergy &amp; resist thickness</a:t>
            </a:r>
            <a:endParaRPr kumimoji="1" lang="zh-CN" altLang="en-US" sz="2400" b="1" dirty="0"/>
          </a:p>
        </p:txBody>
      </p:sp>
      <p:graphicFrame>
        <p:nvGraphicFramePr>
          <p:cNvPr id="5" name="对象 4"/>
          <p:cNvGraphicFramePr>
            <a:graphicFrameLocks noChangeAspect="1"/>
          </p:cNvGraphicFramePr>
          <p:nvPr>
            <p:extLst>
              <p:ext uri="{D42A27DB-BD31-4B8C-83A1-F6EECF244321}">
                <p14:modId xmlns:p14="http://schemas.microsoft.com/office/powerpoint/2010/main" val="1799448172"/>
              </p:ext>
            </p:extLst>
          </p:nvPr>
        </p:nvGraphicFramePr>
        <p:xfrm>
          <a:off x="4959706" y="2344482"/>
          <a:ext cx="2324137" cy="596738"/>
        </p:xfrm>
        <a:graphic>
          <a:graphicData uri="http://schemas.openxmlformats.org/presentationml/2006/ole">
            <mc:AlternateContent xmlns:mc="http://schemas.openxmlformats.org/markup-compatibility/2006">
              <mc:Choice xmlns:v="urn:schemas-microsoft-com:vml" Requires="v">
                <p:oleObj spid="_x0000_s2089" name="公式" r:id="rId4" imgW="939800" imgH="241300" progId="Equation.3">
                  <p:embed/>
                </p:oleObj>
              </mc:Choice>
              <mc:Fallback>
                <p:oleObj name="公式" r:id="rId4" imgW="939800" imgH="241300" progId="Equation.3">
                  <p:embed/>
                  <p:pic>
                    <p:nvPicPr>
                      <p:cNvPr id="0" name=""/>
                      <p:cNvPicPr/>
                      <p:nvPr/>
                    </p:nvPicPr>
                    <p:blipFill>
                      <a:blip r:embed="rId5"/>
                      <a:stretch>
                        <a:fillRect/>
                      </a:stretch>
                    </p:blipFill>
                    <p:spPr>
                      <a:xfrm>
                        <a:off x="4959706" y="2344482"/>
                        <a:ext cx="2324137" cy="596738"/>
                      </a:xfrm>
                      <a:prstGeom prst="rect">
                        <a:avLst/>
                      </a:prstGeom>
                    </p:spPr>
                  </p:pic>
                </p:oleObj>
              </mc:Fallback>
            </mc:AlternateContent>
          </a:graphicData>
        </a:graphic>
      </p:graphicFrame>
      <p:sp>
        <p:nvSpPr>
          <p:cNvPr id="7" name="文本框 6"/>
          <p:cNvSpPr txBox="1"/>
          <p:nvPr/>
        </p:nvSpPr>
        <p:spPr>
          <a:xfrm>
            <a:off x="4959706" y="3166996"/>
            <a:ext cx="4183319" cy="923330"/>
          </a:xfrm>
          <a:prstGeom prst="rect">
            <a:avLst/>
          </a:prstGeom>
          <a:noFill/>
        </p:spPr>
        <p:txBody>
          <a:bodyPr wrap="none" rtlCol="0">
            <a:spAutoFit/>
          </a:bodyPr>
          <a:lstStyle/>
          <a:p>
            <a:r>
              <a:rPr kumimoji="1" lang="en-US" altLang="zh-CN" dirty="0" err="1" smtClean="0"/>
              <a:t>d</a:t>
            </a:r>
            <a:r>
              <a:rPr kumimoji="1" lang="en-US" altLang="zh-CN" baseline="-25000" dirty="0" err="1" smtClean="0"/>
              <a:t>f</a:t>
            </a:r>
            <a:r>
              <a:rPr kumimoji="1" lang="en-US" altLang="zh-CN" dirty="0" smtClean="0"/>
              <a:t> is the effective beam diameter in nm</a:t>
            </a:r>
          </a:p>
          <a:p>
            <a:r>
              <a:rPr kumimoji="1" lang="en-US" altLang="zh-CN" dirty="0" err="1" smtClean="0"/>
              <a:t>R</a:t>
            </a:r>
            <a:r>
              <a:rPr kumimoji="1" lang="en-US" altLang="zh-CN" baseline="-25000" dirty="0" err="1" smtClean="0"/>
              <a:t>t</a:t>
            </a:r>
            <a:r>
              <a:rPr kumimoji="1" lang="en-US" altLang="zh-CN" dirty="0" smtClean="0"/>
              <a:t> is the resist thickness in nm</a:t>
            </a:r>
          </a:p>
          <a:p>
            <a:r>
              <a:rPr kumimoji="1" lang="en-US" altLang="zh-CN" dirty="0" err="1" smtClean="0"/>
              <a:t>V</a:t>
            </a:r>
            <a:r>
              <a:rPr kumimoji="1" lang="en-US" altLang="zh-CN" baseline="-25000" dirty="0" err="1" smtClean="0"/>
              <a:t>b</a:t>
            </a:r>
            <a:r>
              <a:rPr kumimoji="1" lang="en-US" altLang="zh-CN" dirty="0" smtClean="0"/>
              <a:t> is the beam voltage in kV</a:t>
            </a:r>
          </a:p>
        </p:txBody>
      </p:sp>
      <p:pic>
        <p:nvPicPr>
          <p:cNvPr id="8" name="图片 7" descr="无标题1.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4193" y="2344482"/>
            <a:ext cx="4307061" cy="2734951"/>
          </a:xfrm>
          <a:prstGeom prst="rect">
            <a:avLst/>
          </a:prstGeom>
        </p:spPr>
      </p:pic>
      <p:sp>
        <p:nvSpPr>
          <p:cNvPr id="9" name="文本框 8"/>
          <p:cNvSpPr txBox="1"/>
          <p:nvPr/>
        </p:nvSpPr>
        <p:spPr>
          <a:xfrm>
            <a:off x="5018585" y="5079432"/>
            <a:ext cx="3249608" cy="646331"/>
          </a:xfrm>
          <a:prstGeom prst="rect">
            <a:avLst/>
          </a:prstGeom>
          <a:noFill/>
        </p:spPr>
        <p:txBody>
          <a:bodyPr wrap="none" rtlCol="0">
            <a:spAutoFit/>
          </a:bodyPr>
          <a:lstStyle/>
          <a:p>
            <a:pPr marL="285750" indent="-285750">
              <a:buFontTx/>
              <a:buChar char="-"/>
            </a:pPr>
            <a:r>
              <a:rPr kumimoji="1" lang="en-US" altLang="zh-CN" dirty="0" smtClean="0"/>
              <a:t>High electron beam energy</a:t>
            </a:r>
          </a:p>
          <a:p>
            <a:pPr marL="285750" indent="-285750">
              <a:buFontTx/>
              <a:buChar char="-"/>
            </a:pPr>
            <a:r>
              <a:rPr kumimoji="1" lang="en-US" altLang="zh-CN" dirty="0" smtClean="0"/>
              <a:t>Thin resist thickness</a:t>
            </a:r>
            <a:endParaRPr kumimoji="1" lang="zh-CN" altLang="en-US" dirty="0"/>
          </a:p>
        </p:txBody>
      </p:sp>
    </p:spTree>
    <p:extLst>
      <p:ext uri="{BB962C8B-B14F-4D97-AF65-F5344CB8AC3E}">
        <p14:creationId xmlns:p14="http://schemas.microsoft.com/office/powerpoint/2010/main" val="6407853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000" b="1" dirty="0"/>
              <a:t>Reducing Proximity Effect</a:t>
            </a:r>
            <a:endParaRPr kumimoji="1" lang="zh-CN" altLang="en-US" sz="3000" dirty="0"/>
          </a:p>
        </p:txBody>
      </p:sp>
      <p:sp>
        <p:nvSpPr>
          <p:cNvPr id="4" name="矩形 3"/>
          <p:cNvSpPr/>
          <p:nvPr/>
        </p:nvSpPr>
        <p:spPr>
          <a:xfrm>
            <a:off x="457200" y="1524000"/>
            <a:ext cx="2699327" cy="461665"/>
          </a:xfrm>
          <a:prstGeom prst="rect">
            <a:avLst/>
          </a:prstGeom>
        </p:spPr>
        <p:txBody>
          <a:bodyPr wrap="none">
            <a:spAutoFit/>
          </a:bodyPr>
          <a:lstStyle/>
          <a:p>
            <a:r>
              <a:rPr lang="en-US" altLang="zh-CN" sz="2400" b="1" dirty="0" smtClean="0"/>
              <a:t>Multilayer resists</a:t>
            </a:r>
            <a:endParaRPr lang="zh-CN" altLang="en-US" sz="2400" b="1" dirty="0"/>
          </a:p>
        </p:txBody>
      </p:sp>
      <p:pic>
        <p:nvPicPr>
          <p:cNvPr id="5" name="图片 4" descr="Screen Shot 2014-02-10 at 8.24.1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592" y="2226348"/>
            <a:ext cx="5030013" cy="2791888"/>
          </a:xfrm>
          <a:prstGeom prst="rect">
            <a:avLst/>
          </a:prstGeom>
        </p:spPr>
      </p:pic>
      <p:sp>
        <p:nvSpPr>
          <p:cNvPr id="6" name="文本框 5"/>
          <p:cNvSpPr txBox="1"/>
          <p:nvPr/>
        </p:nvSpPr>
        <p:spPr>
          <a:xfrm>
            <a:off x="5171591" y="2324719"/>
            <a:ext cx="4085373" cy="1200329"/>
          </a:xfrm>
          <a:prstGeom prst="rect">
            <a:avLst/>
          </a:prstGeom>
          <a:noFill/>
        </p:spPr>
        <p:txBody>
          <a:bodyPr wrap="none" rtlCol="0">
            <a:spAutoFit/>
          </a:bodyPr>
          <a:lstStyle/>
          <a:p>
            <a:r>
              <a:rPr kumimoji="1" lang="en-US" altLang="zh-CN" dirty="0" smtClean="0"/>
              <a:t>The upper layer is used for patterning.</a:t>
            </a:r>
          </a:p>
          <a:p>
            <a:endParaRPr kumimoji="1" lang="en-US" altLang="zh-CN" dirty="0" smtClean="0"/>
          </a:p>
          <a:p>
            <a:r>
              <a:rPr kumimoji="1" lang="en-US" altLang="zh-CN" dirty="0" smtClean="0"/>
              <a:t>The lower layer functions to reduce</a:t>
            </a:r>
          </a:p>
          <a:p>
            <a:r>
              <a:rPr kumimoji="1" lang="en-US" altLang="zh-CN" dirty="0" smtClean="0"/>
              <a:t>backscattering.</a:t>
            </a:r>
            <a:endParaRPr kumimoji="1" lang="zh-CN" altLang="en-US" dirty="0"/>
          </a:p>
        </p:txBody>
      </p:sp>
      <p:sp>
        <p:nvSpPr>
          <p:cNvPr id="8" name="矩形 7"/>
          <p:cNvSpPr/>
          <p:nvPr/>
        </p:nvSpPr>
        <p:spPr>
          <a:xfrm>
            <a:off x="3156527" y="5249500"/>
            <a:ext cx="4572000" cy="923330"/>
          </a:xfrm>
          <a:prstGeom prst="rect">
            <a:avLst/>
          </a:prstGeom>
        </p:spPr>
        <p:txBody>
          <a:bodyPr>
            <a:spAutoFit/>
          </a:bodyPr>
          <a:lstStyle/>
          <a:p>
            <a:r>
              <a:rPr lang="en-US" altLang="zh-CN" dirty="0"/>
              <a:t>the resolution increases considerably. The disadvantage is the increased process complexity.</a:t>
            </a:r>
            <a:endParaRPr lang="zh-CN" altLang="en-US" dirty="0"/>
          </a:p>
        </p:txBody>
      </p:sp>
    </p:spTree>
    <p:extLst>
      <p:ext uri="{BB962C8B-B14F-4D97-AF65-F5344CB8AC3E}">
        <p14:creationId xmlns:p14="http://schemas.microsoft.com/office/powerpoint/2010/main" val="24174942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000" b="1" dirty="0" smtClean="0"/>
              <a:t>Proximity Effect Correction</a:t>
            </a:r>
            <a:endParaRPr kumimoji="1" lang="zh-CN" altLang="en-US" sz="3000" dirty="0"/>
          </a:p>
        </p:txBody>
      </p:sp>
      <p:sp>
        <p:nvSpPr>
          <p:cNvPr id="4" name="矩形 3"/>
          <p:cNvSpPr/>
          <p:nvPr/>
        </p:nvSpPr>
        <p:spPr>
          <a:xfrm>
            <a:off x="457200" y="1533350"/>
            <a:ext cx="2852313" cy="461665"/>
          </a:xfrm>
          <a:prstGeom prst="rect">
            <a:avLst/>
          </a:prstGeom>
        </p:spPr>
        <p:txBody>
          <a:bodyPr wrap="none">
            <a:spAutoFit/>
          </a:bodyPr>
          <a:lstStyle/>
          <a:p>
            <a:r>
              <a:rPr kumimoji="1" lang="en-US" altLang="zh-CN" sz="2400" b="1" dirty="0" smtClean="0"/>
              <a:t>Dose modification</a:t>
            </a:r>
            <a:endParaRPr lang="zh-CN" altLang="en-US" sz="2400" dirty="0"/>
          </a:p>
        </p:txBody>
      </p:sp>
      <p:sp>
        <p:nvSpPr>
          <p:cNvPr id="5" name="文本框 4"/>
          <p:cNvSpPr txBox="1"/>
          <p:nvPr/>
        </p:nvSpPr>
        <p:spPr>
          <a:xfrm>
            <a:off x="564304" y="2157229"/>
            <a:ext cx="5339923" cy="646331"/>
          </a:xfrm>
          <a:prstGeom prst="rect">
            <a:avLst/>
          </a:prstGeom>
          <a:noFill/>
        </p:spPr>
        <p:txBody>
          <a:bodyPr wrap="none" rtlCol="0">
            <a:spAutoFit/>
          </a:bodyPr>
          <a:lstStyle/>
          <a:p>
            <a:pPr marL="285750" indent="-285750">
              <a:buFontTx/>
              <a:buChar char="-"/>
            </a:pPr>
            <a:r>
              <a:rPr kumimoji="1" lang="en-US" altLang="zh-CN" dirty="0" smtClean="0"/>
              <a:t>Not using the same dose for the whole pattern.</a:t>
            </a:r>
          </a:p>
          <a:p>
            <a:pPr marL="285750" indent="-285750">
              <a:buFontTx/>
              <a:buChar char="-"/>
            </a:pPr>
            <a:r>
              <a:rPr kumimoji="1" lang="en-US" altLang="zh-CN" dirty="0" smtClean="0"/>
              <a:t>Changing the dose in some parts of the pattern.</a:t>
            </a:r>
            <a:endParaRPr kumimoji="1" lang="zh-CN" altLang="en-US" dirty="0"/>
          </a:p>
        </p:txBody>
      </p:sp>
      <p:sp>
        <p:nvSpPr>
          <p:cNvPr id="6" name="矩形 5"/>
          <p:cNvSpPr/>
          <p:nvPr/>
        </p:nvSpPr>
        <p:spPr>
          <a:xfrm>
            <a:off x="457200" y="3013501"/>
            <a:ext cx="3023334" cy="461665"/>
          </a:xfrm>
          <a:prstGeom prst="rect">
            <a:avLst/>
          </a:prstGeom>
        </p:spPr>
        <p:txBody>
          <a:bodyPr wrap="none">
            <a:spAutoFit/>
          </a:bodyPr>
          <a:lstStyle/>
          <a:p>
            <a:r>
              <a:rPr lang="en-US" altLang="zh-CN" sz="2400" b="1" dirty="0" smtClean="0"/>
              <a:t>Shape modification</a:t>
            </a:r>
            <a:endParaRPr lang="zh-CN" altLang="en-US" sz="2400" b="1" dirty="0"/>
          </a:p>
        </p:txBody>
      </p:sp>
      <p:sp>
        <p:nvSpPr>
          <p:cNvPr id="7" name="文本框 6"/>
          <p:cNvSpPr txBox="1"/>
          <p:nvPr/>
        </p:nvSpPr>
        <p:spPr>
          <a:xfrm>
            <a:off x="550820" y="3521065"/>
            <a:ext cx="5788764" cy="923330"/>
          </a:xfrm>
          <a:prstGeom prst="rect">
            <a:avLst/>
          </a:prstGeom>
          <a:noFill/>
        </p:spPr>
        <p:txBody>
          <a:bodyPr wrap="none" rtlCol="0">
            <a:spAutoFit/>
          </a:bodyPr>
          <a:lstStyle/>
          <a:p>
            <a:pPr marL="285750" indent="-285750">
              <a:buFontTx/>
              <a:buChar char="-"/>
            </a:pPr>
            <a:r>
              <a:rPr kumimoji="1" lang="en-US" altLang="zh-CN" dirty="0" smtClean="0"/>
              <a:t>A single dose is use for the entire pattern.</a:t>
            </a:r>
          </a:p>
          <a:p>
            <a:pPr marL="285750" indent="-285750">
              <a:buFontTx/>
              <a:buChar char="-"/>
            </a:pPr>
            <a:r>
              <a:rPr kumimoji="1" lang="en-US" altLang="zh-CN" dirty="0" smtClean="0"/>
              <a:t>Reducing structure size for exposure compensation.</a:t>
            </a:r>
          </a:p>
          <a:p>
            <a:pPr marL="285750" indent="-285750">
              <a:buFontTx/>
              <a:buChar char="-"/>
            </a:pPr>
            <a:r>
              <a:rPr kumimoji="1" lang="en-US" altLang="zh-CN" dirty="0" smtClean="0"/>
              <a:t>Changing the shapes at critical points.</a:t>
            </a:r>
            <a:endParaRPr kumimoji="1" lang="zh-CN" altLang="en-US" dirty="0"/>
          </a:p>
        </p:txBody>
      </p:sp>
      <p:sp>
        <p:nvSpPr>
          <p:cNvPr id="9" name="矩形 8"/>
          <p:cNvSpPr/>
          <p:nvPr/>
        </p:nvSpPr>
        <p:spPr>
          <a:xfrm>
            <a:off x="457200" y="4589886"/>
            <a:ext cx="5510020" cy="461665"/>
          </a:xfrm>
          <a:prstGeom prst="rect">
            <a:avLst/>
          </a:prstGeom>
        </p:spPr>
        <p:txBody>
          <a:bodyPr wrap="square">
            <a:spAutoFit/>
          </a:bodyPr>
          <a:lstStyle/>
          <a:p>
            <a:r>
              <a:rPr lang="en-US" altLang="zh-CN" sz="2400" b="1" dirty="0" smtClean="0"/>
              <a:t>Background exposure correction  </a:t>
            </a:r>
            <a:endParaRPr lang="zh-CN" altLang="en-US" sz="2400" b="1" dirty="0"/>
          </a:p>
        </p:txBody>
      </p:sp>
      <p:sp>
        <p:nvSpPr>
          <p:cNvPr id="10" name="文本框 9"/>
          <p:cNvSpPr txBox="1"/>
          <p:nvPr/>
        </p:nvSpPr>
        <p:spPr>
          <a:xfrm>
            <a:off x="566121" y="5232428"/>
            <a:ext cx="7609776" cy="646331"/>
          </a:xfrm>
          <a:prstGeom prst="rect">
            <a:avLst/>
          </a:prstGeom>
          <a:noFill/>
        </p:spPr>
        <p:txBody>
          <a:bodyPr wrap="none" rtlCol="0">
            <a:spAutoFit/>
          </a:bodyPr>
          <a:lstStyle/>
          <a:p>
            <a:pPr marL="285750" indent="-285750">
              <a:buFontTx/>
              <a:buChar char="-"/>
            </a:pPr>
            <a:r>
              <a:rPr kumimoji="1" lang="en-US" altLang="zh-CN" dirty="0" smtClean="0"/>
              <a:t>Writing a second exposure which is the inverse of the intended image.</a:t>
            </a:r>
          </a:p>
          <a:p>
            <a:pPr marL="285750" indent="-285750">
              <a:buFontTx/>
              <a:buChar char="-"/>
            </a:pPr>
            <a:r>
              <a:rPr kumimoji="1" lang="en-US" altLang="zh-CN" dirty="0" smtClean="0"/>
              <a:t>Background dose is brought to a constant level. </a:t>
            </a:r>
          </a:p>
        </p:txBody>
      </p:sp>
    </p:spTree>
    <p:extLst>
      <p:ext uri="{BB962C8B-B14F-4D97-AF65-F5344CB8AC3E}">
        <p14:creationId xmlns:p14="http://schemas.microsoft.com/office/powerpoint/2010/main" val="1692293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000" b="1" dirty="0" smtClean="0"/>
              <a:t>Conclusion</a:t>
            </a:r>
            <a:endParaRPr kumimoji="1" lang="zh-CN" altLang="en-US" sz="3000" b="1" dirty="0"/>
          </a:p>
        </p:txBody>
      </p:sp>
      <p:sp>
        <p:nvSpPr>
          <p:cNvPr id="4" name="文本框 3"/>
          <p:cNvSpPr txBox="1"/>
          <p:nvPr/>
        </p:nvSpPr>
        <p:spPr>
          <a:xfrm>
            <a:off x="566121" y="1744143"/>
            <a:ext cx="8070501" cy="646331"/>
          </a:xfrm>
          <a:prstGeom prst="rect">
            <a:avLst/>
          </a:prstGeom>
          <a:noFill/>
        </p:spPr>
        <p:txBody>
          <a:bodyPr wrap="none" rtlCol="0">
            <a:spAutoFit/>
          </a:bodyPr>
          <a:lstStyle/>
          <a:p>
            <a:r>
              <a:rPr kumimoji="1" lang="en-US" altLang="zh-CN" dirty="0" smtClean="0"/>
              <a:t>Electron scattering (forward and backward) is responsible for proximity effect.</a:t>
            </a:r>
          </a:p>
          <a:p>
            <a:r>
              <a:rPr kumimoji="1" lang="en-US" altLang="zh-CN" dirty="0" smtClean="0"/>
              <a:t> </a:t>
            </a:r>
            <a:endParaRPr kumimoji="1" lang="zh-CN" altLang="en-US" dirty="0"/>
          </a:p>
        </p:txBody>
      </p:sp>
      <p:sp>
        <p:nvSpPr>
          <p:cNvPr id="5" name="文本框 4"/>
          <p:cNvSpPr txBox="1"/>
          <p:nvPr/>
        </p:nvSpPr>
        <p:spPr>
          <a:xfrm>
            <a:off x="566121" y="3007156"/>
            <a:ext cx="7101411" cy="369332"/>
          </a:xfrm>
          <a:prstGeom prst="rect">
            <a:avLst/>
          </a:prstGeom>
          <a:noFill/>
        </p:spPr>
        <p:txBody>
          <a:bodyPr wrap="none" rtlCol="0">
            <a:spAutoFit/>
          </a:bodyPr>
          <a:lstStyle/>
          <a:p>
            <a:r>
              <a:rPr kumimoji="1" lang="en-US" altLang="zh-CN" dirty="0" smtClean="0"/>
              <a:t>High electron beam energy should be used to obtain high resolution.</a:t>
            </a:r>
            <a:endParaRPr kumimoji="1" lang="zh-CN" altLang="en-US" dirty="0"/>
          </a:p>
        </p:txBody>
      </p:sp>
      <p:sp>
        <p:nvSpPr>
          <p:cNvPr id="6" name="文本框 5"/>
          <p:cNvSpPr txBox="1"/>
          <p:nvPr/>
        </p:nvSpPr>
        <p:spPr>
          <a:xfrm>
            <a:off x="566121" y="3993169"/>
            <a:ext cx="8207871" cy="646331"/>
          </a:xfrm>
          <a:prstGeom prst="rect">
            <a:avLst/>
          </a:prstGeom>
          <a:noFill/>
        </p:spPr>
        <p:txBody>
          <a:bodyPr wrap="none" rtlCol="0">
            <a:spAutoFit/>
          </a:bodyPr>
          <a:lstStyle/>
          <a:p>
            <a:r>
              <a:rPr kumimoji="1" lang="en-US" altLang="zh-CN" dirty="0" smtClean="0"/>
              <a:t>Algorithms can correct proximity effect. But there is a trade-off between speed,</a:t>
            </a:r>
          </a:p>
          <a:p>
            <a:r>
              <a:rPr kumimoji="1" lang="en-US" altLang="zh-CN" dirty="0" smtClean="0"/>
              <a:t>complexity and accuracy.   </a:t>
            </a:r>
            <a:endParaRPr kumimoji="1" lang="zh-CN" altLang="en-US" dirty="0"/>
          </a:p>
        </p:txBody>
      </p:sp>
    </p:spTree>
    <p:extLst>
      <p:ext uri="{BB962C8B-B14F-4D97-AF65-F5344CB8AC3E}">
        <p14:creationId xmlns:p14="http://schemas.microsoft.com/office/powerpoint/2010/main" val="262763882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清晰">
  <a:themeElements>
    <a:clrScheme name="清晰">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经典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清晰">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清晰.thmx</Template>
  <TotalTime>784</TotalTime>
  <Words>1337</Words>
  <Application>Microsoft Macintosh PowerPoint</Application>
  <PresentationFormat>全屏显示(4:3)</PresentationFormat>
  <Paragraphs>116</Paragraphs>
  <Slides>11</Slides>
  <Notes>9</Notes>
  <HiddenSlides>0</HiddenSlides>
  <MMClips>0</MMClips>
  <ScaleCrop>false</ScaleCrop>
  <HeadingPairs>
    <vt:vector size="6" baseType="variant">
      <vt:variant>
        <vt:lpstr>主题</vt:lpstr>
      </vt:variant>
      <vt:variant>
        <vt:i4>1</vt:i4>
      </vt:variant>
      <vt:variant>
        <vt:lpstr>嵌入的 OLE 服务器</vt:lpstr>
      </vt:variant>
      <vt:variant>
        <vt:i4>1</vt:i4>
      </vt:variant>
      <vt:variant>
        <vt:lpstr>幻灯片标题</vt:lpstr>
      </vt:variant>
      <vt:variant>
        <vt:i4>11</vt:i4>
      </vt:variant>
    </vt:vector>
  </HeadingPairs>
  <TitlesOfParts>
    <vt:vector size="13" baseType="lpstr">
      <vt:lpstr>清晰</vt:lpstr>
      <vt:lpstr>公式</vt:lpstr>
      <vt:lpstr>Proximity Effect in EBL</vt:lpstr>
      <vt:lpstr>Outline</vt:lpstr>
      <vt:lpstr>Introduction</vt:lpstr>
      <vt:lpstr>Forward and Backward Scattering</vt:lpstr>
      <vt:lpstr>Energy Density Profile</vt:lpstr>
      <vt:lpstr>Reducing Proximity Effect</vt:lpstr>
      <vt:lpstr>Reducing Proximity Effect</vt:lpstr>
      <vt:lpstr>Proximity Effect Correction</vt:lpstr>
      <vt:lpstr>Conclusion</vt:lpstr>
      <vt:lpstr>References</vt:lpstr>
      <vt:lpstr>PowerPoint 演示文稿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Proximity Effect in EBL</dc:title>
  <dc:creator>jian wu</dc:creator>
  <cp:lastModifiedBy>jian wu</cp:lastModifiedBy>
  <cp:revision>63</cp:revision>
  <dcterms:created xsi:type="dcterms:W3CDTF">2014-02-10T19:57:51Z</dcterms:created>
  <dcterms:modified xsi:type="dcterms:W3CDTF">2014-02-11T09:54:22Z</dcterms:modified>
</cp:coreProperties>
</file>