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3" r:id="rId4"/>
    <p:sldId id="284" r:id="rId5"/>
    <p:sldId id="274" r:id="rId6"/>
    <p:sldId id="285" r:id="rId7"/>
    <p:sldId id="286" r:id="rId8"/>
    <p:sldId id="287" r:id="rId9"/>
    <p:sldId id="28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B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795" autoAdjust="0"/>
  </p:normalViewPr>
  <p:slideViewPr>
    <p:cSldViewPr snapToGrid="0" snapToObjects="1">
      <p:cViewPr>
        <p:scale>
          <a:sx n="85" d="100"/>
          <a:sy n="85" d="100"/>
        </p:scale>
        <p:origin x="-17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850DB-AA34-304B-BD22-7978B9E0835D}" type="datetimeFigureOut">
              <a:rPr lang="en-US" smtClean="0"/>
              <a:t>2/26/14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B633B-4CE9-1A4C-A288-CE27212FA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699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C115F-D1FD-C040-965F-80AD29AE3B7D}" type="datetimeFigureOut">
              <a:rPr lang="en-US" smtClean="0"/>
              <a:t>2/26/14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C31EB-6D1D-BB4E-B3A6-960868311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09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356EB99-D64E-E44F-BC6F-27B77FFBB87C}" type="datetime1">
              <a:rPr lang="en-US" smtClean="0"/>
              <a:t>2/26/14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CC27-5C2A-E141-AA8F-CF5E10349646}" type="datetime1">
              <a:rPr lang="en-US" smtClean="0"/>
              <a:t>2/26/14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F88196D-D9A5-4547-809D-819FEDA8A5A7}" type="datetime1">
              <a:rPr lang="en-US" smtClean="0"/>
              <a:t>2/26/14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3576-6E10-2D42-8A63-7F6865C166C3}" type="datetime1">
              <a:rPr lang="en-US" smtClean="0"/>
              <a:t>2/26/14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EF2D-9470-BA40-B6E7-49BB9575E504}" type="datetime1">
              <a:rPr lang="en-US" smtClean="0"/>
              <a:t>2/26/14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A64A2A-14F8-AE4F-805F-888DD432756A}" type="datetime1">
              <a:rPr lang="en-US" smtClean="0"/>
              <a:t>2/26/14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A26000-8C46-D344-B1BE-CD09662977B3}" type="datetime1">
              <a:rPr lang="en-US" smtClean="0"/>
              <a:t>2/26/14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104B-C2D1-AA45-87D6-2FE4A49984E8}" type="datetime1">
              <a:rPr lang="en-US" smtClean="0"/>
              <a:t>2/26/14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FA41-AF1B-4940-B819-13ED92C1FE06}" type="datetime1">
              <a:rPr lang="en-US" smtClean="0"/>
              <a:t>2/26/14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4E92E-2A83-6040-882D-DBF1D279AB96}" type="datetime1">
              <a:rPr lang="en-US" smtClean="0"/>
              <a:t>2/26/14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44FF78B-4764-4B4B-A8E2-2E038ABA4962}" type="datetime1">
              <a:rPr lang="en-US" smtClean="0"/>
              <a:t>2/26/14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AC19B3-876E-A442-8D35-CF347167CD93}" type="datetime1">
              <a:rPr lang="en-US" smtClean="0"/>
              <a:t>2/26/14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0" y="4512234"/>
            <a:ext cx="6807200" cy="135516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Liquid metal ion 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Niloofar Sadeghi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48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57B0AA-AC8E-4463-ADAC-E87D09B82E4F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 smtClean="0"/>
              <a:t>Thank you!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8932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500" dirty="0" smtClean="0"/>
              <a:t>What is Liquid Metal Ion Source?</a:t>
            </a:r>
            <a:endParaRPr lang="en-US" sz="3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57B0AA-AC8E-4463-ADAC-E87D09B82E4F}" type="slidenum">
              <a:rPr lang="en-US" smtClean="0"/>
              <a:t>2</a:t>
            </a:fld>
            <a:endParaRPr lang="en-US"/>
          </a:p>
        </p:txBody>
      </p:sp>
      <p:pic>
        <p:nvPicPr>
          <p:cNvPr id="6" name="Content Placeholder 5" descr="Screen Shot 2014-02-19 at 9.14.12 AM.png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4" b="2500"/>
          <a:stretch/>
        </p:blipFill>
        <p:spPr>
          <a:xfrm>
            <a:off x="4631765" y="3107765"/>
            <a:ext cx="4349753" cy="3421529"/>
          </a:xfrm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1859340"/>
            <a:ext cx="84481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“needle-type” liquid metal ion source (LMIS):</a:t>
            </a:r>
          </a:p>
          <a:p>
            <a:r>
              <a:rPr lang="en-US" sz="2400" dirty="0" smtClean="0"/>
              <a:t>Its principle of operation is based on the formation of a liquid metal cone at the apex of a needle wetted by a film of liquid metal. The cone is maintained by the </a:t>
            </a:r>
          </a:p>
          <a:p>
            <a:r>
              <a:rPr lang="en-US" sz="2400" dirty="0" smtClean="0"/>
              <a:t>combined action of electric field</a:t>
            </a:r>
          </a:p>
          <a:p>
            <a:r>
              <a:rPr lang="en-US" sz="2400" dirty="0" smtClean="0"/>
              <a:t>stress, surface tension and liquid</a:t>
            </a:r>
          </a:p>
          <a:p>
            <a:r>
              <a:rPr lang="en-US" sz="2400" dirty="0" smtClean="0"/>
              <a:t>flow. </a:t>
            </a:r>
          </a:p>
          <a:p>
            <a:endParaRPr lang="en-US" sz="2400" dirty="0"/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Typical needle apex radii</a:t>
            </a:r>
          </a:p>
          <a:p>
            <a:r>
              <a:rPr lang="ro-RO" sz="2400" dirty="0" smtClean="0"/>
              <a:t>are 1-1Opm.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6944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500" dirty="0" smtClean="0"/>
              <a:t>What is Liquid Metal Ion Source?</a:t>
            </a:r>
            <a:endParaRPr lang="en-US" sz="3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57B0AA-AC8E-4463-ADAC-E87D09B82E4F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1859340"/>
            <a:ext cx="84481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“Capillary-type” liquid metal ion source (LMIS):</a:t>
            </a:r>
          </a:p>
          <a:p>
            <a:r>
              <a:rPr lang="en-US" sz="2400" dirty="0" smtClean="0"/>
              <a:t>It employs </a:t>
            </a:r>
            <a:r>
              <a:rPr lang="en-US" sz="2400" dirty="0"/>
              <a:t>a capillary tube filled with </a:t>
            </a:r>
            <a:r>
              <a:rPr lang="en-US" sz="2400" dirty="0" smtClean="0"/>
              <a:t>liquid metal</a:t>
            </a:r>
            <a:r>
              <a:rPr lang="en-US" sz="2400" dirty="0"/>
              <a:t>, at the nozzle of which a liquid cone forms. It is from the apex of </a:t>
            </a:r>
            <a:r>
              <a:rPr lang="en-US" sz="2400" dirty="0" smtClean="0"/>
              <a:t>this cone</a:t>
            </a:r>
            <a:r>
              <a:rPr lang="en-US" sz="2400" dirty="0"/>
              <a:t>, whether formed at the apex of a </a:t>
            </a:r>
            <a:r>
              <a:rPr lang="en-US" sz="2400" dirty="0" smtClean="0"/>
              <a:t>needle</a:t>
            </a:r>
          </a:p>
          <a:p>
            <a:r>
              <a:rPr lang="en-US" sz="2400" dirty="0" smtClean="0"/>
              <a:t>or </a:t>
            </a:r>
            <a:r>
              <a:rPr lang="en-US" sz="2400" dirty="0"/>
              <a:t>at the nozzle of a capillary,</a:t>
            </a:r>
          </a:p>
          <a:p>
            <a:r>
              <a:rPr lang="en-US" sz="2400" dirty="0"/>
              <a:t>that the ions are field-emitted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 marL="342900" indent="-342900">
              <a:buFont typeface="Wingdings" charset="2"/>
              <a:buChar char="§"/>
            </a:pPr>
            <a:r>
              <a:rPr lang="en-US" sz="2400" dirty="0"/>
              <a:t>D</a:t>
            </a:r>
            <a:r>
              <a:rPr lang="en-US" sz="2400" dirty="0" smtClean="0"/>
              <a:t>o not normally </a:t>
            </a:r>
            <a:r>
              <a:rPr lang="en-US" sz="2400" dirty="0"/>
              <a:t>display the </a:t>
            </a:r>
            <a:endParaRPr lang="en-US" sz="2400" dirty="0" smtClean="0"/>
          </a:p>
          <a:p>
            <a:r>
              <a:rPr lang="en-US" sz="2400" dirty="0" smtClean="0"/>
              <a:t>stability </a:t>
            </a:r>
            <a:r>
              <a:rPr lang="en-US" sz="2400" dirty="0"/>
              <a:t>that the needle type does</a:t>
            </a:r>
          </a:p>
        </p:txBody>
      </p:sp>
      <p:pic>
        <p:nvPicPr>
          <p:cNvPr id="4" name="Content Placeholder 3" descr="Screen Shot 2014-02-19 at 9.14.28 AM.png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" b="8542"/>
          <a:stretch/>
        </p:blipFill>
        <p:spPr>
          <a:xfrm>
            <a:off x="5009599" y="3077882"/>
            <a:ext cx="3756449" cy="3242235"/>
          </a:xfrm>
        </p:spPr>
      </p:pic>
    </p:spTree>
    <p:extLst>
      <p:ext uri="{BB962C8B-B14F-4D97-AF65-F5344CB8AC3E}">
        <p14:creationId xmlns:p14="http://schemas.microsoft.com/office/powerpoint/2010/main" val="248745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500" dirty="0" smtClean="0"/>
              <a:t>What is Liquid Metal Ion Source?</a:t>
            </a:r>
            <a:endParaRPr lang="en-US" sz="3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57B0AA-AC8E-4463-ADAC-E87D09B82E4F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</a:t>
            </a:r>
            <a:r>
              <a:rPr lang="en-US" sz="2400" dirty="0"/>
              <a:t> Taylor cone is formed under the application of a strong electric field. As the cone's tip get sharper, the electric field becomes stronger, until ions are produced by field evaporation. </a:t>
            </a:r>
          </a:p>
        </p:txBody>
      </p:sp>
      <p:pic>
        <p:nvPicPr>
          <p:cNvPr id="6" name="Picture 5" descr="Screen Shot 2014-02-19 at 9.15.2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34" y="3226877"/>
            <a:ext cx="7570092" cy="339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72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500" dirty="0" smtClean="0"/>
              <a:t>Why LMIS?</a:t>
            </a:r>
            <a:endParaRPr lang="en-US" sz="3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57B0AA-AC8E-4463-ADAC-E87D09B82E4F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57400"/>
            <a:ext cx="33147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389765"/>
            <a:ext cx="7772400" cy="446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174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principle of LMIS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57B0AA-AC8E-4463-ADAC-E87D09B82E4F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12258"/>
            <a:ext cx="800014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617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principle of LMIS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57B0AA-AC8E-4463-ADAC-E87D09B82E4F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21252"/>
            <a:ext cx="7200800" cy="346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71600" y="1882588"/>
            <a:ext cx="595728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Electrostatic energy and surface tension energy</a:t>
            </a:r>
            <a:endParaRPr lang="en-CA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27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228600"/>
            <a:ext cx="8232648" cy="990600"/>
          </a:xfrm>
        </p:spPr>
        <p:txBody>
          <a:bodyPr>
            <a:noAutofit/>
          </a:bodyPr>
          <a:lstStyle/>
          <a:p>
            <a:r>
              <a:rPr lang="en-US" sz="3600" dirty="0"/>
              <a:t>Requirements For The </a:t>
            </a:r>
            <a:r>
              <a:rPr lang="en-US" sz="3600" dirty="0" smtClean="0"/>
              <a:t>Ideal LMIS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57B0AA-AC8E-4463-ADAC-E87D09B82E4F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A Low Melting Temperature</a:t>
            </a:r>
          </a:p>
          <a:p>
            <a:r>
              <a:rPr lang="en-US" sz="2400" dirty="0"/>
              <a:t>Low Volatility at the Melting Temperature</a:t>
            </a:r>
          </a:p>
          <a:p>
            <a:r>
              <a:rPr lang="en-US" sz="2400" dirty="0"/>
              <a:t>High Relative Bulk Concentration of Ion Species of Interest</a:t>
            </a:r>
          </a:p>
          <a:p>
            <a:r>
              <a:rPr lang="en-US" sz="2400" dirty="0"/>
              <a:t>Low Surface Free Energy and Good Wetting</a:t>
            </a:r>
          </a:p>
          <a:p>
            <a:r>
              <a:rPr lang="en-US" sz="2400" dirty="0"/>
              <a:t>Low Solubility of Alloy in Substrate</a:t>
            </a:r>
          </a:p>
          <a:p>
            <a:r>
              <a:rPr lang="en-US" sz="2400" dirty="0"/>
              <a:t>Low Solubility of Substrate in Alloy</a:t>
            </a:r>
          </a:p>
          <a:p>
            <a:r>
              <a:rPr lang="en-CA" sz="2400" dirty="0" smtClean="0"/>
              <a:t>Favourable </a:t>
            </a:r>
            <a:r>
              <a:rPr lang="en-CA" sz="2400" dirty="0"/>
              <a:t>Mechanical, Electrical , and Vacuum Properties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437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Comparison of Various Ion Sources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57B0AA-AC8E-4463-ADAC-E87D09B82E4F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92835"/>
            <a:ext cx="848677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046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4756</TotalTime>
  <Words>259</Words>
  <Application>Microsoft Macintosh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Liquid metal ion sources</vt:lpstr>
      <vt:lpstr>What is Liquid Metal Ion Source?</vt:lpstr>
      <vt:lpstr>What is Liquid Metal Ion Source?</vt:lpstr>
      <vt:lpstr>What is Liquid Metal Ion Source?</vt:lpstr>
      <vt:lpstr>Why LMIS?</vt:lpstr>
      <vt:lpstr>Operation principle of LMIS</vt:lpstr>
      <vt:lpstr>Operation principle of LMIS</vt:lpstr>
      <vt:lpstr>Requirements For The Ideal LMIS</vt:lpstr>
      <vt:lpstr>Comparison of Various Ion Sources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SOL-GEL PROCESS</dc:title>
  <dc:creator>Niloofar Sadeghi</dc:creator>
  <cp:lastModifiedBy>Niloofar Sadeghi</cp:lastModifiedBy>
  <cp:revision>48</cp:revision>
  <dcterms:created xsi:type="dcterms:W3CDTF">2013-11-14T18:43:59Z</dcterms:created>
  <dcterms:modified xsi:type="dcterms:W3CDTF">2014-02-28T05:32:19Z</dcterms:modified>
</cp:coreProperties>
</file>