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2" r:id="rId2"/>
    <p:sldId id="257" r:id="rId3"/>
    <p:sldId id="256" r:id="rId4"/>
    <p:sldId id="258" r:id="rId5"/>
    <p:sldId id="260" r:id="rId6"/>
    <p:sldId id="276" r:id="rId7"/>
    <p:sldId id="277" r:id="rId8"/>
    <p:sldId id="278" r:id="rId9"/>
    <p:sldId id="273" r:id="rId10"/>
    <p:sldId id="280" r:id="rId11"/>
    <p:sldId id="281" r:id="rId12"/>
    <p:sldId id="259" r:id="rId13"/>
    <p:sldId id="268" r:id="rId14"/>
    <p:sldId id="275" r:id="rId15"/>
    <p:sldId id="270" r:id="rId16"/>
    <p:sldId id="26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0795-3079-4D6A-B889-01B83EAE0F13}" type="datetimeFigureOut">
              <a:rPr lang="en-US" smtClean="0"/>
              <a:pPr/>
              <a:t>2/10/2014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886D-DE34-498C-9D5E-8AA25916143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7E59F-45E7-42EC-A68C-CD9CFE1FC362}" type="slidenum">
              <a:rPr lang="en-US"/>
              <a:pPr/>
              <a:t>6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F963A-24D2-4BA2-9A60-4DB1A60A5318}" type="slidenum">
              <a:rPr lang="en-US"/>
              <a:pPr/>
              <a:t>7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8ADB3-BA31-4DE5-8C57-1117E45E54BD}" type="slidenum">
              <a:rPr lang="en-US"/>
              <a:pPr/>
              <a:t>14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Effect of Accelerating Voltage on Resolution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CAMTEC Nanofabrication Workshop</a:t>
            </a:r>
          </a:p>
          <a:p>
            <a:r>
              <a:rPr lang="en-CA" dirty="0" err="1" smtClean="0"/>
              <a:t>Mohammadreza</a:t>
            </a:r>
            <a:r>
              <a:rPr lang="en-CA" dirty="0" smtClean="0"/>
              <a:t> </a:t>
            </a:r>
            <a:r>
              <a:rPr lang="en-CA" dirty="0" err="1" smtClean="0"/>
              <a:t>Sanadgol</a:t>
            </a:r>
            <a:r>
              <a:rPr lang="en-CA" dirty="0" smtClean="0"/>
              <a:t> </a:t>
            </a:r>
            <a:r>
              <a:rPr lang="en-CA" dirty="0" err="1" smtClean="0"/>
              <a:t>Nezami</a:t>
            </a:r>
            <a:endParaRPr lang="en-CA" dirty="0" smtClean="0"/>
          </a:p>
          <a:p>
            <a:r>
              <a:rPr lang="en-CA" dirty="0" smtClean="0"/>
              <a:t>sanadgol@uvic.ca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3375"/>
            <a:ext cx="5219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836613"/>
            <a:ext cx="1323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981075"/>
            <a:ext cx="3162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990850"/>
            <a:ext cx="6267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205038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5867400"/>
            <a:ext cx="2743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 smtClean="0"/>
              <a:t>http</a:t>
            </a:r>
            <a:r>
              <a:rPr lang="en-CA" sz="1100" dirty="0" smtClean="0"/>
              <a:t>://www.polymer.hacettepe.edu.tr/webim/msen/undergraduate/NNT602/SEM_TEM.ppt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l="11082" r="10789" b="35736"/>
          <a:stretch>
            <a:fillRect/>
          </a:stretch>
        </p:blipFill>
        <p:spPr bwMode="auto">
          <a:xfrm>
            <a:off x="142875" y="1700213"/>
            <a:ext cx="3816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 t="73228"/>
          <a:stretch>
            <a:fillRect/>
          </a:stretch>
        </p:blipFill>
        <p:spPr bwMode="auto">
          <a:xfrm>
            <a:off x="2879725" y="784225"/>
            <a:ext cx="59039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103688" y="5768975"/>
            <a:ext cx="3851275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Image: Department of Geology and Geophysics, Louisiana State University </a:t>
            </a:r>
            <a:endParaRPr lang="en-GB" sz="16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63600" y="123825"/>
            <a:ext cx="749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Where does the signals come from?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211638" y="3321050"/>
            <a:ext cx="4573587" cy="1936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/>
              <a:t> Diameter of the interaction volume is larger than the electron spot</a:t>
            </a:r>
          </a:p>
          <a:p>
            <a:r>
              <a:rPr lang="en-GB" sz="2400">
                <a:sym typeface="Wingdings" pitchFamily="2" charset="2"/>
              </a:rPr>
              <a:t> resolution is poorer than the size of the electron spot</a:t>
            </a:r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152400" y="64432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</a:t>
            </a:r>
            <a:r>
              <a:rPr lang="en-CA" sz="1600" dirty="0" smtClean="0"/>
              <a:t>www.uio.no/studier/emner/matnat/fys/MENA3100/v09/lecture_notes/24february09.ppt0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>
            <a:normAutofit/>
          </a:bodyPr>
          <a:lstStyle/>
          <a:p>
            <a:r>
              <a:rPr lang="en-GB" sz="3600"/>
              <a:t>Electron beam-sample interactions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316912" cy="2016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/>
              <a:t>The incident electron beam is scattered in the sample, both elastically and inelastically</a:t>
            </a:r>
          </a:p>
          <a:p>
            <a:pPr>
              <a:lnSpc>
                <a:spcPct val="80000"/>
              </a:lnSpc>
            </a:pPr>
            <a:r>
              <a:rPr lang="en-GB" sz="2400"/>
              <a:t>This gives rise to various signals that we can detect (more on that on next slide)</a:t>
            </a:r>
          </a:p>
          <a:p>
            <a:pPr>
              <a:lnSpc>
                <a:spcPct val="80000"/>
              </a:lnSpc>
            </a:pPr>
            <a:r>
              <a:rPr lang="en-GB" sz="2400"/>
              <a:t>Interaction volume increases with increasing acceleration voltage and decreases with increasing atomic number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11949"/>
          <a:stretch>
            <a:fillRect/>
          </a:stretch>
        </p:blipFill>
        <p:spPr bwMode="auto">
          <a:xfrm>
            <a:off x="179388" y="2852738"/>
            <a:ext cx="4284662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 l="10783" r="5772"/>
          <a:stretch>
            <a:fillRect/>
          </a:stretch>
        </p:blipFill>
        <p:spPr bwMode="auto">
          <a:xfrm>
            <a:off x="4751388" y="2781300"/>
            <a:ext cx="4176712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464050" y="2816225"/>
            <a:ext cx="0" cy="3203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363" y="6061075"/>
            <a:ext cx="4970462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Images: Smith College Northampton, Massachusetts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4432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</a:t>
            </a:r>
            <a:r>
              <a:rPr lang="en-CA" sz="1600" dirty="0" smtClean="0"/>
              <a:t>www.uio.no/studier/emner/matnat/fys/MENA3100/v09/lecture_notes/24february09.ppt0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Effects of accelerating voltage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010400" cy="51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1444625" y="1465263"/>
            <a:ext cx="59467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latin typeface="Symbol" pitchFamily="1" charset="2"/>
                <a:sym typeface="Symbol" pitchFamily="1" charset="2"/>
              </a:rPr>
              <a:t></a:t>
            </a:r>
            <a:r>
              <a:rPr lang="en-US" sz="2000" dirty="0"/>
              <a:t> = h / (2m</a:t>
            </a:r>
            <a:r>
              <a:rPr lang="en-US" sz="2000" baseline="-25000" dirty="0"/>
              <a:t>electron</a:t>
            </a:r>
            <a:r>
              <a:rPr lang="en-US" sz="2000" dirty="0"/>
              <a:t>qV</a:t>
            </a:r>
            <a:r>
              <a:rPr lang="en-US" sz="2000" baseline="-25000" dirty="0"/>
              <a:t>o </a:t>
            </a:r>
            <a:r>
              <a:rPr lang="en-US" sz="2000" dirty="0"/>
              <a:t>+ q</a:t>
            </a:r>
            <a:r>
              <a:rPr lang="en-US" sz="2000" baseline="30000" dirty="0"/>
              <a:t>2</a:t>
            </a:r>
            <a:r>
              <a:rPr lang="en-US" sz="2000" dirty="0"/>
              <a:t>V</a:t>
            </a:r>
            <a:r>
              <a:rPr lang="en-US" sz="2000" baseline="-25000" dirty="0"/>
              <a:t>o</a:t>
            </a:r>
            <a:r>
              <a:rPr lang="en-US" sz="2000" baseline="30000" dirty="0"/>
              <a:t>2</a:t>
            </a:r>
            <a:r>
              <a:rPr lang="en-US" sz="2000" dirty="0"/>
              <a:t>/c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1/2</a:t>
            </a:r>
            <a:endParaRPr lang="en-US" sz="2000" dirty="0"/>
          </a:p>
          <a:p>
            <a:pPr marL="457200" indent="-457200"/>
            <a:endParaRPr lang="en-US" dirty="0">
              <a:latin typeface="Geneva" pitchFamily="1" charset="0"/>
            </a:endParaRPr>
          </a:p>
          <a:p>
            <a:pPr marL="457200" indent="-457200"/>
            <a:r>
              <a:rPr lang="en-US" sz="2000" dirty="0">
                <a:latin typeface="Symbol" pitchFamily="1" charset="2"/>
                <a:sym typeface="Symbol" pitchFamily="1" charset="2"/>
              </a:rPr>
              <a:t></a:t>
            </a:r>
            <a:r>
              <a:rPr lang="en-US" sz="2000" dirty="0"/>
              <a:t> = 1.22639 / (V</a:t>
            </a:r>
            <a:r>
              <a:rPr lang="en-US" sz="2000" baseline="-25000" dirty="0"/>
              <a:t>o</a:t>
            </a:r>
            <a:r>
              <a:rPr lang="en-US" sz="2000" dirty="0"/>
              <a:t> + 0.97845 · 10</a:t>
            </a:r>
            <a:r>
              <a:rPr lang="en-US" sz="2000" baseline="30000" dirty="0"/>
              <a:t>-6</a:t>
            </a:r>
            <a:r>
              <a:rPr lang="en-US" sz="2000" dirty="0"/>
              <a:t>V</a:t>
            </a:r>
            <a:r>
              <a:rPr lang="en-US" sz="2000" baseline="-25000" dirty="0"/>
              <a:t>o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1/2</a:t>
            </a:r>
            <a:endParaRPr lang="en-US" sz="20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>
                <a:latin typeface="Symbol" pitchFamily="1" charset="2"/>
                <a:sym typeface="Symbol" pitchFamily="1" charset="2"/>
              </a:rPr>
              <a:t>		</a:t>
            </a:r>
            <a:r>
              <a:rPr lang="en-US" sz="2000" dirty="0"/>
              <a:t>(nm) &amp; V</a:t>
            </a:r>
            <a:r>
              <a:rPr lang="en-US" sz="2000" baseline="-25000" dirty="0"/>
              <a:t>o</a:t>
            </a:r>
            <a:r>
              <a:rPr lang="en-US" sz="2000" dirty="0"/>
              <a:t>(volts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765961" name="Rectangle 9"/>
          <p:cNvSpPr>
            <a:spLocks noChangeArrowheads="1"/>
          </p:cNvSpPr>
          <p:nvPr/>
        </p:nvSpPr>
        <p:spPr bwMode="auto">
          <a:xfrm>
            <a:off x="2701925" y="3763963"/>
            <a:ext cx="32289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  10 kV ——&gt; 0.12 Å</a:t>
            </a:r>
          </a:p>
          <a:p>
            <a:endParaRPr lang="en-US" sz="2000" dirty="0"/>
          </a:p>
          <a:p>
            <a:r>
              <a:rPr lang="en-US" sz="2000" dirty="0"/>
              <a:t>100 kV ——&gt; 0.037 Å</a:t>
            </a:r>
          </a:p>
          <a:p>
            <a:endParaRPr lang="en-US" dirty="0">
              <a:latin typeface="Genev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8" y="838200"/>
            <a:ext cx="8847748" cy="456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6107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http://www.medicine.mcgill.ca/femr/SEM%20Sample%20Prep%20JEOL.pdf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0"/>
            <a:ext cx="7223737" cy="645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8800" dirty="0"/>
              <a:t> </a:t>
            </a:r>
            <a:r>
              <a:rPr lang="en-CA" sz="8800" dirty="0" smtClean="0"/>
              <a:t>                     Thank you!</a:t>
            </a:r>
            <a:endParaRPr lang="en-CA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944563"/>
          </a:xfrm>
        </p:spPr>
        <p:txBody>
          <a:bodyPr/>
          <a:lstStyle/>
          <a:p>
            <a:r>
              <a:rPr lang="en-GB"/>
              <a:t>The instrument in brief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981075"/>
            <a:ext cx="414337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 descr="s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30686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59098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http://www.uio.no/studier/emner/matnat/fys/MENA3100/v09/lecture_notes/24february09.ppt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GB"/>
              <a:t>How do we get an image?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157788"/>
            <a:ext cx="8229600" cy="1112837"/>
          </a:xfrm>
        </p:spPr>
        <p:txBody>
          <a:bodyPr>
            <a:normAutofit/>
          </a:bodyPr>
          <a:lstStyle/>
          <a:p>
            <a:r>
              <a:rPr lang="en-GB" sz="2800"/>
              <a:t>In brief: we shoot high-energy electrons and analyze the outcoming electrons/x-rays</a:t>
            </a:r>
          </a:p>
        </p:txBody>
      </p:sp>
      <p:pic>
        <p:nvPicPr>
          <p:cNvPr id="6148" name="Picture 4" descr="Er2Ti2O7"/>
          <p:cNvPicPr>
            <a:picLocks noChangeAspect="1" noChangeArrowheads="1"/>
          </p:cNvPicPr>
          <p:nvPr/>
        </p:nvPicPr>
        <p:blipFill>
          <a:blip r:embed="rId2" cstate="print"/>
          <a:srcRect t="16646" b="11139"/>
          <a:stretch>
            <a:fillRect/>
          </a:stretch>
        </p:blipFill>
        <p:spPr bwMode="auto">
          <a:xfrm>
            <a:off x="2627313" y="3141663"/>
            <a:ext cx="3457575" cy="1873250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716463" y="1557338"/>
            <a:ext cx="360362" cy="251936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16550" y="1598613"/>
            <a:ext cx="1670050" cy="4524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Electrons in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3203575" y="1484313"/>
            <a:ext cx="1081088" cy="251936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58888" y="1844675"/>
            <a:ext cx="1841500" cy="4524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Electrons out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476375" y="2420938"/>
            <a:ext cx="1843088" cy="4524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or: x-rays out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62146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http://www.uio.no/studier/emner/matnat/fys/MENA3100/v09/lecture_notes/24february09.ppt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How do we get an image?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7950" y="4113213"/>
            <a:ext cx="4284663" cy="1763712"/>
            <a:chOff x="68" y="2183"/>
            <a:chExt cx="2699" cy="1111"/>
          </a:xfrm>
        </p:grpSpPr>
        <p:pic>
          <p:nvPicPr>
            <p:cNvPr id="23556" name="Picture 4" descr="Er2Ti2O7"/>
            <p:cNvPicPr>
              <a:picLocks noChangeAspect="1" noChangeArrowheads="1"/>
            </p:cNvPicPr>
            <p:nvPr/>
          </p:nvPicPr>
          <p:blipFill>
            <a:blip r:embed="rId2" cstate="print"/>
            <a:srcRect l="26033" t="20807" r="20845" b="12546"/>
            <a:stretch>
              <a:fillRect/>
            </a:stretch>
          </p:blipFill>
          <p:spPr bwMode="auto">
            <a:xfrm>
              <a:off x="68" y="2205"/>
              <a:ext cx="1157" cy="1089"/>
            </a:xfrm>
            <a:prstGeom prst="rect">
              <a:avLst/>
            </a:prstGeom>
            <a:noFill/>
          </p:spPr>
        </p:pic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 flipH="1">
              <a:off x="884" y="2183"/>
              <a:ext cx="817" cy="43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 flipH="1" flipV="1">
              <a:off x="884" y="2727"/>
              <a:ext cx="817" cy="56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771" y="2614"/>
              <a:ext cx="113" cy="11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1701" y="2183"/>
              <a:ext cx="1066" cy="1111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1882" y="2183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064" y="2183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245" y="2183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426" y="2183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608" y="2183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H="1">
              <a:off x="1701" y="2341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1701" y="2500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701" y="2659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1701" y="2818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1701" y="2976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1701" y="3135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48038" y="1916113"/>
            <a:ext cx="360362" cy="1136650"/>
            <a:chOff x="2109" y="1412"/>
            <a:chExt cx="227" cy="716"/>
          </a:xfrm>
        </p:grpSpPr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2109" y="1412"/>
              <a:ext cx="227" cy="52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2109" y="1933"/>
              <a:ext cx="91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H="1">
              <a:off x="2245" y="1933"/>
              <a:ext cx="91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 flipH="1" flipV="1">
              <a:off x="2194" y="2069"/>
              <a:ext cx="59" cy="5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771775" y="3105150"/>
            <a:ext cx="720725" cy="1187450"/>
            <a:chOff x="1746" y="1956"/>
            <a:chExt cx="454" cy="748"/>
          </a:xfrm>
        </p:grpSpPr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H="1">
              <a:off x="1791" y="1956"/>
              <a:ext cx="409" cy="70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1746" y="2627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059113" y="3105150"/>
            <a:ext cx="468312" cy="1187450"/>
            <a:chOff x="1927" y="1956"/>
            <a:chExt cx="295" cy="748"/>
          </a:xfrm>
        </p:grpSpPr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 flipH="1">
              <a:off x="1972" y="1956"/>
              <a:ext cx="250" cy="70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>
              <a:off x="1927" y="2627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348038" y="3105150"/>
            <a:ext cx="179387" cy="1201738"/>
            <a:chOff x="2109" y="1956"/>
            <a:chExt cx="113" cy="757"/>
          </a:xfrm>
        </p:grpSpPr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2109" y="2636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 flipH="1">
              <a:off x="2154" y="1956"/>
              <a:ext cx="68" cy="68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3563938" y="3105150"/>
            <a:ext cx="193675" cy="1201738"/>
            <a:chOff x="2245" y="1956"/>
            <a:chExt cx="122" cy="757"/>
          </a:xfrm>
        </p:grpSpPr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2290" y="2636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2245" y="1956"/>
              <a:ext cx="91" cy="68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3563938" y="3105150"/>
            <a:ext cx="482600" cy="1201738"/>
            <a:chOff x="2245" y="1956"/>
            <a:chExt cx="304" cy="757"/>
          </a:xfrm>
        </p:grpSpPr>
        <p:sp>
          <p:nvSpPr>
            <p:cNvPr id="23588" name="Oval 36"/>
            <p:cNvSpPr>
              <a:spLocks noChangeArrowheads="1"/>
            </p:cNvSpPr>
            <p:nvPr/>
          </p:nvSpPr>
          <p:spPr bwMode="auto">
            <a:xfrm>
              <a:off x="2472" y="2636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2245" y="1956"/>
              <a:ext cx="272" cy="68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563938" y="3105150"/>
            <a:ext cx="769937" cy="1201738"/>
            <a:chOff x="2245" y="1956"/>
            <a:chExt cx="485" cy="757"/>
          </a:xfrm>
        </p:grpSpPr>
        <p:sp>
          <p:nvSpPr>
            <p:cNvPr id="23589" name="Oval 37"/>
            <p:cNvSpPr>
              <a:spLocks noChangeArrowheads="1"/>
            </p:cNvSpPr>
            <p:nvPr/>
          </p:nvSpPr>
          <p:spPr bwMode="auto">
            <a:xfrm>
              <a:off x="2653" y="2636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2245" y="1956"/>
              <a:ext cx="454" cy="68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771775" y="3105150"/>
            <a:ext cx="720725" cy="1454150"/>
            <a:chOff x="1746" y="1956"/>
            <a:chExt cx="454" cy="916"/>
          </a:xfrm>
        </p:grpSpPr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1746" y="2795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 flipH="1">
              <a:off x="1791" y="1956"/>
              <a:ext cx="409" cy="839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059113" y="3105150"/>
            <a:ext cx="468312" cy="1454150"/>
            <a:chOff x="1927" y="1956"/>
            <a:chExt cx="295" cy="916"/>
          </a:xfrm>
        </p:grpSpPr>
        <p:sp>
          <p:nvSpPr>
            <p:cNvPr id="23591" name="Oval 39"/>
            <p:cNvSpPr>
              <a:spLocks noChangeArrowheads="1"/>
            </p:cNvSpPr>
            <p:nvPr/>
          </p:nvSpPr>
          <p:spPr bwMode="auto">
            <a:xfrm>
              <a:off x="1927" y="2795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 flipH="1">
              <a:off x="1973" y="1956"/>
              <a:ext cx="249" cy="839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608" name="AutoShape 56"/>
          <p:cNvSpPr>
            <a:spLocks noChangeArrowheads="1"/>
          </p:cNvSpPr>
          <p:nvPr/>
        </p:nvSpPr>
        <p:spPr bwMode="auto">
          <a:xfrm rot="2943560">
            <a:off x="5484813" y="3021013"/>
            <a:ext cx="323850" cy="349250"/>
          </a:xfrm>
          <a:prstGeom prst="can">
            <a:avLst>
              <a:gd name="adj" fmla="val 2696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11" name="Arc 59"/>
          <p:cNvSpPr>
            <a:spLocks/>
          </p:cNvSpPr>
          <p:nvPr/>
        </p:nvSpPr>
        <p:spPr bwMode="auto">
          <a:xfrm rot="11465626" flipV="1">
            <a:off x="2911475" y="3067050"/>
            <a:ext cx="2484438" cy="1260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6624638" y="4149725"/>
            <a:ext cx="1692275" cy="1763713"/>
            <a:chOff x="4354" y="2659"/>
            <a:chExt cx="1066" cy="1111"/>
          </a:xfrm>
        </p:grpSpPr>
        <p:sp>
          <p:nvSpPr>
            <p:cNvPr id="23618" name="Rectangle 66"/>
            <p:cNvSpPr>
              <a:spLocks noChangeArrowheads="1"/>
            </p:cNvSpPr>
            <p:nvPr/>
          </p:nvSpPr>
          <p:spPr bwMode="auto">
            <a:xfrm>
              <a:off x="4354" y="2659"/>
              <a:ext cx="1066" cy="11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>
              <a:off x="4535" y="2659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4717" y="2659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>
              <a:off x="4898" y="2659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5079" y="2659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3" name="Line 71"/>
            <p:cNvSpPr>
              <a:spLocks noChangeShapeType="1"/>
            </p:cNvSpPr>
            <p:nvPr/>
          </p:nvSpPr>
          <p:spPr bwMode="auto">
            <a:xfrm>
              <a:off x="5261" y="2659"/>
              <a:ext cx="0" cy="11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 flipH="1">
              <a:off x="4354" y="2817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 flipH="1">
              <a:off x="4354" y="2976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6" name="Line 74"/>
            <p:cNvSpPr>
              <a:spLocks noChangeShapeType="1"/>
            </p:cNvSpPr>
            <p:nvPr/>
          </p:nvSpPr>
          <p:spPr bwMode="auto">
            <a:xfrm flipH="1">
              <a:off x="4354" y="3135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 flipH="1">
              <a:off x="4354" y="3294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 flipH="1">
              <a:off x="4354" y="3452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3629" name="Line 77"/>
            <p:cNvSpPr>
              <a:spLocks noChangeShapeType="1"/>
            </p:cNvSpPr>
            <p:nvPr/>
          </p:nvSpPr>
          <p:spPr bwMode="auto">
            <a:xfrm flipH="1">
              <a:off x="4354" y="3611"/>
              <a:ext cx="106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6624638" y="4148138"/>
            <a:ext cx="280987" cy="252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32" name="AutoShape 80"/>
          <p:cNvSpPr>
            <a:spLocks noChangeArrowheads="1"/>
          </p:cNvSpPr>
          <p:nvPr/>
        </p:nvSpPr>
        <p:spPr bwMode="auto">
          <a:xfrm>
            <a:off x="5867400" y="1484313"/>
            <a:ext cx="1981200" cy="609600"/>
          </a:xfrm>
          <a:prstGeom prst="wedgeRoundRectCallout">
            <a:avLst>
              <a:gd name="adj1" fmla="val -52644"/>
              <a:gd name="adj2" fmla="val 2117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156 electrons!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6985000" y="3614738"/>
            <a:ext cx="962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Image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4535488" y="2425700"/>
            <a:ext cx="1241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Detector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2700338" y="1304925"/>
            <a:ext cx="1754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Electron gun</a:t>
            </a:r>
          </a:p>
        </p:txBody>
      </p:sp>
      <p:sp>
        <p:nvSpPr>
          <p:cNvPr id="23636" name="Arc 84"/>
          <p:cNvSpPr>
            <a:spLocks/>
          </p:cNvSpPr>
          <p:nvPr/>
        </p:nvSpPr>
        <p:spPr bwMode="auto">
          <a:xfrm rot="11465626" flipV="1">
            <a:off x="3211513" y="3106738"/>
            <a:ext cx="2114550" cy="13271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37" name="AutoShape 85"/>
          <p:cNvSpPr>
            <a:spLocks noChangeArrowheads="1"/>
          </p:cNvSpPr>
          <p:nvPr/>
        </p:nvSpPr>
        <p:spPr bwMode="auto">
          <a:xfrm>
            <a:off x="5867400" y="1557338"/>
            <a:ext cx="1981200" cy="609600"/>
          </a:xfrm>
          <a:prstGeom prst="wedgeRoundRectCallout">
            <a:avLst>
              <a:gd name="adj1" fmla="val -52644"/>
              <a:gd name="adj2" fmla="val 2117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288 electrons!</a:t>
            </a: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6911975" y="4149725"/>
            <a:ext cx="280988" cy="252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7207250" y="4149725"/>
            <a:ext cx="280988" cy="25241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7775575" y="4149725"/>
            <a:ext cx="280988" cy="252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8070850" y="4149725"/>
            <a:ext cx="246063" cy="2524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6624638" y="4400550"/>
            <a:ext cx="280987" cy="252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6911975" y="4400550"/>
            <a:ext cx="280988" cy="25241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23645" name="Picture 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844675"/>
            <a:ext cx="18288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46" name="Line 94"/>
          <p:cNvSpPr>
            <a:spLocks noChangeShapeType="1"/>
          </p:cNvSpPr>
          <p:nvPr/>
        </p:nvSpPr>
        <p:spPr bwMode="auto">
          <a:xfrm flipV="1">
            <a:off x="5976938" y="3105150"/>
            <a:ext cx="64770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647" name="Line 95"/>
          <p:cNvSpPr>
            <a:spLocks noChangeShapeType="1"/>
          </p:cNvSpPr>
          <p:nvPr/>
        </p:nvSpPr>
        <p:spPr bwMode="auto">
          <a:xfrm flipH="1">
            <a:off x="7920038" y="3213100"/>
            <a:ext cx="107950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1" name="Rectangle 80"/>
          <p:cNvSpPr/>
          <p:nvPr/>
        </p:nvSpPr>
        <p:spPr>
          <a:xfrm>
            <a:off x="152400" y="62146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http://www.uio.no/studier/emner/matnat/fys/MENA3100/v09/lecture_notes/24february09.ppt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1" grpId="0" animBg="1"/>
      <p:bldP spid="23611" grpId="1" animBg="1"/>
      <p:bldP spid="23631" grpId="0" animBg="1"/>
      <p:bldP spid="23632" grpId="0" animBg="1"/>
      <p:bldP spid="23632" grpId="1" animBg="1"/>
      <p:bldP spid="23636" grpId="0" animBg="1"/>
      <p:bldP spid="23636" grpId="1" animBg="1"/>
      <p:bldP spid="23637" grpId="0" animBg="1"/>
      <p:bldP spid="23637" grpId="1" animBg="1"/>
      <p:bldP spid="23638" grpId="0" animBg="1"/>
      <p:bldP spid="23640" grpId="0" animBg="1"/>
      <p:bldP spid="23641" grpId="0" animBg="1"/>
      <p:bldP spid="23642" grpId="0" animBg="1"/>
      <p:bldP spid="23643" grpId="0" animBg="1"/>
      <p:bldP spid="236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4075"/>
          </a:xfrm>
        </p:spPr>
        <p:txBody>
          <a:bodyPr/>
          <a:lstStyle/>
          <a:p>
            <a:r>
              <a:rPr lang="en-GB" sz="4000"/>
              <a:t>Signals from the sample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95513" y="5445125"/>
            <a:ext cx="5005387" cy="68421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679950" y="1592263"/>
            <a:ext cx="36513" cy="3816350"/>
          </a:xfrm>
          <a:prstGeom prst="line">
            <a:avLst/>
          </a:prstGeom>
          <a:noFill/>
          <a:ln w="63500" cap="rnd">
            <a:solidFill>
              <a:schemeClr val="accent2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19475" y="1196975"/>
            <a:ext cx="2532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Incoming electrons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5219700" y="2492375"/>
            <a:ext cx="539750" cy="2916238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1295400" y="2241550"/>
            <a:ext cx="1368425" cy="3094038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3384550" y="3357563"/>
            <a:ext cx="827088" cy="208756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68275" y="1592263"/>
            <a:ext cx="2733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Secondary electrons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55838" y="2528888"/>
            <a:ext cx="195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200"/>
              <a:t>Backscattered</a:t>
            </a:r>
          </a:p>
          <a:p>
            <a:pPr algn="ctr"/>
            <a:r>
              <a:rPr lang="en-GB" sz="2200"/>
              <a:t> electrons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913313" y="2024063"/>
            <a:ext cx="2143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Auger electrons</a:t>
            </a:r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5759450" y="4005263"/>
            <a:ext cx="876300" cy="1368425"/>
          </a:xfrm>
          <a:custGeom>
            <a:avLst/>
            <a:gdLst/>
            <a:ahLst/>
            <a:cxnLst>
              <a:cxn ang="0">
                <a:pos x="102" y="1021"/>
              </a:cxn>
              <a:cxn ang="0">
                <a:pos x="34" y="772"/>
              </a:cxn>
              <a:cxn ang="0">
                <a:pos x="306" y="726"/>
              </a:cxn>
              <a:cxn ang="0">
                <a:pos x="170" y="499"/>
              </a:cxn>
              <a:cxn ang="0">
                <a:pos x="420" y="477"/>
              </a:cxn>
              <a:cxn ang="0">
                <a:pos x="283" y="227"/>
              </a:cxn>
              <a:cxn ang="0">
                <a:pos x="533" y="227"/>
              </a:cxn>
              <a:cxn ang="0">
                <a:pos x="397" y="0"/>
              </a:cxn>
            </a:cxnLst>
            <a:rect l="0" t="0" r="r" b="b"/>
            <a:pathLst>
              <a:path w="552" h="1021">
                <a:moveTo>
                  <a:pt x="102" y="1021"/>
                </a:moveTo>
                <a:cubicBezTo>
                  <a:pt x="51" y="921"/>
                  <a:pt x="0" y="821"/>
                  <a:pt x="34" y="772"/>
                </a:cubicBezTo>
                <a:cubicBezTo>
                  <a:pt x="68" y="723"/>
                  <a:pt x="283" y="771"/>
                  <a:pt x="306" y="726"/>
                </a:cubicBezTo>
                <a:cubicBezTo>
                  <a:pt x="329" y="681"/>
                  <a:pt x="151" y="540"/>
                  <a:pt x="170" y="499"/>
                </a:cubicBezTo>
                <a:cubicBezTo>
                  <a:pt x="189" y="458"/>
                  <a:pt x="401" y="522"/>
                  <a:pt x="420" y="477"/>
                </a:cubicBezTo>
                <a:cubicBezTo>
                  <a:pt x="439" y="432"/>
                  <a:pt x="264" y="269"/>
                  <a:pt x="283" y="227"/>
                </a:cubicBezTo>
                <a:cubicBezTo>
                  <a:pt x="302" y="185"/>
                  <a:pt x="514" y="265"/>
                  <a:pt x="533" y="227"/>
                </a:cubicBezTo>
                <a:cubicBezTo>
                  <a:pt x="552" y="189"/>
                  <a:pt x="420" y="38"/>
                  <a:pt x="397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903913" y="3541713"/>
            <a:ext cx="9921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/>
              <a:t>X-rays</a:t>
            </a:r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6732588" y="3536950"/>
            <a:ext cx="1163637" cy="1908175"/>
          </a:xfrm>
          <a:custGeom>
            <a:avLst/>
            <a:gdLst/>
            <a:ahLst/>
            <a:cxnLst>
              <a:cxn ang="0">
                <a:pos x="102" y="1021"/>
              </a:cxn>
              <a:cxn ang="0">
                <a:pos x="34" y="772"/>
              </a:cxn>
              <a:cxn ang="0">
                <a:pos x="306" y="726"/>
              </a:cxn>
              <a:cxn ang="0">
                <a:pos x="170" y="499"/>
              </a:cxn>
              <a:cxn ang="0">
                <a:pos x="420" y="477"/>
              </a:cxn>
              <a:cxn ang="0">
                <a:pos x="283" y="227"/>
              </a:cxn>
              <a:cxn ang="0">
                <a:pos x="533" y="227"/>
              </a:cxn>
              <a:cxn ang="0">
                <a:pos x="397" y="0"/>
              </a:cxn>
            </a:cxnLst>
            <a:rect l="0" t="0" r="r" b="b"/>
            <a:pathLst>
              <a:path w="552" h="1021">
                <a:moveTo>
                  <a:pt x="102" y="1021"/>
                </a:moveTo>
                <a:cubicBezTo>
                  <a:pt x="51" y="921"/>
                  <a:pt x="0" y="821"/>
                  <a:pt x="34" y="772"/>
                </a:cubicBezTo>
                <a:cubicBezTo>
                  <a:pt x="68" y="723"/>
                  <a:pt x="283" y="771"/>
                  <a:pt x="306" y="726"/>
                </a:cubicBezTo>
                <a:cubicBezTo>
                  <a:pt x="329" y="681"/>
                  <a:pt x="151" y="540"/>
                  <a:pt x="170" y="499"/>
                </a:cubicBezTo>
                <a:cubicBezTo>
                  <a:pt x="189" y="458"/>
                  <a:pt x="401" y="522"/>
                  <a:pt x="420" y="477"/>
                </a:cubicBezTo>
                <a:cubicBezTo>
                  <a:pt x="439" y="432"/>
                  <a:pt x="264" y="269"/>
                  <a:pt x="283" y="227"/>
                </a:cubicBezTo>
                <a:cubicBezTo>
                  <a:pt x="302" y="185"/>
                  <a:pt x="514" y="265"/>
                  <a:pt x="533" y="227"/>
                </a:cubicBezTo>
                <a:cubicBezTo>
                  <a:pt x="552" y="189"/>
                  <a:pt x="420" y="38"/>
                  <a:pt x="397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426200" y="2636838"/>
            <a:ext cx="2671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200"/>
              <a:t>Cathodo-</a:t>
            </a:r>
          </a:p>
          <a:p>
            <a:pPr algn="ctr"/>
            <a:r>
              <a:rPr lang="en-GB" sz="2200"/>
              <a:t>luminescence (light)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132263" y="5589588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290846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http://www.uio.no/studier/emner/matnat/fys/MENA3100/v09/lecture_notes/24february09.ppt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1444625" y="1465263"/>
            <a:ext cx="240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solidFill>
                  <a:schemeClr val="hlink"/>
                </a:solidFill>
              </a:rPr>
              <a:t>Electron gun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/>
            <a:endParaRPr lang="en-US" dirty="0">
              <a:solidFill>
                <a:srgbClr val="000000"/>
              </a:solidFill>
              <a:latin typeface="Geneva" pitchFamily="1" charset="0"/>
            </a:endParaRPr>
          </a:p>
        </p:txBody>
      </p:sp>
      <p:pic>
        <p:nvPicPr>
          <p:cNvPr id="768004" name="Picture 4" descr="EM g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670050"/>
            <a:ext cx="3622675" cy="29067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850" y="2971800"/>
            <a:ext cx="6470650" cy="3371850"/>
            <a:chOff x="284" y="1872"/>
            <a:chExt cx="4076" cy="2124"/>
          </a:xfrm>
        </p:grpSpPr>
        <p:pic>
          <p:nvPicPr>
            <p:cNvPr id="76800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" y="2084"/>
              <a:ext cx="2452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768007" name="Rectangle 7"/>
            <p:cNvSpPr>
              <a:spLocks noChangeArrowheads="1"/>
            </p:cNvSpPr>
            <p:nvPr/>
          </p:nvSpPr>
          <p:spPr bwMode="auto">
            <a:xfrm>
              <a:off x="2846" y="3411"/>
              <a:ext cx="151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r>
                <a:rPr lang="en-US" sz="2000" dirty="0"/>
                <a:t>Electron emitter</a:t>
              </a:r>
            </a:p>
            <a:p>
              <a:pPr marL="457200" indent="-457200"/>
              <a:endParaRPr lang="en-US" dirty="0">
                <a:solidFill>
                  <a:srgbClr val="000000"/>
                </a:solidFill>
                <a:latin typeface="Geneva" pitchFamily="1" charset="0"/>
              </a:endParaRPr>
            </a:p>
          </p:txBody>
        </p:sp>
        <p:sp>
          <p:nvSpPr>
            <p:cNvPr id="768008" name="Line 8"/>
            <p:cNvSpPr>
              <a:spLocks noChangeShapeType="1"/>
            </p:cNvSpPr>
            <p:nvPr/>
          </p:nvSpPr>
          <p:spPr bwMode="auto">
            <a:xfrm flipV="1">
              <a:off x="2520" y="1872"/>
              <a:ext cx="1272" cy="336"/>
            </a:xfrm>
            <a:prstGeom prst="line">
              <a:avLst/>
            </a:prstGeom>
            <a:noFill/>
            <a:ln w="38100">
              <a:solidFill>
                <a:srgbClr val="FF0418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3" name="Rectangle 9"/>
          <p:cNvSpPr>
            <a:spLocks noChangeArrowheads="1"/>
          </p:cNvSpPr>
          <p:nvPr/>
        </p:nvSpPr>
        <p:spPr bwMode="auto">
          <a:xfrm>
            <a:off x="847725" y="2062163"/>
            <a:ext cx="395287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Effects of increasing voltage in electron gun: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/>
              <a:t>Resolution increased (</a:t>
            </a:r>
            <a:r>
              <a:rPr lang="en-US" sz="2000" dirty="0">
                <a:latin typeface="Symbol" pitchFamily="1" charset="2"/>
                <a:sym typeface="Symbol" pitchFamily="1" charset="2"/>
              </a:rPr>
              <a:t></a:t>
            </a:r>
            <a:r>
              <a:rPr lang="en-US" sz="2000" dirty="0"/>
              <a:t> decreased) </a:t>
            </a:r>
          </a:p>
          <a:p>
            <a:endParaRPr lang="en-US" sz="2000" dirty="0"/>
          </a:p>
          <a:p>
            <a:r>
              <a:rPr lang="en-US" sz="2000" dirty="0"/>
              <a:t>Penetration increases</a:t>
            </a:r>
          </a:p>
          <a:p>
            <a:endParaRPr lang="en-US" sz="2000" dirty="0"/>
          </a:p>
          <a:p>
            <a:r>
              <a:rPr lang="en-US" sz="2000" dirty="0"/>
              <a:t>Specimen charging increases (insulators)</a:t>
            </a:r>
          </a:p>
          <a:p>
            <a:endParaRPr lang="en-US" sz="2000" dirty="0"/>
          </a:p>
          <a:p>
            <a:r>
              <a:rPr lang="en-US" sz="2000" dirty="0"/>
              <a:t>Specimen damage increases</a:t>
            </a:r>
          </a:p>
          <a:p>
            <a:endParaRPr lang="en-US" sz="2000" dirty="0"/>
          </a:p>
          <a:p>
            <a:r>
              <a:rPr lang="en-US" sz="2000" dirty="0"/>
              <a:t>Image contrast decreases</a:t>
            </a:r>
          </a:p>
          <a:p>
            <a:endParaRPr lang="en-US" dirty="0">
              <a:solidFill>
                <a:srgbClr val="000000"/>
              </a:solidFill>
              <a:latin typeface="Geneva" pitchFamily="1" charset="0"/>
            </a:endParaRPr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923925" y="1216025"/>
            <a:ext cx="424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Symbol" pitchFamily="1" charset="2"/>
                <a:sym typeface="Symbol" pitchFamily="1" charset="2"/>
              </a:rPr>
              <a:t></a:t>
            </a:r>
            <a:r>
              <a:rPr lang="en-US" sz="2000" dirty="0"/>
              <a:t> = h/(2m</a:t>
            </a:r>
            <a:r>
              <a:rPr lang="en-US" sz="2000" baseline="-25000" dirty="0"/>
              <a:t>electron</a:t>
            </a:r>
            <a:r>
              <a:rPr lang="en-US" sz="2000" dirty="0"/>
              <a:t>qV</a:t>
            </a:r>
            <a:r>
              <a:rPr lang="en-US" sz="2000" baseline="-25000" dirty="0"/>
              <a:t>o </a:t>
            </a:r>
            <a:r>
              <a:rPr lang="en-US" sz="2000" dirty="0"/>
              <a:t>+ q</a:t>
            </a:r>
            <a:r>
              <a:rPr lang="en-US" sz="2000" baseline="30000" dirty="0"/>
              <a:t>2</a:t>
            </a:r>
            <a:r>
              <a:rPr lang="en-US" sz="2000" dirty="0"/>
              <a:t>Vo</a:t>
            </a:r>
            <a:r>
              <a:rPr lang="en-US" sz="2000" baseline="30000" dirty="0"/>
              <a:t>2</a:t>
            </a:r>
            <a:r>
              <a:rPr lang="en-US" sz="2000" dirty="0"/>
              <a:t>/c</a:t>
            </a:r>
            <a:r>
              <a:rPr lang="en-US" sz="2000" baseline="30000" dirty="0"/>
              <a:t>2</a:t>
            </a:r>
            <a:r>
              <a:rPr lang="en-US" sz="2000" dirty="0"/>
              <a:t>))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722955" name="Picture 11" descr="EM g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175" y="2266950"/>
            <a:ext cx="3622675" cy="29067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Interaction Volume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6212"/>
            <a:ext cx="4572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1371600"/>
            <a:ext cx="457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1400" dirty="0" smtClean="0"/>
              <a:t>The image details and </a:t>
            </a:r>
            <a:r>
              <a:rPr lang="en-CA" sz="1400" dirty="0" smtClean="0"/>
              <a:t>resolution </a:t>
            </a:r>
            <a:r>
              <a:rPr lang="en-CA" sz="1400" dirty="0" smtClean="0"/>
              <a:t>in the SEM are determined </a:t>
            </a:r>
            <a:r>
              <a:rPr lang="en-CA" sz="1400" dirty="0" smtClean="0"/>
              <a:t>not </a:t>
            </a:r>
            <a:r>
              <a:rPr lang="en-CA" sz="1400" dirty="0" smtClean="0"/>
              <a:t>by the size of the electron probe by </a:t>
            </a:r>
            <a:r>
              <a:rPr lang="en-CA" sz="1400" dirty="0" smtClean="0"/>
              <a:t>itself </a:t>
            </a:r>
            <a:r>
              <a:rPr lang="en-CA" sz="1400" dirty="0" smtClean="0"/>
              <a:t>but rather by the size and </a:t>
            </a:r>
            <a:r>
              <a:rPr lang="en-CA" sz="1400" dirty="0" smtClean="0"/>
              <a:t>characteristics </a:t>
            </a:r>
            <a:r>
              <a:rPr lang="en-CA" sz="1400" dirty="0" smtClean="0"/>
              <a:t>of the </a:t>
            </a:r>
            <a:r>
              <a:rPr lang="en-CA" sz="1400" dirty="0" smtClean="0"/>
              <a:t>interaction volume.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The resulting region over which the incident electrons </a:t>
            </a:r>
            <a:r>
              <a:rPr lang="en-CA" sz="1400" dirty="0" smtClean="0"/>
              <a:t>interact </a:t>
            </a:r>
            <a:r>
              <a:rPr lang="en-CA" sz="1400" dirty="0" smtClean="0"/>
              <a:t>with the sample is known as interaction volume</a:t>
            </a:r>
            <a:r>
              <a:rPr lang="en-CA" sz="1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The energy deposition rate varies rapidly throughout the interaction volume, </a:t>
            </a:r>
            <a:r>
              <a:rPr lang="en-CA" sz="1400" dirty="0" smtClean="0"/>
              <a:t>being </a:t>
            </a:r>
            <a:r>
              <a:rPr lang="en-CA" sz="1400" dirty="0" smtClean="0"/>
              <a:t>greatest near the beam impact point</a:t>
            </a:r>
            <a:r>
              <a:rPr lang="en-CA" sz="1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 </a:t>
            </a:r>
            <a:r>
              <a:rPr lang="en-CA" sz="1400" dirty="0" smtClean="0"/>
              <a:t>The interaction volume has a distinct shape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 </a:t>
            </a:r>
            <a:r>
              <a:rPr lang="en-CA" sz="1400" dirty="0" smtClean="0"/>
              <a:t>For low-atomic-number target it has distinct pear shape. </a:t>
            </a:r>
            <a:endParaRPr lang="en-CA" sz="1400" dirty="0" smtClean="0"/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 </a:t>
            </a:r>
            <a:r>
              <a:rPr lang="en-CA" sz="1400" dirty="0" smtClean="0"/>
              <a:t>For intermediate and </a:t>
            </a:r>
            <a:r>
              <a:rPr lang="en-CA" sz="1400" dirty="0" smtClean="0"/>
              <a:t>high-atomic </a:t>
            </a:r>
            <a:r>
              <a:rPr lang="en-CA" sz="1400" dirty="0" smtClean="0"/>
              <a:t>number materials the shape is in the form of hemi-sphere.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The interaction volume increases with increasing incident beam energy and 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decreases with increasing average atomic number of the specimen</a:t>
            </a:r>
            <a:r>
              <a:rPr lang="en-CA" sz="1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 </a:t>
            </a:r>
            <a:r>
              <a:rPr lang="en-CA" sz="1400" dirty="0" smtClean="0"/>
              <a:t>For secondary </a:t>
            </a:r>
            <a:r>
              <a:rPr lang="en-CA" sz="1400" dirty="0" smtClean="0"/>
              <a:t>electrons </a:t>
            </a:r>
            <a:r>
              <a:rPr lang="en-CA" sz="1400" dirty="0" smtClean="0"/>
              <a:t>the sampling depth is from 10 to 100 nm and diameter equals the diameter of </a:t>
            </a:r>
            <a:r>
              <a:rPr lang="en-CA" sz="1400" dirty="0" smtClean="0"/>
              <a:t>the </a:t>
            </a:r>
            <a:r>
              <a:rPr lang="en-CA" sz="1400" dirty="0" smtClean="0"/>
              <a:t>area emitting backscattered electrons</a:t>
            </a:r>
            <a:r>
              <a:rPr lang="en-CA" sz="1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 </a:t>
            </a:r>
            <a:r>
              <a:rPr lang="en-CA" sz="1400" dirty="0" smtClean="0"/>
              <a:t>BSE are emitted from much larger depths </a:t>
            </a:r>
            <a:r>
              <a:rPr lang="en-CA" sz="1400" dirty="0" smtClean="0"/>
              <a:t>compared </a:t>
            </a:r>
            <a:r>
              <a:rPr lang="en-CA" sz="1400" dirty="0" smtClean="0"/>
              <a:t>to SE. </a:t>
            </a:r>
          </a:p>
          <a:p>
            <a:pPr>
              <a:buFont typeface="Wingdings" pitchFamily="2" charset="2"/>
              <a:buChar char="§"/>
            </a:pPr>
            <a:r>
              <a:rPr lang="en-CA" sz="1400" dirty="0" smtClean="0"/>
              <a:t>Ultimately the resolution in the SEM is controlled by the size of the </a:t>
            </a:r>
            <a:r>
              <a:rPr lang="en-CA" sz="1400" dirty="0" smtClean="0"/>
              <a:t>interaction </a:t>
            </a:r>
            <a:r>
              <a:rPr lang="en-CA" sz="1400" dirty="0" smtClean="0"/>
              <a:t>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685800"/>
            <a:ext cx="604868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200" y="6107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http://www.medicine.mcgill.ca/femr/SEM%20Sample%20Prep%20JEOL.pdf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463</Words>
  <Application>Microsoft Office PowerPoint</Application>
  <PresentationFormat>On-screen Show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Effect of Accelerating Voltage on Resolution</vt:lpstr>
      <vt:lpstr>The instrument in brief</vt:lpstr>
      <vt:lpstr>How do we get an image?</vt:lpstr>
      <vt:lpstr>How do we get an image? </vt:lpstr>
      <vt:lpstr>Signals from the sample</vt:lpstr>
      <vt:lpstr>Slide 6</vt:lpstr>
      <vt:lpstr>Slide 7</vt:lpstr>
      <vt:lpstr>Interaction Volume</vt:lpstr>
      <vt:lpstr>Slide 9</vt:lpstr>
      <vt:lpstr>Slide 10</vt:lpstr>
      <vt:lpstr>Slide 11</vt:lpstr>
      <vt:lpstr>Electron beam-sample interactions</vt:lpstr>
      <vt:lpstr>Effects of accelerating voltage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get an image?</dc:title>
  <dc:creator>msn</dc:creator>
  <cp:lastModifiedBy>msn</cp:lastModifiedBy>
  <cp:revision>43</cp:revision>
  <dcterms:created xsi:type="dcterms:W3CDTF">2006-08-16T00:00:00Z</dcterms:created>
  <dcterms:modified xsi:type="dcterms:W3CDTF">2014-02-11T16:37:01Z</dcterms:modified>
</cp:coreProperties>
</file>