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61" r:id="rId6"/>
    <p:sldId id="259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FF"/>
    <a:srgbClr val="66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29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0D0C4C1-6FD9-4171-9934-940C0C9FE710}" type="datetimeFigureOut">
              <a:rPr lang="fa-IR" smtClean="0"/>
              <a:t>1435/04/19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056370-2773-45A0-99ED-13B86B2FE3C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70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6C1B363-9D2D-43E4-AEFF-01B82685B13E}" type="datetime8">
              <a:rPr lang="fa-IR" smtClean="0"/>
              <a:t>14/فوريه/19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F140739-63C7-43B3-93E7-802D8BD2E76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368F-FC12-4274-8DBE-127FF1E0E7A2}" type="datetime8">
              <a:rPr lang="fa-IR" smtClean="0"/>
              <a:t>14/فوريه/19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0739-63C7-43B3-93E7-802D8BD2E76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60D80-545E-45D3-80BE-7D054DB7A89B}" type="datetime8">
              <a:rPr lang="fa-IR" smtClean="0"/>
              <a:t>14/فوريه/19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0739-63C7-43B3-93E7-802D8BD2E76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E326-12CB-4E62-9334-746DE4148374}" type="datetime8">
              <a:rPr lang="fa-IR" smtClean="0"/>
              <a:t>14/فوريه/19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0739-63C7-43B3-93E7-802D8BD2E76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E4CE-6A67-4093-A60B-4E3FC0717DC0}" type="datetime8">
              <a:rPr lang="fa-IR" smtClean="0"/>
              <a:t>14/فوريه/19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0739-63C7-43B3-93E7-802D8BD2E76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CA50B-19CB-4387-A1EF-37CD8385230C}" type="datetime8">
              <a:rPr lang="fa-IR" smtClean="0"/>
              <a:t>14/فوريه/19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0739-63C7-43B3-93E7-802D8BD2E769}" type="slidenum">
              <a:rPr lang="fa-IR" smtClean="0"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3F385-9623-43DC-9739-2E3508E725AE}" type="datetime8">
              <a:rPr lang="fa-IR" smtClean="0"/>
              <a:t>14/فوريه/19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0739-63C7-43B3-93E7-802D8BD2E769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59CA8-DA64-40A6-81C1-9FB026825DC2}" type="datetime8">
              <a:rPr lang="fa-IR" smtClean="0"/>
              <a:t>14/فوريه/19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0739-63C7-43B3-93E7-802D8BD2E76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541D5-9AD4-443B-A2FD-5372E707CB80}" type="datetime8">
              <a:rPr lang="fa-IR" smtClean="0"/>
              <a:t>14/فوريه/19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0739-63C7-43B3-93E7-802D8BD2E76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A8B6D2D-3628-435E-AAD1-681F458A6132}" type="datetime8">
              <a:rPr lang="fa-IR" smtClean="0"/>
              <a:t>14/فوريه/19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F140739-63C7-43B3-93E7-802D8BD2E76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9A7ABEB-24D1-44DD-B696-A4CEB7514FBF}" type="datetime8">
              <a:rPr lang="fa-IR" smtClean="0"/>
              <a:t>14/فوريه/19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F140739-63C7-43B3-93E7-802D8BD2E769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78075F2-F45D-4913-8E16-0448F0297BA6}" type="datetime8">
              <a:rPr lang="fa-IR" smtClean="0"/>
              <a:t>14/فوريه/19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F140739-63C7-43B3-93E7-802D8BD2E769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2225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Depth of Focus/Depth of Field</a:t>
            </a:r>
            <a:endParaRPr lang="fa-I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14800"/>
            <a:ext cx="6400800" cy="17526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Mana</a:t>
            </a:r>
            <a:r>
              <a:rPr lang="en-US" sz="2400" dirty="0" smtClean="0"/>
              <a:t> </a:t>
            </a:r>
            <a:r>
              <a:rPr lang="en-US" sz="2400" dirty="0" err="1" smtClean="0"/>
              <a:t>Norouzpour</a:t>
            </a:r>
            <a:endParaRPr lang="en-US" sz="2400" dirty="0" smtClean="0"/>
          </a:p>
          <a:p>
            <a:r>
              <a:rPr lang="en-US" sz="2400" dirty="0" smtClean="0"/>
              <a:t>Feb. 2014</a:t>
            </a:r>
          </a:p>
          <a:p>
            <a:r>
              <a:rPr lang="en-US" sz="2400" dirty="0" smtClean="0"/>
              <a:t>CAMTEC </a:t>
            </a:r>
            <a:r>
              <a:rPr lang="en-US" sz="2400" dirty="0" smtClean="0"/>
              <a:t>workshop presentation</a:t>
            </a:r>
            <a:endParaRPr lang="fa-I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35502"/>
            <a:ext cx="222909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2929467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0739-63C7-43B3-93E7-802D8BD2E769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46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Outline: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400" dirty="0" smtClean="0"/>
              <a:t>Definitions</a:t>
            </a:r>
          </a:p>
          <a:p>
            <a:pPr algn="l" rtl="0"/>
            <a:r>
              <a:rPr lang="en-US" sz="2400" i="1" dirty="0" smtClean="0">
                <a:solidFill>
                  <a:srgbClr val="0000FF"/>
                </a:solidFill>
              </a:rPr>
              <a:t>Depth of field (DOF)</a:t>
            </a:r>
          </a:p>
          <a:p>
            <a:pPr algn="l" rtl="0"/>
            <a:r>
              <a:rPr lang="en-US" sz="2400" i="1" dirty="0" smtClean="0">
                <a:solidFill>
                  <a:srgbClr val="0000FF"/>
                </a:solidFill>
              </a:rPr>
              <a:t>Depth of focus(DOF’)</a:t>
            </a:r>
          </a:p>
          <a:p>
            <a:pPr marL="0" indent="0" algn="l" rtl="0">
              <a:buNone/>
            </a:pPr>
            <a:r>
              <a:rPr lang="en-US" sz="2400" dirty="0" smtClean="0"/>
              <a:t>2. Depth of field versus depth of focus</a:t>
            </a:r>
          </a:p>
          <a:p>
            <a:pPr marL="0" indent="0" algn="l" rtl="0">
              <a:buNone/>
            </a:pPr>
            <a:r>
              <a:rPr lang="en-US" sz="2400" dirty="0" smtClean="0"/>
              <a:t>3. Effective factors on DOF and DOF’</a:t>
            </a:r>
          </a:p>
          <a:p>
            <a:pPr marL="0" indent="0" algn="l" rtl="0">
              <a:buNone/>
            </a:pPr>
            <a:r>
              <a:rPr lang="en-US" sz="2400" dirty="0" smtClean="0"/>
              <a:t>4. 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0739-63C7-43B3-93E7-802D8BD2E769}" type="slidenum">
              <a:rPr lang="fa-IR" smtClean="0"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502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191" y="609600"/>
            <a:ext cx="8229600" cy="1143000"/>
          </a:xfrm>
        </p:spPr>
        <p:txBody>
          <a:bodyPr>
            <a:normAutofit/>
          </a:bodyPr>
          <a:lstStyle/>
          <a:p>
            <a:pPr marL="514350" indent="-514350" algn="l" rtl="0"/>
            <a:r>
              <a:rPr lang="en-US" sz="3200" dirty="0"/>
              <a:t>Definitions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44027"/>
            <a:ext cx="357286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7050" y="1944177"/>
            <a:ext cx="77711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Depth of Field (DOF): </a:t>
            </a:r>
            <a:r>
              <a:rPr lang="en-US" dirty="0" smtClean="0"/>
              <a:t>The distance between the nearest and the farthest objects in an image that appear acceptably sharp.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 algn="just" rtl="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0000"/>
                </a:solidFill>
              </a:rPr>
              <a:t>Depth of Focus (DOF’): </a:t>
            </a:r>
            <a:r>
              <a:rPr lang="en-US" dirty="0" smtClean="0"/>
              <a:t>The </a:t>
            </a:r>
            <a:r>
              <a:rPr lang="en-US" dirty="0"/>
              <a:t>depth of focus is the distance above and below the image plane over which the image appears in focus.  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a-IR" dirty="0"/>
          </a:p>
        </p:txBody>
      </p:sp>
      <p:pic>
        <p:nvPicPr>
          <p:cNvPr id="6" name="Picture 5" descr="C:\Users\Afshin\Desktop\Misc_poll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96" y="3619895"/>
            <a:ext cx="2404678" cy="183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0739-63C7-43B3-93E7-802D8BD2E769}" type="slidenum">
              <a:rPr lang="fa-IR" smtClean="0"/>
              <a:t>3</a:t>
            </a:fld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30517"/>
            <a:ext cx="2341351" cy="182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25" y="3650088"/>
            <a:ext cx="2405850" cy="180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4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0739-63C7-43B3-93E7-802D8BD2E769}" type="slidenum">
              <a:rPr lang="fa-IR" smtClean="0"/>
              <a:t>4</a:t>
            </a:fld>
            <a:endParaRPr lang="fa-I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060" y="1260713"/>
            <a:ext cx="2789387" cy="221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85" y="1273653"/>
            <a:ext cx="2189603" cy="221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85800" y="791950"/>
            <a:ext cx="4038600" cy="37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rutiger-Light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rutiger-Light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rutiger-Light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rutiger-Light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rutiger-Light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Frutiger-Light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Frutiger-Light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Frutiger-Light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Frutiger-Light" charset="0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fa-IR" sz="1400" dirty="0">
                <a:latin typeface="Frutiger-BoldItalic" charset="0"/>
              </a:rPr>
              <a:t>deep</a:t>
            </a:r>
            <a:r>
              <a:rPr lang="en-US" altLang="fa-IR" sz="1400" dirty="0"/>
              <a:t> depth of </a:t>
            </a:r>
            <a:r>
              <a:rPr lang="en-US" altLang="fa-IR" sz="1400" dirty="0" smtClean="0"/>
              <a:t>field= everything </a:t>
            </a:r>
            <a:r>
              <a:rPr lang="en-US" altLang="fa-IR" sz="1400" dirty="0"/>
              <a:t>is in focus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36388" y="685800"/>
            <a:ext cx="3429000" cy="58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rutiger-Light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rutiger-Light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rutiger-Light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rutiger-Light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Frutiger-Light" charset="0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Frutiger-Light" charset="0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Frutiger-Light" charset="0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Frutiger-Light" charset="0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Frutiger-Light" charset="0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en-US" altLang="fa-IR" sz="1400" dirty="0">
                <a:latin typeface="Frutiger-BoldItalic" charset="0"/>
              </a:rPr>
              <a:t>shallow</a:t>
            </a:r>
            <a:r>
              <a:rPr lang="en-US" altLang="fa-IR" sz="1400" dirty="0"/>
              <a:t> depth of field=</a:t>
            </a:r>
          </a:p>
          <a:p>
            <a:pPr algn="just">
              <a:spcBef>
                <a:spcPct val="50000"/>
              </a:spcBef>
            </a:pPr>
            <a:r>
              <a:rPr lang="en-US" altLang="fa-IR" sz="1400" dirty="0"/>
              <a:t>subject in focus, all else out of focus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52645"/>
            <a:ext cx="3557588" cy="235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3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6965245" cy="1202485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Depth of field versus depth of focus</a:t>
            </a:r>
            <a:endParaRPr lang="fa-IR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0739-63C7-43B3-93E7-802D8BD2E769}" type="slidenum">
              <a:rPr lang="fa-IR" smtClean="0"/>
              <a:t>5</a:t>
            </a:fld>
            <a:endParaRPr lang="fa-I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705600" cy="339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4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0739-63C7-43B3-93E7-802D8BD2E769}" type="slidenum">
              <a:rPr lang="fa-IR" smtClean="0"/>
              <a:t>6</a:t>
            </a:fld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62735"/>
            <a:ext cx="3498017" cy="418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70723" y="1475591"/>
                <a:ext cx="1517595" cy="66518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𝑖𝑚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𝑖𝑚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0723" y="1475591"/>
                <a:ext cx="1517595" cy="66518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73348" y="1475591"/>
                <a:ext cx="1489382" cy="66511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𝑜𝑏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𝑜𝑏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𝑜𝑏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348" y="1475591"/>
                <a:ext cx="1489382" cy="6651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406909" y="2512681"/>
                <a:ext cx="1212448" cy="613438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𝑜𝑏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909" y="2512681"/>
                <a:ext cx="1212448" cy="61343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84514" y="2438400"/>
                <a:ext cx="1838196" cy="6650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𝑖𝑚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𝑜𝑏</m:t>
                              </m:r>
                            </m:sub>
                          </m:sSub>
                        </m:den>
                      </m:f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  <a:ea typeface="Cambria Math"/>
                                </a:rPr>
                                <m:t>A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514" y="2438400"/>
                <a:ext cx="1838196" cy="6650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4648200" y="2971800"/>
            <a:ext cx="0" cy="4364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38600" y="3352800"/>
            <a:ext cx="135928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600" dirty="0" smtClean="0"/>
              <a:t>Angular </a:t>
            </a:r>
          </a:p>
          <a:p>
            <a:pPr algn="ctr"/>
            <a:r>
              <a:rPr lang="en-US" sz="1600" dirty="0" smtClean="0"/>
              <a:t>magnification</a:t>
            </a:r>
            <a:endParaRPr lang="fa-IR" sz="16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172200" y="2971800"/>
            <a:ext cx="0" cy="2840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74858" y="3255854"/>
            <a:ext cx="173316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600" dirty="0" smtClean="0"/>
              <a:t>Transverse </a:t>
            </a:r>
          </a:p>
          <a:p>
            <a:pPr algn="ctr"/>
            <a:r>
              <a:rPr lang="en-US" sz="1600" dirty="0" smtClean="0"/>
              <a:t>Magnification</a:t>
            </a:r>
          </a:p>
          <a:p>
            <a:pPr algn="ctr"/>
            <a:r>
              <a:rPr lang="en-US" sz="1600" dirty="0" smtClean="0"/>
              <a:t>= </a:t>
            </a:r>
            <a:r>
              <a:rPr lang="en-US" sz="1600" dirty="0" smtClean="0">
                <a:solidFill>
                  <a:srgbClr val="FF0000"/>
                </a:solidFill>
              </a:rPr>
              <a:t>MAGNIFICATION</a:t>
            </a:r>
            <a:endParaRPr lang="fa-IR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36698" y="4267200"/>
                <a:ext cx="1622367" cy="6650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𝑖𝑚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𝑜𝑏</m:t>
                              </m:r>
                            </m:sub>
                          </m:sSub>
                        </m:den>
                      </m:f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698" y="4267200"/>
                <a:ext cx="1622367" cy="6650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19600" y="4996711"/>
                <a:ext cx="1272528" cy="6650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𝑜𝑏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𝑜𝑏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𝑜𝑏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4996711"/>
                <a:ext cx="1272528" cy="6650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6172200" y="4599727"/>
            <a:ext cx="3692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172200" y="5334000"/>
            <a:ext cx="36924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677657" y="5164307"/>
            <a:ext cx="61536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DOF</a:t>
            </a:r>
            <a:endParaRPr lang="fa-IR" dirty="0"/>
          </a:p>
        </p:txBody>
      </p:sp>
      <p:sp>
        <p:nvSpPr>
          <p:cNvPr id="27" name="TextBox 26"/>
          <p:cNvSpPr txBox="1"/>
          <p:nvPr/>
        </p:nvSpPr>
        <p:spPr>
          <a:xfrm>
            <a:off x="6629399" y="4415061"/>
            <a:ext cx="7118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DOF’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676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 Effective factors on DOF and DOF’</a:t>
            </a:r>
            <a:endParaRPr lang="fa-IR" sz="3200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400" dirty="0" smtClean="0">
                <a:solidFill>
                  <a:srgbClr val="0000FF"/>
                </a:solidFill>
              </a:rPr>
              <a:t>Depth </a:t>
            </a:r>
            <a:r>
              <a:rPr lang="en-US" altLang="en-US" sz="1400" dirty="0">
                <a:solidFill>
                  <a:srgbClr val="0000FF"/>
                </a:solidFill>
              </a:rPr>
              <a:t>of </a:t>
            </a:r>
            <a:r>
              <a:rPr lang="en-US" altLang="en-US" sz="1400" dirty="0" smtClean="0">
                <a:solidFill>
                  <a:srgbClr val="0000FF"/>
                </a:solidFill>
              </a:rPr>
              <a:t>field and focus </a:t>
            </a:r>
            <a:r>
              <a:rPr lang="en-US" altLang="en-US" sz="1400" dirty="0">
                <a:solidFill>
                  <a:srgbClr val="0000FF"/>
                </a:solidFill>
              </a:rPr>
              <a:t>will </a:t>
            </a:r>
            <a:r>
              <a:rPr lang="en-US" altLang="en-US" sz="1400" dirty="0" smtClean="0">
                <a:solidFill>
                  <a:srgbClr val="0000FF"/>
                </a:solidFill>
              </a:rPr>
              <a:t>be larger </a:t>
            </a:r>
            <a:r>
              <a:rPr lang="en-US" altLang="en-US" sz="1400" dirty="0">
                <a:solidFill>
                  <a:srgbClr val="0000FF"/>
                </a:solidFill>
              </a:rPr>
              <a:t>when the </a:t>
            </a:r>
            <a:r>
              <a:rPr lang="en-US" altLang="en-US" sz="1400" dirty="0" smtClean="0">
                <a:solidFill>
                  <a:srgbClr val="0000FF"/>
                </a:solidFill>
              </a:rPr>
              <a:t>aperture size is smaller (has side effects)</a:t>
            </a:r>
            <a:endParaRPr lang="en-US" altLang="en-US" sz="1400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400" dirty="0">
                <a:solidFill>
                  <a:srgbClr val="0000FF"/>
                </a:solidFill>
              </a:rPr>
              <a:t>Depth of field </a:t>
            </a:r>
            <a:r>
              <a:rPr lang="en-US" altLang="en-US" sz="1400" dirty="0" smtClean="0">
                <a:solidFill>
                  <a:srgbClr val="0000FF"/>
                </a:solidFill>
              </a:rPr>
              <a:t>and focus will be larger when </a:t>
            </a:r>
            <a:r>
              <a:rPr lang="en-US" altLang="en-US" sz="1400" dirty="0">
                <a:solidFill>
                  <a:srgbClr val="0000FF"/>
                </a:solidFill>
              </a:rPr>
              <a:t>the working distance is </a:t>
            </a:r>
            <a:r>
              <a:rPr lang="en-US" altLang="en-US" sz="1400" dirty="0" smtClean="0">
                <a:solidFill>
                  <a:srgbClr val="0000FF"/>
                </a:solidFill>
              </a:rPr>
              <a:t>larger (has side effects)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altLang="en-US" sz="1400" dirty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400" dirty="0" smtClean="0">
                <a:solidFill>
                  <a:srgbClr val="0000FF"/>
                </a:solidFill>
              </a:rPr>
              <a:t>Depth of focus will be higher at higher magnification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1400" dirty="0">
                <a:solidFill>
                  <a:srgbClr val="0000FF"/>
                </a:solidFill>
              </a:rPr>
              <a:t>Depth of </a:t>
            </a:r>
            <a:r>
              <a:rPr lang="en-US" altLang="en-US" sz="1400" dirty="0" smtClean="0">
                <a:solidFill>
                  <a:srgbClr val="0000FF"/>
                </a:solidFill>
              </a:rPr>
              <a:t>field &amp; focus are </a:t>
            </a:r>
            <a:r>
              <a:rPr lang="fa-IR" altLang="en-US" sz="1400" dirty="0" smtClean="0">
                <a:solidFill>
                  <a:srgbClr val="0000FF"/>
                </a:solidFill>
              </a:rPr>
              <a:t>not </a:t>
            </a:r>
            <a:r>
              <a:rPr lang="fa-IR" altLang="en-US" sz="1400" dirty="0">
                <a:solidFill>
                  <a:srgbClr val="0000FF"/>
                </a:solidFill>
              </a:rPr>
              <a:t>affected by the nature </a:t>
            </a:r>
            <a:endParaRPr lang="fa-IR" altLang="en-US" sz="1400" dirty="0" smtClean="0">
              <a:solidFill>
                <a:srgbClr val="0000FF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altLang="en-US" sz="1400" dirty="0" smtClean="0">
                <a:solidFill>
                  <a:srgbClr val="0000FF"/>
                </a:solidFill>
              </a:rPr>
              <a:t>       </a:t>
            </a:r>
            <a:r>
              <a:rPr lang="fa-IR" altLang="en-US" sz="1400" dirty="0" smtClean="0">
                <a:solidFill>
                  <a:srgbClr val="0000FF"/>
                </a:solidFill>
              </a:rPr>
              <a:t>of </a:t>
            </a:r>
            <a:r>
              <a:rPr lang="fa-IR" altLang="en-US" sz="1400" dirty="0">
                <a:solidFill>
                  <a:srgbClr val="0000FF"/>
                </a:solidFill>
              </a:rPr>
              <a:t>the sample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altLang="en-US" sz="1400" dirty="0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en-US" sz="1400" dirty="0" smtClean="0">
              <a:solidFill>
                <a:srgbClr val="0000FF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2362200" y="3962400"/>
            <a:ext cx="304800" cy="817045"/>
          </a:xfrm>
          <a:prstGeom prst="down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491353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dirty="0" smtClean="0"/>
              <a:t>largest working distance and smallest aperture size are </a:t>
            </a:r>
            <a:r>
              <a:rPr lang="fa-IR" dirty="0" smtClean="0"/>
              <a:t> </a:t>
            </a:r>
            <a:r>
              <a:rPr lang="en-US" dirty="0" smtClean="0"/>
              <a:t>not best choices to enhance the DOF and DOF’ (both have side effects)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0739-63C7-43B3-93E7-802D8BD2E769}" type="slidenum">
              <a:rPr lang="fa-IR" smtClean="0"/>
              <a:t>7</a:t>
            </a:fld>
            <a:endParaRPr lang="fa-I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71902"/>
            <a:ext cx="2362200" cy="225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105400" y="2271902"/>
            <a:ext cx="914400" cy="10989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72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3200" dirty="0" smtClean="0"/>
              <a:t>Conclusion</a:t>
            </a:r>
            <a:endParaRPr lang="fa-I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1981200"/>
                <a:ext cx="7467600" cy="3200400"/>
              </a:xfrm>
            </p:spPr>
            <p:txBody>
              <a:bodyPr>
                <a:noAutofit/>
              </a:bodyPr>
              <a:lstStyle/>
              <a:p>
                <a:pPr algn="just" rtl="0"/>
                <a:r>
                  <a:rPr lang="en-US" sz="1800" dirty="0" smtClean="0">
                    <a:solidFill>
                      <a:srgbClr val="0000FF"/>
                    </a:solidFill>
                  </a:rPr>
                  <a:t>DOF refers to the object and the distance we can move it along the axis on both sides of object plane without losing the focus in the image.</a:t>
                </a:r>
              </a:p>
              <a:p>
                <a:pPr algn="just" rtl="0"/>
                <a:endParaRPr lang="en-US" sz="1800" dirty="0" smtClean="0"/>
              </a:p>
              <a:p>
                <a:pPr algn="just" rtl="0"/>
                <a:r>
                  <a:rPr lang="en-US" sz="1800" dirty="0" smtClean="0">
                    <a:solidFill>
                      <a:srgbClr val="C00000"/>
                    </a:solidFill>
                  </a:rPr>
                  <a:t>DOF’ refers to the image plane, the distance along the axis on both sides of the image plane in which the image is still focused.</a:t>
                </a:r>
              </a:p>
              <a:p>
                <a:pPr algn="just" rtl="0"/>
                <a:endParaRPr lang="en-US" sz="1800" dirty="0" smtClean="0"/>
              </a:p>
              <a:p>
                <a:pPr algn="just" rtl="0"/>
                <a:r>
                  <a:rPr lang="en-US" sz="1800" dirty="0" smtClean="0">
                    <a:solidFill>
                      <a:srgbClr val="6600CC"/>
                    </a:solidFill>
                  </a:rPr>
                  <a:t>We get great DOF and DOF’ by using small apertures (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6600CC"/>
                        </a:solidFill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800" b="0" i="1" smtClean="0">
                        <a:solidFill>
                          <a:srgbClr val="6600CC"/>
                        </a:solidFill>
                        <a:latin typeface="Cambria Math"/>
                        <a:ea typeface="Cambria Math"/>
                      </a:rPr>
                      <m:t>).</m:t>
                    </m:r>
                  </m:oMath>
                </a14:m>
                <a:endParaRPr lang="en-US" sz="1800" b="0" dirty="0" smtClean="0">
                  <a:solidFill>
                    <a:srgbClr val="6600CC"/>
                  </a:solidFill>
                  <a:ea typeface="Cambria Math"/>
                </a:endParaRPr>
              </a:p>
              <a:p>
                <a:pPr algn="just" rtl="0"/>
                <a:endParaRPr lang="en-US" sz="1800" b="0" dirty="0" smtClean="0">
                  <a:ea typeface="Cambria Math"/>
                </a:endParaRPr>
              </a:p>
              <a:p>
                <a:pPr algn="just" rtl="0"/>
                <a:r>
                  <a:rPr lang="fa-IR" altLang="en-US" sz="1800" dirty="0" smtClean="0">
                    <a:solidFill>
                      <a:srgbClr val="006600"/>
                    </a:solidFill>
                  </a:rPr>
                  <a:t>In most cases, a combination of changes in working distance and aperture size will be enough to provide the necessary range requirements for adjustments to the</a:t>
                </a:r>
                <a:r>
                  <a:rPr lang="en-US" altLang="en-US" sz="1800" dirty="0" smtClean="0">
                    <a:solidFill>
                      <a:srgbClr val="006600"/>
                    </a:solidFill>
                  </a:rPr>
                  <a:t> DOF</a:t>
                </a:r>
                <a:r>
                  <a:rPr lang="zh-CN" altLang="en-US" sz="1800" dirty="0">
                    <a:solidFill>
                      <a:srgbClr val="006600"/>
                    </a:solidFill>
                    <a:ea typeface="宋体" pitchFamily="2" charset="-122"/>
                  </a:rPr>
                  <a:t> </a:t>
                </a:r>
                <a:r>
                  <a:rPr lang="en-US" altLang="zh-CN" sz="1800" dirty="0" smtClean="0">
                    <a:solidFill>
                      <a:srgbClr val="006600"/>
                    </a:solidFill>
                    <a:ea typeface="宋体" pitchFamily="2" charset="-122"/>
                  </a:rPr>
                  <a:t>and DOF’.</a:t>
                </a:r>
              </a:p>
              <a:p>
                <a:pPr marL="0" indent="0" algn="just" rtl="0">
                  <a:buNone/>
                </a:pPr>
                <a:endParaRPr lang="zh-CN" altLang="en-US" sz="2000" dirty="0" smtClean="0">
                  <a:ea typeface="宋体" pitchFamily="2" charset="-122"/>
                </a:endParaRPr>
              </a:p>
              <a:p>
                <a:pPr algn="l" rtl="0"/>
                <a:endParaRPr lang="fa-I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981200"/>
                <a:ext cx="7467600" cy="3200400"/>
              </a:xfrm>
              <a:blipFill rotWithShape="1">
                <a:blip r:embed="rId2"/>
                <a:stretch>
                  <a:fillRect l="-327" t="-952" r="-653" b="-10476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0739-63C7-43B3-93E7-802D8BD2E769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683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09" y="1676400"/>
            <a:ext cx="49530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92492" y="762000"/>
            <a:ext cx="25146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 smtClean="0"/>
              <a:t>Thanks for your attention</a:t>
            </a:r>
            <a:endParaRPr lang="fa-IR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0739-63C7-43B3-93E7-802D8BD2E769}" type="slidenum">
              <a:rPr lang="fa-IR" smtClean="0"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309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658</TotalTime>
  <Words>434</Words>
  <Application>Microsoft Office PowerPoint</Application>
  <PresentationFormat>On-screen Show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Pushpin</vt:lpstr>
      <vt:lpstr>Depth of Focus/Depth of Field</vt:lpstr>
      <vt:lpstr>Outline: </vt:lpstr>
      <vt:lpstr>Definitions</vt:lpstr>
      <vt:lpstr>PowerPoint Presentation</vt:lpstr>
      <vt:lpstr>Depth of field versus depth of focus</vt:lpstr>
      <vt:lpstr>PowerPoint Presentation</vt:lpstr>
      <vt:lpstr> Effective factors on DOF and DOF’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Depth of Focus/Depth of Field</dc:title>
  <dc:creator>angle</dc:creator>
  <cp:lastModifiedBy>Mana</cp:lastModifiedBy>
  <cp:revision>30</cp:revision>
  <dcterms:created xsi:type="dcterms:W3CDTF">2014-02-11T18:04:11Z</dcterms:created>
  <dcterms:modified xsi:type="dcterms:W3CDTF">2014-02-19T19:01:19Z</dcterms:modified>
</cp:coreProperties>
</file>