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5" r:id="rId9"/>
    <p:sldId id="264" r:id="rId10"/>
    <p:sldId id="267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60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C333-7DD0-45F6-A32D-639C042B2359}" type="datetimeFigureOut">
              <a:rPr lang="en-CA" smtClean="0"/>
              <a:pPr/>
              <a:t>2/11/14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C0771-45E3-43D2-BA90-ED0E78B6F2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Vacuum Physics and Techniques” by T.A. </a:t>
            </a:r>
            <a:r>
              <a:rPr lang="en-CA" dirty="0" err="1" smtClean="0"/>
              <a:t>Delchar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0771-45E3-43D2-BA90-ED0E78B6F23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F0FF0C-2470-4F07-8C15-34B81CEED75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8015DD-B1BA-4684-9D15-95A19F425DBB}" type="datetimeFigureOut">
              <a:rPr lang="en-CA" smtClean="0"/>
              <a:pPr/>
              <a:t>2/11/14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pfeiffer-vacuum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4548"/>
            <a:ext cx="9144000" cy="6853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Turbo Pumps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Julia </a:t>
            </a:r>
            <a:r>
              <a:rPr lang="en-CA" dirty="0" err="1" smtClean="0">
                <a:solidFill>
                  <a:schemeClr val="bg1"/>
                </a:solidFill>
              </a:rPr>
              <a:t>Bobak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err="1" smtClean="0">
                <a:solidFill>
                  <a:schemeClr val="bg1"/>
                </a:solidFill>
              </a:rPr>
              <a:t>Nanofab</a:t>
            </a:r>
            <a:r>
              <a:rPr lang="en-CA" dirty="0" smtClean="0">
                <a:solidFill>
                  <a:schemeClr val="bg1"/>
                </a:solidFill>
              </a:rPr>
              <a:t> Workshop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February 11, 2014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57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speed vs.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gases pump down at different rates</a:t>
            </a:r>
          </a:p>
          <a:p>
            <a:r>
              <a:rPr lang="en-US" dirty="0" smtClean="0"/>
              <a:t>Compression ratio varies exponentially with molecular weight of gases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22857"/>
          <a:stretch>
            <a:fillRect/>
          </a:stretch>
        </p:blipFill>
        <p:spPr>
          <a:xfrm>
            <a:off x="-1" y="3200400"/>
            <a:ext cx="838847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975519" y="3443287"/>
            <a:ext cx="65833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2590800"/>
          </a:xfrm>
        </p:spPr>
        <p:txBody>
          <a:bodyPr/>
          <a:lstStyle/>
          <a:p>
            <a:r>
              <a:rPr lang="en-US" dirty="0" smtClean="0"/>
              <a:t>Focused ion beam system</a:t>
            </a:r>
          </a:p>
          <a:p>
            <a:r>
              <a:rPr lang="en-US" dirty="0" smtClean="0"/>
              <a:t>Scanning electron microscope</a:t>
            </a:r>
          </a:p>
          <a:p>
            <a:r>
              <a:rPr lang="en-US" dirty="0" smtClean="0"/>
              <a:t>Space simulators</a:t>
            </a:r>
          </a:p>
          <a:p>
            <a:r>
              <a:rPr lang="en-US" dirty="0" smtClean="0"/>
              <a:t>Thin film deposition</a:t>
            </a:r>
          </a:p>
          <a:p>
            <a:r>
              <a:rPr lang="en-US" dirty="0" smtClean="0"/>
              <a:t>Synchrotrons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33600"/>
            <a:ext cx="3810000" cy="2574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3810000" cy="26952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305300"/>
            <a:ext cx="4095858" cy="2552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3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uiExpand="1" build="p"/>
      <p:bldP spid="15" grpId="2" uiExpand="1" build="p"/>
      <p:bldP spid="15" grpId="3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254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References: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T.A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Delchar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</a:rPr>
              <a:t>Vacuum </a:t>
            </a:r>
            <a:r>
              <a:rPr lang="en-US" sz="1400" i="1" dirty="0" smtClean="0">
                <a:solidFill>
                  <a:schemeClr val="bg1"/>
                </a:solidFill>
              </a:rPr>
              <a:t>Physics and </a:t>
            </a:r>
            <a:r>
              <a:rPr lang="en-US" sz="1400" i="1" dirty="0" smtClean="0">
                <a:solidFill>
                  <a:schemeClr val="bg1"/>
                </a:solidFill>
              </a:rPr>
              <a:t>Techniques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(Chapman &amp; Hall,</a:t>
            </a:r>
            <a:r>
              <a:rPr lang="en-US" sz="1400" dirty="0" smtClean="0">
                <a:solidFill>
                  <a:schemeClr val="bg1"/>
                </a:solidFill>
              </a:rPr>
              <a:t> 1993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Pfeiffer </a:t>
            </a:r>
            <a:r>
              <a:rPr lang="en-US" sz="1400" dirty="0" err="1" smtClean="0">
                <a:solidFill>
                  <a:schemeClr val="bg1"/>
                </a:solidFill>
              </a:rPr>
              <a:t>Vaccum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</a:rPr>
              <a:t>Working </a:t>
            </a:r>
            <a:r>
              <a:rPr lang="en-US" sz="1400" i="1" dirty="0" smtClean="0">
                <a:solidFill>
                  <a:schemeClr val="bg1"/>
                </a:solidFill>
              </a:rPr>
              <a:t>with </a:t>
            </a:r>
            <a:r>
              <a:rPr lang="en-US" sz="1400" i="1" dirty="0" err="1" smtClean="0">
                <a:solidFill>
                  <a:schemeClr val="bg1"/>
                </a:solidFill>
              </a:rPr>
              <a:t>Turbopumps</a:t>
            </a:r>
            <a:r>
              <a:rPr lang="en-US" sz="1400" i="1" dirty="0" smtClean="0">
                <a:solidFill>
                  <a:schemeClr val="bg1"/>
                </a:solidFill>
              </a:rPr>
              <a:t>: Introduction to high and ultra high</a:t>
            </a:r>
            <a:r>
              <a:rPr lang="en-US" sz="1400" i="1" dirty="0" smtClean="0">
                <a:solidFill>
                  <a:schemeClr val="bg1"/>
                </a:solidFill>
              </a:rPr>
              <a:t> vacuum </a:t>
            </a:r>
            <a:r>
              <a:rPr lang="en-US" sz="1400" i="1" dirty="0" smtClean="0">
                <a:solidFill>
                  <a:schemeClr val="bg1"/>
                </a:solidFill>
              </a:rPr>
              <a:t>production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http://www.pfeiffer-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vacuum.com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400" dirty="0" err="1" smtClean="0">
                <a:solidFill>
                  <a:schemeClr val="bg1"/>
                </a:solidFill>
              </a:rPr>
              <a:t>Weissler</a:t>
            </a:r>
            <a:r>
              <a:rPr lang="en-US" sz="1400" dirty="0" smtClean="0">
                <a:solidFill>
                  <a:schemeClr val="bg1"/>
                </a:solidFill>
              </a:rPr>
              <a:t>, G.L. &amp; Carlson, W.R., eds. </a:t>
            </a:r>
            <a:r>
              <a:rPr lang="en-US" sz="1400" i="1" dirty="0" smtClean="0">
                <a:solidFill>
                  <a:schemeClr val="bg1"/>
                </a:solidFill>
              </a:rPr>
              <a:t>Vacuum Physics and Technology</a:t>
            </a:r>
            <a:r>
              <a:rPr lang="en-US" sz="1400" dirty="0" smtClean="0">
                <a:solidFill>
                  <a:schemeClr val="bg1"/>
                </a:solidFill>
              </a:rPr>
              <a:t>, (Academic Press, 1908). 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 smtClean="0"/>
              <a:t>Turbo and turbomolecular pumps</a:t>
            </a:r>
          </a:p>
          <a:p>
            <a:r>
              <a:rPr lang="en-CA" dirty="0" smtClean="0"/>
              <a:t>Vacuum pump comparisons</a:t>
            </a:r>
          </a:p>
          <a:p>
            <a:r>
              <a:rPr lang="en-CA" dirty="0" smtClean="0"/>
              <a:t>History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Design</a:t>
            </a:r>
          </a:p>
          <a:p>
            <a:r>
              <a:rPr lang="en-CA" dirty="0" smtClean="0"/>
              <a:t>Operational considerations</a:t>
            </a:r>
          </a:p>
          <a:p>
            <a:r>
              <a:rPr lang="en-CA" dirty="0" smtClean="0"/>
              <a:t>Applications</a:t>
            </a:r>
          </a:p>
        </p:txBody>
      </p:sp>
      <p:pic>
        <p:nvPicPr>
          <p:cNvPr id="4" name="Picture 3" descr="mayrhof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036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2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quick definition to start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Turbo vs. turbomolecular pumps</a:t>
            </a:r>
          </a:p>
          <a:p>
            <a:r>
              <a:rPr lang="en-CA" b="1" i="1" dirty="0" smtClean="0"/>
              <a:t>Turbomolecular pump</a:t>
            </a:r>
            <a:r>
              <a:rPr lang="en-CA" dirty="0" smtClean="0"/>
              <a:t>: high vacuum pump</a:t>
            </a:r>
          </a:p>
          <a:p>
            <a:r>
              <a:rPr lang="en-CA" b="1" i="1" dirty="0" smtClean="0"/>
              <a:t>Turbo pump</a:t>
            </a:r>
            <a:r>
              <a:rPr lang="en-CA" dirty="0" smtClean="0"/>
              <a:t>: propellant pump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176464" cy="35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733800"/>
            <a:ext cx="358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space shuttle’s main turbo</a:t>
            </a:r>
            <a:r>
              <a:rPr lang="en-US" sz="2200" dirty="0" smtClean="0"/>
              <a:t> pump delivers </a:t>
            </a:r>
            <a:r>
              <a:rPr lang="en-US" sz="2200" dirty="0" smtClean="0"/>
              <a:t>150 lb of liquid hydrogen and 896 lb of liquid oxygen to the engine per second.</a:t>
            </a:r>
            <a:endParaRPr lang="en-US" sz="2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40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Pump comparison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achieve ultra high vacuum, we usually rely on a series of three pumps:</a:t>
            </a:r>
          </a:p>
          <a:p>
            <a:pPr lvl="1"/>
            <a:r>
              <a:rPr lang="en-CA" dirty="0" smtClean="0"/>
              <a:t>Rotary pump ( ~ 10</a:t>
            </a:r>
            <a:r>
              <a:rPr lang="en-CA" baseline="30000" dirty="0" smtClean="0"/>
              <a:t>-4</a:t>
            </a:r>
            <a:r>
              <a:rPr lang="en-CA" dirty="0" smtClean="0"/>
              <a:t> </a:t>
            </a:r>
            <a:r>
              <a:rPr lang="en-CA" dirty="0" err="1" smtClean="0"/>
              <a:t>Torr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Invented by Charles C. Barnes of </a:t>
            </a:r>
            <a:r>
              <a:rPr lang="en-CA" i="1" dirty="0" smtClean="0"/>
              <a:t>New Brunswick</a:t>
            </a:r>
            <a:r>
              <a:rPr lang="en-CA" dirty="0" smtClean="0"/>
              <a:t>!</a:t>
            </a:r>
          </a:p>
          <a:p>
            <a:pPr lvl="1"/>
            <a:r>
              <a:rPr lang="en-CA" dirty="0" err="1" smtClean="0"/>
              <a:t>Turbopump</a:t>
            </a:r>
            <a:r>
              <a:rPr lang="en-CA" dirty="0" smtClean="0"/>
              <a:t> (~ 10</a:t>
            </a:r>
            <a:r>
              <a:rPr lang="en-CA" baseline="30000" dirty="0" smtClean="0"/>
              <a:t>-3</a:t>
            </a:r>
            <a:r>
              <a:rPr lang="en-CA" dirty="0" smtClean="0"/>
              <a:t> – 10</a:t>
            </a:r>
            <a:r>
              <a:rPr lang="en-CA" baseline="30000" dirty="0" smtClean="0"/>
              <a:t>-7</a:t>
            </a:r>
            <a:r>
              <a:rPr lang="en-CA" dirty="0" smtClean="0"/>
              <a:t> </a:t>
            </a:r>
            <a:r>
              <a:rPr lang="en-CA" dirty="0" err="1" smtClean="0"/>
              <a:t>Torr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Ion pump (~ 10</a:t>
            </a:r>
            <a:r>
              <a:rPr lang="en-CA" baseline="30000" dirty="0" smtClean="0"/>
              <a:t>-6</a:t>
            </a:r>
            <a:r>
              <a:rPr lang="en-CA" dirty="0" smtClean="0"/>
              <a:t> – 10</a:t>
            </a:r>
            <a:r>
              <a:rPr lang="en-CA" baseline="30000" dirty="0" smtClean="0"/>
              <a:t>-11</a:t>
            </a:r>
            <a:r>
              <a:rPr lang="en-CA" dirty="0" smtClean="0"/>
              <a:t> </a:t>
            </a:r>
            <a:r>
              <a:rPr lang="en-CA" dirty="0" err="1" smtClean="0"/>
              <a:t>Torr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0138" y="3861048"/>
            <a:ext cx="3981822" cy="282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2.gstatic.com/images?q=tbn:ANd9GcRHbzwgSJ6x-vdiJxQ7jphVXT32FRwzyBZlJxmShszc7DpjDYGruXH8O6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354768" cy="213702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49312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ccrprocessproducts.com/media/catalog/product/cache/1/image/330x265/9df78eab33525d08d6e5fb8d27136e95/4/5/45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208" y="3807319"/>
            <a:ext cx="3798960" cy="30506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49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95871" cy="3657600"/>
          </a:xfrm>
        </p:spPr>
        <p:txBody>
          <a:bodyPr/>
          <a:lstStyle/>
          <a:p>
            <a:r>
              <a:rPr lang="en-CA" dirty="0" smtClean="0"/>
              <a:t>First developed and patented at Pfeiffer Vacuum by Dr. W. Becker. </a:t>
            </a:r>
          </a:p>
          <a:p>
            <a:r>
              <a:rPr lang="en-CA" dirty="0" smtClean="0"/>
              <a:t>Became commercially available in 1957.</a:t>
            </a:r>
          </a:p>
          <a:p>
            <a:r>
              <a:rPr lang="en-CA" dirty="0" smtClean="0"/>
              <a:t>Before that, there were molecular drag pumps, which had a tendency to mechanical seizure.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t="2252" b="8110"/>
          <a:stretch/>
        </p:blipFill>
        <p:spPr bwMode="auto">
          <a:xfrm>
            <a:off x="4103948" y="764704"/>
            <a:ext cx="4019329" cy="5292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1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827584" y="1133385"/>
            <a:ext cx="7128792" cy="5607983"/>
            <a:chOff x="827584" y="1133385"/>
            <a:chExt cx="7128792" cy="56079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33385"/>
              <a:ext cx="7128792" cy="56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339752" y="6237312"/>
              <a:ext cx="205222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534" r="40920"/>
          <a:stretch/>
        </p:blipFill>
        <p:spPr bwMode="auto">
          <a:xfrm>
            <a:off x="6302508" y="0"/>
            <a:ext cx="2841492" cy="39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1600" y="1700808"/>
            <a:ext cx="1152128" cy="283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683568" y="2136250"/>
            <a:ext cx="1152128" cy="283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444208" y="1520788"/>
            <a:ext cx="1152128" cy="283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324600" y="4669958"/>
            <a:ext cx="1152128" cy="283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324600" y="4038600"/>
            <a:ext cx="1152128" cy="283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886200" y="3886200"/>
            <a:ext cx="1219200" cy="1905000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81400" y="6172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Bearings: can be oil lubricated or, more often now, magnetically levitated.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495800" y="5943600"/>
            <a:ext cx="381000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33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2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rotor blades spin around at up to 90,000 rpm</a:t>
            </a:r>
          </a:p>
          <a:p>
            <a:r>
              <a:rPr lang="en-CA" dirty="0" smtClean="0"/>
              <a:t>When then hit gas molecules in the chamber they impart momentum</a:t>
            </a:r>
          </a:p>
          <a:p>
            <a:r>
              <a:rPr lang="en-CA" dirty="0" smtClean="0"/>
              <a:t>The angles of the rotor and stator blades drives the gas molecules towards the exhaust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27684" y="4164360"/>
            <a:ext cx="5040560" cy="3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27684" y="5136468"/>
            <a:ext cx="5040560" cy="3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27684" y="5288868"/>
            <a:ext cx="5040560" cy="3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27684" y="6288596"/>
            <a:ext cx="5040560" cy="3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2894" y="3938193"/>
            <a:ext cx="70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Rotor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5092329"/>
            <a:ext cx="74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Stator</a:t>
            </a:r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59732" y="4200364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11860" y="4200364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13353" y="4181662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44108" y="4182362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591780" y="5316488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887924" y="5314764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148064" y="5324872"/>
            <a:ext cx="540060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488668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Outlet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593068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Inlet</a:t>
            </a:r>
            <a:endParaRPr lang="en-CA" dirty="0"/>
          </a:p>
        </p:txBody>
      </p:sp>
      <p:sp>
        <p:nvSpPr>
          <p:cNvPr id="20" name="Down Arrow 19"/>
          <p:cNvSpPr/>
          <p:nvPr/>
        </p:nvSpPr>
        <p:spPr>
          <a:xfrm>
            <a:off x="683568" y="5200801"/>
            <a:ext cx="396044" cy="114374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08970" y="476841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Net gas flow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4877391" y="3562199"/>
            <a:ext cx="252028" cy="2558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3810000" y="3808966"/>
            <a:ext cx="1067392" cy="61063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52800" y="4419600"/>
            <a:ext cx="432048" cy="219624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52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At atmospheric pressure, the </a:t>
            </a:r>
            <a:r>
              <a:rPr lang="en-US" dirty="0" err="1" smtClean="0"/>
              <a:t>behaviour</a:t>
            </a:r>
            <a:r>
              <a:rPr lang="en-US" dirty="0" smtClean="0"/>
              <a:t> of gases is described as “</a:t>
            </a:r>
            <a:r>
              <a:rPr lang="en-US" dirty="0" smtClean="0">
                <a:solidFill>
                  <a:schemeClr val="accent3"/>
                </a:solidFill>
              </a:rPr>
              <a:t>viscous flow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 gas molecules move in bulk and interact more with each other than with the walls of the container.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turbopumps</a:t>
            </a:r>
            <a:r>
              <a:rPr lang="en-US" dirty="0" smtClean="0"/>
              <a:t> will not work in this case because the momentum imparted by the rotors is insignificant compared with intermolecular interactions.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6700"/>
                </a:solidFill>
              </a:rPr>
              <a:t>roughing pump </a:t>
            </a:r>
            <a:r>
              <a:rPr lang="en-US" dirty="0" smtClean="0"/>
              <a:t>is used to get the pressure down to ~10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 In this regime, gas molecules behave approximately independently. This is described as “</a:t>
            </a:r>
            <a:r>
              <a:rPr lang="en-US" dirty="0" smtClean="0">
                <a:solidFill>
                  <a:srgbClr val="FF6700"/>
                </a:solidFill>
              </a:rPr>
              <a:t>molecular flow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Now the </a:t>
            </a:r>
            <a:r>
              <a:rPr lang="en-US" dirty="0" err="1" smtClean="0"/>
              <a:t>turbopump</a:t>
            </a:r>
            <a:r>
              <a:rPr lang="en-US" dirty="0" smtClean="0"/>
              <a:t> can impart momentum on each molecule individually.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Limiting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turbopump</a:t>
            </a:r>
            <a:r>
              <a:rPr lang="en-CA" dirty="0" smtClean="0"/>
              <a:t> alone is insufficient to achieve ultra high vacuum</a:t>
            </a:r>
          </a:p>
          <a:p>
            <a:r>
              <a:rPr lang="en-CA" dirty="0" smtClean="0"/>
              <a:t>At a certain point the pressure will cease dropping due to…</a:t>
            </a:r>
          </a:p>
          <a:p>
            <a:pPr lvl="1"/>
            <a:r>
              <a:rPr lang="en-CA" dirty="0" smtClean="0"/>
              <a:t>1. Desorption of materials from seals and bearings, which increases at lower pressures.</a:t>
            </a:r>
          </a:p>
          <a:p>
            <a:pPr lvl="1"/>
            <a:r>
              <a:rPr lang="en-CA" dirty="0" smtClean="0"/>
              <a:t>2. Leaks through the seals, which are also enhanced at low pressure.</a:t>
            </a:r>
          </a:p>
          <a:p>
            <a:pPr lvl="1"/>
            <a:r>
              <a:rPr lang="en-CA" dirty="0" smtClean="0"/>
              <a:t>3. Reaching maximum compression ratio.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3096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K = </a:t>
            </a:r>
            <a:r>
              <a:rPr lang="en-CA" b="1" dirty="0" err="1" smtClean="0"/>
              <a:t>P</a:t>
            </a:r>
            <a:r>
              <a:rPr lang="en-CA" b="1" baseline="-25000" dirty="0" err="1" smtClean="0"/>
              <a:t>outlet</a:t>
            </a:r>
            <a:r>
              <a:rPr lang="en-CA" b="1" dirty="0" smtClean="0"/>
              <a:t>/</a:t>
            </a:r>
            <a:r>
              <a:rPr lang="en-CA" b="1" dirty="0" err="1" smtClean="0"/>
              <a:t>P</a:t>
            </a:r>
            <a:r>
              <a:rPr lang="en-CA" b="1" baseline="-25000" dirty="0" err="1" smtClean="0"/>
              <a:t>intake</a:t>
            </a:r>
            <a:endParaRPr lang="en-CA" b="1" baseline="-25000" dirty="0" smtClean="0"/>
          </a:p>
          <a:p>
            <a:pPr algn="ctr"/>
            <a:endParaRPr lang="en-CA" b="1" baseline="-25000" dirty="0" smtClean="0"/>
          </a:p>
          <a:p>
            <a:pPr algn="ctr"/>
            <a:r>
              <a:rPr lang="en-CA" b="1" dirty="0" err="1" smtClean="0"/>
              <a:t>K</a:t>
            </a:r>
            <a:r>
              <a:rPr lang="en-CA" b="1" baseline="-25000" dirty="0" err="1" smtClean="0"/>
              <a:t>max</a:t>
            </a:r>
            <a:r>
              <a:rPr lang="en-CA" b="1" dirty="0" smtClean="0"/>
              <a:t> = {</a:t>
            </a:r>
            <a:r>
              <a:rPr lang="en-CA" b="1" dirty="0" err="1" smtClean="0"/>
              <a:t>exp</a:t>
            </a:r>
            <a:r>
              <a:rPr lang="en-CA" b="1" dirty="0" smtClean="0"/>
              <a:t>[(v</a:t>
            </a:r>
            <a:r>
              <a:rPr lang="en-CA" b="1" baseline="-25000" dirty="0" smtClean="0"/>
              <a:t>B</a:t>
            </a:r>
            <a:r>
              <a:rPr lang="en-CA" b="1" dirty="0" smtClean="0"/>
              <a:t>M</a:t>
            </a:r>
            <a:r>
              <a:rPr lang="en-CA" b="1" baseline="30000" dirty="0" smtClean="0"/>
              <a:t>1/2</a:t>
            </a:r>
            <a:r>
              <a:rPr lang="en-CA" b="1" dirty="0" smtClean="0"/>
              <a:t>)/(2k</a:t>
            </a:r>
            <a:r>
              <a:rPr lang="en-CA" b="1" baseline="-25000" dirty="0" smtClean="0"/>
              <a:t>B</a:t>
            </a:r>
            <a:r>
              <a:rPr lang="en-CA" b="1" dirty="0" smtClean="0"/>
              <a:t>N</a:t>
            </a:r>
            <a:r>
              <a:rPr lang="en-CA" b="1" baseline="-25000" dirty="0" smtClean="0"/>
              <a:t>A</a:t>
            </a:r>
            <a:r>
              <a:rPr lang="en-CA" b="1" dirty="0" smtClean="0"/>
              <a:t>T)1/2]f</a:t>
            </a:r>
            <a:r>
              <a:rPr lang="en-CA" b="1" baseline="-25000" dirty="0" smtClean="0"/>
              <a:t>(</a:t>
            </a:r>
            <a:r>
              <a:rPr lang="el-GR" b="1" baseline="-25000" dirty="0" smtClean="0"/>
              <a:t>Φ</a:t>
            </a:r>
            <a:r>
              <a:rPr lang="en-CA" b="1" baseline="-25000" dirty="0" smtClean="0"/>
              <a:t>)</a:t>
            </a:r>
            <a:r>
              <a:rPr lang="en-CA" b="1" dirty="0" smtClean="0"/>
              <a:t>}</a:t>
            </a:r>
            <a:r>
              <a:rPr lang="en-CA" b="1" baseline="30000" dirty="0" smtClean="0"/>
              <a:t>n</a:t>
            </a:r>
            <a:endParaRPr lang="en-CA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827584" y="3753036"/>
            <a:ext cx="4860540" cy="4320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843808" y="5300044"/>
            <a:ext cx="3436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v</a:t>
            </a:r>
            <a:r>
              <a:rPr lang="en-CA" baseline="-25000" dirty="0" err="1" smtClean="0"/>
              <a:t>B</a:t>
            </a:r>
            <a:r>
              <a:rPr lang="en-CA" dirty="0" smtClean="0"/>
              <a:t> = velocity of the blades</a:t>
            </a:r>
          </a:p>
          <a:p>
            <a:r>
              <a:rPr lang="en-CA" dirty="0" smtClean="0"/>
              <a:t>M = molar mass of the gas</a:t>
            </a:r>
          </a:p>
          <a:p>
            <a:r>
              <a:rPr lang="en-CA" dirty="0" smtClean="0"/>
              <a:t>T = temperature</a:t>
            </a:r>
          </a:p>
          <a:p>
            <a:r>
              <a:rPr lang="en-CA" dirty="0" smtClean="0"/>
              <a:t>f</a:t>
            </a:r>
            <a:r>
              <a:rPr lang="en-CA" baseline="-25000" dirty="0" smtClean="0"/>
              <a:t>(</a:t>
            </a:r>
            <a:r>
              <a:rPr lang="el-GR" baseline="-25000" dirty="0" smtClean="0"/>
              <a:t>Φ</a:t>
            </a:r>
            <a:r>
              <a:rPr lang="en-CA" baseline="-25000" dirty="0" smtClean="0"/>
              <a:t>)</a:t>
            </a:r>
            <a:r>
              <a:rPr lang="en-CA" dirty="0" smtClean="0"/>
              <a:t> = function of blade angle</a:t>
            </a:r>
          </a:p>
          <a:p>
            <a:r>
              <a:rPr lang="en-CA" dirty="0" smtClean="0"/>
              <a:t>n = number of blades</a:t>
            </a:r>
            <a:endParaRPr lang="en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09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913</TotalTime>
  <Words>569</Words>
  <Application>Microsoft Macintosh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Turbo Pumps</vt:lpstr>
      <vt:lpstr>Outline</vt:lpstr>
      <vt:lpstr>A quick definition to start</vt:lpstr>
      <vt:lpstr>Pump comparison</vt:lpstr>
      <vt:lpstr>History</vt:lpstr>
      <vt:lpstr>Design</vt:lpstr>
      <vt:lpstr>Operation</vt:lpstr>
      <vt:lpstr>Operating criteria</vt:lpstr>
      <vt:lpstr>Limiting factors</vt:lpstr>
      <vt:lpstr>Pumping speed vs. pressure</vt:lpstr>
      <vt:lpstr>Applications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Turbo Pumps</dc:title>
  <dc:creator>Julia</dc:creator>
  <cp:lastModifiedBy>Julia</cp:lastModifiedBy>
  <cp:revision>27</cp:revision>
  <dcterms:created xsi:type="dcterms:W3CDTF">2014-02-11T17:05:12Z</dcterms:created>
  <dcterms:modified xsi:type="dcterms:W3CDTF">2014-02-11T17:20:24Z</dcterms:modified>
</cp:coreProperties>
</file>