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3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5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ja-JP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ja-JP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altLang="ja-JP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altLang="ja-JP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altLang="ja-JP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ja-JP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kumimoji="1"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CA" altLang="ja-JP" dirty="0" smtClean="0"/>
              <a:t>Factors affecting </a:t>
            </a:r>
            <a:br>
              <a:rPr kumimoji="1" lang="en-CA" altLang="ja-JP" dirty="0" smtClean="0"/>
            </a:br>
            <a:r>
              <a:rPr kumimoji="1" lang="en-CA" altLang="ja-JP" dirty="0" smtClean="0"/>
              <a:t>the Depth of Field for SEM</a:t>
            </a:r>
            <a:endParaRPr kumimoji="1" lang="ja-JP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CA" altLang="ja-JP" dirty="0" err="1" smtClean="0"/>
              <a:t>Camtec</a:t>
            </a:r>
            <a:r>
              <a:rPr kumimoji="1" lang="en-CA" altLang="ja-JP" dirty="0" smtClean="0"/>
              <a:t> workshop 2014</a:t>
            </a:r>
          </a:p>
          <a:p>
            <a:r>
              <a:rPr lang="en-CA" altLang="ja-JP" dirty="0" smtClean="0"/>
              <a:t>Aiko Kurimoto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0894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133148"/>
            <a:ext cx="10364451" cy="901521"/>
          </a:xfrm>
        </p:spPr>
        <p:txBody>
          <a:bodyPr>
            <a:normAutofit/>
          </a:bodyPr>
          <a:lstStyle/>
          <a:p>
            <a:r>
              <a:rPr lang="en-CA" altLang="ja-JP" sz="4800" dirty="0" smtClean="0"/>
              <a:t>Definition of Depth of Field</a:t>
            </a:r>
            <a:endParaRPr kumimoji="1" lang="ja-JP" alt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034669"/>
            <a:ext cx="10363826" cy="5281130"/>
          </a:xfrm>
        </p:spPr>
        <p:txBody>
          <a:bodyPr>
            <a:normAutofit/>
          </a:bodyPr>
          <a:lstStyle/>
          <a:p>
            <a:r>
              <a:rPr kumimoji="1" lang="en-CA" altLang="ja-JP" sz="3600" cap="none" dirty="0" smtClean="0"/>
              <a:t>Depth of Field (DOF)</a:t>
            </a:r>
          </a:p>
          <a:p>
            <a:pPr lvl="1">
              <a:lnSpc>
                <a:spcPct val="100000"/>
              </a:lnSpc>
            </a:pPr>
            <a:r>
              <a:rPr lang="en-CA" altLang="ja-JP" sz="3400" cap="none" dirty="0" smtClean="0"/>
              <a:t>Distance between the nearest and farthest objects in a scene that appear acceptably sharp in an image.</a:t>
            </a:r>
            <a:endParaRPr kumimoji="1" lang="en-CA" altLang="ja-JP" sz="3400" cap="none" dirty="0" smtClean="0"/>
          </a:p>
          <a:p>
            <a:pPr marL="0" indent="0">
              <a:buNone/>
            </a:pPr>
            <a:endParaRPr kumimoji="1" lang="en-CA" altLang="ja-JP" sz="3600" cap="none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305" y="3230527"/>
            <a:ext cx="4131276" cy="27576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3680" y="3230528"/>
            <a:ext cx="4139028" cy="275762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123980" y="6079512"/>
            <a:ext cx="15059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CA" altLang="ja-JP" sz="2000" dirty="0" smtClean="0"/>
              <a:t>Shallow DOF</a:t>
            </a:r>
            <a:endParaRPr kumimoji="1" lang="ja-JP" alt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900231" y="6079511"/>
            <a:ext cx="127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CA" altLang="ja-JP" sz="2000" dirty="0" smtClean="0"/>
              <a:t>Deep DOF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33432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133148"/>
            <a:ext cx="10364451" cy="901521"/>
          </a:xfrm>
        </p:spPr>
        <p:txBody>
          <a:bodyPr>
            <a:normAutofit/>
          </a:bodyPr>
          <a:lstStyle/>
          <a:p>
            <a:r>
              <a:rPr lang="en-CA" altLang="ja-JP" sz="4800" dirty="0" smtClean="0"/>
              <a:t>DOF for SEM</a:t>
            </a:r>
            <a:endParaRPr kumimoji="1" lang="ja-JP" alt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034669"/>
            <a:ext cx="10363826" cy="5281130"/>
          </a:xfrm>
        </p:spPr>
        <p:txBody>
          <a:bodyPr>
            <a:normAutofit/>
          </a:bodyPr>
          <a:lstStyle/>
          <a:p>
            <a:r>
              <a:rPr lang="en-CA" altLang="ja-JP" sz="3600" cap="none" dirty="0" smtClean="0"/>
              <a:t>Usually great DOF</a:t>
            </a:r>
          </a:p>
          <a:p>
            <a:r>
              <a:rPr lang="en-CA" altLang="ja-JP" sz="3600" cap="none" dirty="0" smtClean="0"/>
              <a:t>This makes it possible to examine much rougher, and much higher magnifications, than is possible with optical microscopes.</a:t>
            </a:r>
            <a:endParaRPr kumimoji="1" lang="en-CA" altLang="ja-JP" sz="3600" cap="none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440" y="3895980"/>
            <a:ext cx="3567095" cy="243709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1126" y="3895980"/>
            <a:ext cx="3517469" cy="241981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094024" y="6333073"/>
            <a:ext cx="15059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CA" altLang="ja-JP" sz="2000" dirty="0" smtClean="0"/>
              <a:t>Shallow DOF</a:t>
            </a:r>
            <a:endParaRPr kumimoji="1" lang="ja-JP" alt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7613307" y="6315799"/>
            <a:ext cx="1273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CA" altLang="ja-JP" sz="2000" dirty="0" smtClean="0"/>
              <a:t>Deep DOF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039835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133148"/>
            <a:ext cx="10364451" cy="901521"/>
          </a:xfrm>
        </p:spPr>
        <p:txBody>
          <a:bodyPr>
            <a:normAutofit/>
          </a:bodyPr>
          <a:lstStyle/>
          <a:p>
            <a:r>
              <a:rPr lang="en-CA" altLang="ja-JP" sz="4800" dirty="0" smtClean="0"/>
              <a:t>Practical expression of DOF</a:t>
            </a:r>
            <a:endParaRPr kumimoji="1" lang="ja-JP" altLang="en-US" sz="4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6054656" y="810492"/>
                <a:ext cx="5931018" cy="6047508"/>
              </a:xfrm>
            </p:spPr>
            <p:txBody>
              <a:bodyPr>
                <a:normAutofit lnSpcReduction="10000"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CA" altLang="ja-JP" sz="3600" cap="none" smtClean="0">
                        <a:latin typeface="Cambria Math" panose="02040503050406030204" pitchFamily="18" charset="0"/>
                      </a:rPr>
                      <m:t>DOF</m:t>
                    </m:r>
                    <m:r>
                      <a:rPr lang="en-CA" altLang="ja-JP" sz="3600" i="1" cap="none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CA" altLang="ja-JP" sz="3600" i="1" cap="none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altLang="ja-JP" sz="3600" b="0" i="1" cap="none" smtClean="0">
                            <a:latin typeface="Cambria Math" panose="02040503050406030204" pitchFamily="18" charset="0"/>
                          </a:rPr>
                          <m:t>0.2</m:t>
                        </m:r>
                      </m:num>
                      <m:den>
                        <m:r>
                          <a:rPr lang="ja-JP" altLang="en-CA" sz="3600" i="1" cap="none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en-CA" altLang="ja-JP" sz="3600" i="1" cap="none">
                            <a:latin typeface="Cambria Math" panose="02040503050406030204" pitchFamily="18" charset="0"/>
                          </a:rPr>
                          <m:t>𝑀</m:t>
                        </m:r>
                      </m:den>
                    </m:f>
                    <m:r>
                      <a:rPr lang="en-CA" altLang="ja-JP" sz="3600" i="1" cap="none">
                        <a:latin typeface="Cambria Math" panose="02040503050406030204" pitchFamily="18" charset="0"/>
                      </a:rPr>
                      <m:t>𝑖𝑛</m:t>
                    </m:r>
                    <m:r>
                      <a:rPr lang="en-CA" altLang="ja-JP" sz="3600" i="1" cap="none">
                        <a:latin typeface="Cambria Math" panose="02040503050406030204" pitchFamily="18" charset="0"/>
                      </a:rPr>
                      <m:t> </m:t>
                    </m:r>
                    <m:r>
                      <a:rPr lang="en-CA" altLang="ja-JP" sz="3600" b="0" i="1" cap="none" smtClean="0">
                        <a:latin typeface="Cambria Math" panose="02040503050406030204" pitchFamily="18" charset="0"/>
                      </a:rPr>
                      <m:t>𝑚𝑚</m:t>
                    </m:r>
                  </m:oMath>
                </a14:m>
                <a:endParaRPr lang="en-CA" altLang="ja-JP" sz="3600" b="0" i="0" cap="none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CA" altLang="ja-JP" sz="2800" cap="none" dirty="0" smtClean="0">
                    <a:latin typeface="Cambria Math" panose="02040503050406030204" pitchFamily="18" charset="0"/>
                  </a:rPr>
                  <a:t>α = the beam divergence</a:t>
                </a:r>
              </a:p>
              <a:p>
                <a:pPr marL="0" indent="0">
                  <a:buNone/>
                </a:pPr>
                <a:r>
                  <a:rPr lang="en-CA" altLang="ja-JP" sz="2800" cap="none" dirty="0"/>
                  <a:t>M = Magnification</a:t>
                </a:r>
              </a:p>
              <a:p>
                <a:pPr marL="0" indent="0">
                  <a:buNone/>
                </a:pPr>
                <a:r>
                  <a:rPr lang="en-CA" altLang="ja-JP" sz="2800" b="0" i="0" cap="none" dirty="0" smtClean="0">
                    <a:latin typeface="Cambria Math" panose="02040503050406030204" pitchFamily="18" charset="0"/>
                  </a:rPr>
                  <a:t>Since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sz="2800" i="1" cap="none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  <m:r>
                      <a:rPr lang="en-CA" altLang="ja-JP" sz="2800" b="0" i="1" cap="none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CA" altLang="ja-JP" sz="2800" i="1" cap="none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altLang="ja-JP" sz="2800" b="0" i="1" cap="none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CA" altLang="ja-JP" sz="2800" b="0" i="1" cap="none" smtClean="0">
                            <a:latin typeface="Cambria Math" panose="02040503050406030204" pitchFamily="18" charset="0"/>
                          </a:rPr>
                          <m:t>/2</m:t>
                        </m:r>
                      </m:num>
                      <m:den>
                        <m:r>
                          <a:rPr lang="en-CA" altLang="ja-JP" sz="2800" b="0" i="1" cap="none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</m:t>
                        </m:r>
                      </m:den>
                    </m:f>
                  </m:oMath>
                </a14:m>
                <a:endParaRPr lang="en-CA" altLang="ja-JP" sz="2800" b="0" i="0" cap="none" dirty="0" smtClean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CA" altLang="ja-JP" sz="2800" cap="none" dirty="0"/>
                  <a:t>W = working distance between the lens and the specimen in mm.</a:t>
                </a:r>
              </a:p>
              <a:p>
                <a:pPr marL="0" indent="0">
                  <a:buNone/>
                </a:pPr>
                <a:r>
                  <a:rPr lang="en-CA" altLang="ja-JP" sz="2800" cap="none" dirty="0"/>
                  <a:t>A = the aperture diameter</a:t>
                </a:r>
                <a:r>
                  <a:rPr lang="en-CA" altLang="ja-JP" sz="2800" cap="none" dirty="0" smtClean="0"/>
                  <a:t>.</a:t>
                </a:r>
                <a:endParaRPr lang="en-CA" altLang="ja-JP" sz="2800" b="0" i="0" cap="none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CA" altLang="ja-JP" sz="3600" b="0" i="0" cap="none" smtClean="0">
                        <a:latin typeface="Cambria Math" panose="02040503050406030204" pitchFamily="18" charset="0"/>
                      </a:rPr>
                      <m:t>DOF</m:t>
                    </m:r>
                    <m:r>
                      <a:rPr lang="en-CA" altLang="ja-JP" sz="3600" i="1" cap="none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CA" altLang="ja-JP" sz="3600" i="1" cap="none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altLang="ja-JP" sz="3600" i="1" cap="none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CA" altLang="ja-JP" sz="3600" i="1" cap="none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CA" altLang="ja-JP" sz="3600" i="1" cap="none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altLang="ja-JP" sz="3600" i="1" cap="none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CA" altLang="ja-JP" sz="3600" i="1" cap="none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  <m:r>
                          <a:rPr lang="en-CA" altLang="ja-JP" sz="3600" i="1" cap="none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en-CA" altLang="ja-JP" sz="3600" b="0" i="1" cap="none" smtClean="0">
                            <a:latin typeface="Cambria Math" panose="02040503050406030204" pitchFamily="18" charset="0"/>
                          </a:rPr>
                          <m:t>𝐴𝑀</m:t>
                        </m:r>
                      </m:den>
                    </m:f>
                    <m:r>
                      <a:rPr lang="en-CA" altLang="ja-JP" sz="3600" b="0" i="1" cap="none" smtClean="0">
                        <a:latin typeface="Cambria Math" panose="02040503050406030204" pitchFamily="18" charset="0"/>
                      </a:rPr>
                      <m:t>𝑖𝑛</m:t>
                    </m:r>
                    <m:r>
                      <a:rPr lang="en-CA" altLang="ja-JP" sz="3600" b="0" i="1" cap="none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3600" i="1" cap="none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CA" altLang="ja-JP" sz="3600" b="0" i="1" cap="none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CA" altLang="ja-JP" sz="3600" cap="none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6054656" y="810492"/>
                <a:ext cx="5931018" cy="6047508"/>
              </a:xfrm>
              <a:blipFill rotWithShape="0">
                <a:blip r:embed="rId2"/>
                <a:stretch>
                  <a:fillRect l="-2055" r="-185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 descr="C:\Users\Afshin\Desktop\focus1wd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083" y="1933406"/>
            <a:ext cx="5674828" cy="4382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422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133148"/>
            <a:ext cx="10364451" cy="901521"/>
          </a:xfrm>
        </p:spPr>
        <p:txBody>
          <a:bodyPr>
            <a:normAutofit/>
          </a:bodyPr>
          <a:lstStyle/>
          <a:p>
            <a:r>
              <a:rPr lang="en-CA" altLang="ja-JP" sz="4800" dirty="0" smtClean="0"/>
              <a:t>Determination of DOF</a:t>
            </a:r>
            <a:endParaRPr kumimoji="1" lang="ja-JP" altLang="en-US" sz="4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548640" y="810492"/>
                <a:ext cx="7244862" cy="6047508"/>
              </a:xfrm>
            </p:spPr>
            <p:txBody>
              <a:bodyPr>
                <a:normAutofit lnSpcReduction="10000"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CA" altLang="ja-JP" sz="3600" b="0" i="0" cap="none" smtClean="0">
                        <a:latin typeface="Cambria Math" panose="02040503050406030204" pitchFamily="18" charset="0"/>
                      </a:rPr>
                      <m:t>DOF</m:t>
                    </m:r>
                    <m:r>
                      <a:rPr lang="en-CA" altLang="ja-JP" sz="3600" i="1" cap="none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f>
                      <m:fPr>
                        <m:ctrlPr>
                          <a:rPr lang="en-CA" altLang="ja-JP" sz="3600" i="1" cap="none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altLang="ja-JP" sz="3600" i="1" cap="none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CA" altLang="ja-JP" sz="3600" i="1" cap="none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CA" altLang="ja-JP" sz="3600" i="1" cap="none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altLang="ja-JP" sz="3600" i="1" cap="none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CA" altLang="ja-JP" sz="3600" i="1" cap="none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  <m:r>
                          <a:rPr lang="en-CA" altLang="ja-JP" sz="3600" i="1" cap="none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</m:t>
                        </m:r>
                      </m:num>
                      <m:den>
                        <m:r>
                          <a:rPr lang="en-CA" altLang="ja-JP" sz="3600" b="0" i="1" cap="none" smtClean="0">
                            <a:latin typeface="Cambria Math" panose="02040503050406030204" pitchFamily="18" charset="0"/>
                          </a:rPr>
                          <m:t>𝐴𝑀</m:t>
                        </m:r>
                      </m:den>
                    </m:f>
                    <m:r>
                      <a:rPr lang="en-CA" altLang="ja-JP" sz="3600" b="0" i="1" cap="none" smtClean="0">
                        <a:latin typeface="Cambria Math" panose="02040503050406030204" pitchFamily="18" charset="0"/>
                      </a:rPr>
                      <m:t>𝑖𝑛</m:t>
                    </m:r>
                    <m:r>
                      <a:rPr lang="en-CA" altLang="ja-JP" sz="3600" b="0" i="1" cap="none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3600" i="1" cap="none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CA" altLang="ja-JP" sz="3600" b="0" i="1" cap="none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CA" altLang="ja-JP" sz="3600" cap="none" dirty="0" smtClean="0"/>
              </a:p>
              <a:p>
                <a:pPr marL="0" indent="0">
                  <a:buNone/>
                </a:pPr>
                <a:r>
                  <a:rPr lang="en-CA" altLang="ja-JP" sz="2800" cap="none" dirty="0" smtClean="0"/>
                  <a:t>W = working distance between the lens and the specimen in mm.</a:t>
                </a:r>
              </a:p>
              <a:p>
                <a:pPr marL="0" indent="0">
                  <a:buNone/>
                </a:pPr>
                <a:r>
                  <a:rPr lang="en-CA" altLang="ja-JP" sz="2800" cap="none" dirty="0" smtClean="0"/>
                  <a:t>A = the aperture diameter.</a:t>
                </a:r>
              </a:p>
              <a:p>
                <a:pPr marL="0" indent="0">
                  <a:buNone/>
                </a:pPr>
                <a:r>
                  <a:rPr lang="en-CA" altLang="ja-JP" sz="2800" cap="none" dirty="0" smtClean="0"/>
                  <a:t>M = Magnification</a:t>
                </a:r>
              </a:p>
              <a:p>
                <a:pPr marL="0" indent="0">
                  <a:buNone/>
                </a:pPr>
                <a:r>
                  <a:rPr lang="en-CA" altLang="ja-JP" sz="2800" cap="none" dirty="0" smtClean="0"/>
                  <a:t>In order to increase DOF,</a:t>
                </a:r>
              </a:p>
              <a:p>
                <a:pPr marL="514350" indent="-514350">
                  <a:buAutoNum type="arabicParenR"/>
                </a:pPr>
                <a:r>
                  <a:rPr lang="en-CA" altLang="ja-JP" sz="2800" cap="none" dirty="0" smtClean="0">
                    <a:solidFill>
                      <a:srgbClr val="FF0000"/>
                    </a:solidFill>
                  </a:rPr>
                  <a:t>Increase the distance W</a:t>
                </a:r>
              </a:p>
              <a:p>
                <a:pPr marL="514350" indent="-514350">
                  <a:buAutoNum type="arabicParenR"/>
                </a:pPr>
                <a:r>
                  <a:rPr lang="en-CA" altLang="ja-JP" sz="2800" cap="none" dirty="0" smtClean="0">
                    <a:solidFill>
                      <a:srgbClr val="FF0000"/>
                    </a:solidFill>
                  </a:rPr>
                  <a:t>Decrease the size of A</a:t>
                </a:r>
              </a:p>
              <a:p>
                <a:pPr marL="514350" indent="-514350">
                  <a:buAutoNum type="arabicParenR"/>
                </a:pPr>
                <a:r>
                  <a:rPr lang="en-CA" altLang="ja-JP" sz="2800" cap="none" dirty="0" smtClean="0">
                    <a:solidFill>
                      <a:srgbClr val="FF0000"/>
                    </a:solidFill>
                  </a:rPr>
                  <a:t>Decrease the magnification M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548640" y="810492"/>
                <a:ext cx="7244862" cy="6047508"/>
              </a:xfrm>
              <a:blipFill rotWithShape="0">
                <a:blip r:embed="rId2"/>
                <a:stretch>
                  <a:fillRect l="-168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 descr="C:\Users\Afshin\Desktop\focus4.gif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7728" y="2433711"/>
            <a:ext cx="5519810" cy="4099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3771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133148"/>
            <a:ext cx="10364451" cy="901521"/>
          </a:xfrm>
        </p:spPr>
        <p:txBody>
          <a:bodyPr>
            <a:normAutofit/>
          </a:bodyPr>
          <a:lstStyle/>
          <a:p>
            <a:r>
              <a:rPr lang="en-CA" altLang="ja-JP" sz="4800" cap="none" dirty="0" smtClean="0"/>
              <a:t>DECREASE APPERTURE SIZE</a:t>
            </a:r>
            <a:endParaRPr kumimoji="1" lang="ja-JP" alt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48639" y="1034668"/>
            <a:ext cx="10930597" cy="5823331"/>
          </a:xfrm>
        </p:spPr>
        <p:txBody>
          <a:bodyPr>
            <a:normAutofit/>
          </a:bodyPr>
          <a:lstStyle/>
          <a:p>
            <a:r>
              <a:rPr lang="en-CA" altLang="ja-JP" sz="3600" cap="none" dirty="0" smtClean="0"/>
              <a:t>An increase DOF</a:t>
            </a:r>
          </a:p>
          <a:p>
            <a:r>
              <a:rPr lang="en-CA" altLang="ja-JP" sz="3600" cap="none" dirty="0" smtClean="0"/>
              <a:t>A decrease the probe current and a concomitant decrease in S/N</a:t>
            </a:r>
          </a:p>
          <a:p>
            <a:r>
              <a:rPr lang="en-CA" altLang="ja-JP" sz="3600" cap="none" dirty="0" smtClean="0"/>
              <a:t>Possible improvement in the probe size and resolution</a:t>
            </a:r>
          </a:p>
          <a:p>
            <a:r>
              <a:rPr lang="en-CA" altLang="ja-JP" sz="3600" cap="none" dirty="0" smtClean="0"/>
              <a:t>Change in astigmatism (needs to be corrected again)</a:t>
            </a:r>
          </a:p>
        </p:txBody>
      </p:sp>
    </p:spTree>
    <p:extLst>
      <p:ext uri="{BB962C8B-B14F-4D97-AF65-F5344CB8AC3E}">
        <p14:creationId xmlns:p14="http://schemas.microsoft.com/office/powerpoint/2010/main" val="3716338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133148"/>
            <a:ext cx="10364451" cy="901521"/>
          </a:xfrm>
        </p:spPr>
        <p:txBody>
          <a:bodyPr>
            <a:normAutofit/>
          </a:bodyPr>
          <a:lstStyle/>
          <a:p>
            <a:r>
              <a:rPr lang="en-CA" altLang="ja-JP" sz="4800" cap="none" dirty="0" smtClean="0"/>
              <a:t>INCREASE WORKING DISTANCE</a:t>
            </a:r>
            <a:endParaRPr lang="en-CA" altLang="ja-JP" sz="4800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48639" y="1034668"/>
            <a:ext cx="10930597" cy="5823331"/>
          </a:xfrm>
        </p:spPr>
        <p:txBody>
          <a:bodyPr>
            <a:normAutofit/>
          </a:bodyPr>
          <a:lstStyle/>
          <a:p>
            <a:pPr lvl="1"/>
            <a:r>
              <a:rPr lang="en-CA" altLang="ja-JP" sz="3400" cap="none" dirty="0" smtClean="0"/>
              <a:t>An increase DOF</a:t>
            </a:r>
          </a:p>
          <a:p>
            <a:pPr lvl="1"/>
            <a:r>
              <a:rPr lang="en-CA" altLang="ja-JP" sz="3400" cap="none" dirty="0" smtClean="0"/>
              <a:t>Lower attainable limits for low magnification work</a:t>
            </a:r>
          </a:p>
          <a:p>
            <a:pPr lvl="1"/>
            <a:r>
              <a:rPr lang="en-CA" altLang="ja-JP" sz="3400" cap="none" dirty="0" smtClean="0"/>
              <a:t>An increase probe size and thus less sharp but smoother image in appearance</a:t>
            </a:r>
          </a:p>
          <a:p>
            <a:pPr lvl="1"/>
            <a:r>
              <a:rPr lang="en-CA" altLang="ja-JP" sz="3400" cap="none" dirty="0" smtClean="0"/>
              <a:t>A possible decrease of signal strength (depending on stage tilt and detector position)</a:t>
            </a:r>
          </a:p>
          <a:p>
            <a:pPr lvl="1"/>
            <a:r>
              <a:rPr lang="en-CA" altLang="ja-JP" sz="3400" cap="none" dirty="0" smtClean="0"/>
              <a:t>Astigmatism will worsen at long W</a:t>
            </a:r>
          </a:p>
        </p:txBody>
      </p:sp>
    </p:spTree>
    <p:extLst>
      <p:ext uri="{BB962C8B-B14F-4D97-AF65-F5344CB8AC3E}">
        <p14:creationId xmlns:p14="http://schemas.microsoft.com/office/powerpoint/2010/main" val="756252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133148"/>
            <a:ext cx="10364451" cy="901521"/>
          </a:xfrm>
        </p:spPr>
        <p:txBody>
          <a:bodyPr>
            <a:normAutofit/>
          </a:bodyPr>
          <a:lstStyle/>
          <a:p>
            <a:r>
              <a:rPr lang="en-CA" altLang="ja-JP" sz="4800" cap="none" dirty="0" smtClean="0"/>
              <a:t>CONCLUSION</a:t>
            </a:r>
            <a:endParaRPr kumimoji="1" lang="ja-JP" alt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48639" y="1034668"/>
            <a:ext cx="10930597" cy="58233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altLang="ja-JP" sz="3600" cap="none" dirty="0"/>
              <a:t>In order to increase DOF,</a:t>
            </a:r>
          </a:p>
          <a:p>
            <a:pPr marL="514350" indent="-514350">
              <a:buAutoNum type="arabicParenR"/>
            </a:pPr>
            <a:r>
              <a:rPr lang="en-CA" altLang="ja-JP" sz="3600" cap="none" dirty="0">
                <a:solidFill>
                  <a:srgbClr val="FF0000"/>
                </a:solidFill>
              </a:rPr>
              <a:t>Increase the distance W</a:t>
            </a:r>
          </a:p>
          <a:p>
            <a:pPr marL="514350" indent="-514350">
              <a:buAutoNum type="arabicParenR"/>
            </a:pPr>
            <a:r>
              <a:rPr lang="en-CA" altLang="ja-JP" sz="3600" cap="none" dirty="0">
                <a:solidFill>
                  <a:srgbClr val="FF0000"/>
                </a:solidFill>
              </a:rPr>
              <a:t>Decrease the size of A</a:t>
            </a:r>
          </a:p>
          <a:p>
            <a:pPr marL="514350" indent="-514350">
              <a:buAutoNum type="arabicParenR"/>
            </a:pPr>
            <a:r>
              <a:rPr lang="en-CA" altLang="ja-JP" sz="3600" cap="none" dirty="0">
                <a:solidFill>
                  <a:srgbClr val="FF0000"/>
                </a:solidFill>
              </a:rPr>
              <a:t>Decrease the magnification </a:t>
            </a:r>
            <a:r>
              <a:rPr lang="en-CA" altLang="ja-JP" sz="3600" cap="none" dirty="0" smtClean="0">
                <a:solidFill>
                  <a:srgbClr val="FF0000"/>
                </a:solidFill>
              </a:rPr>
              <a:t>M</a:t>
            </a:r>
          </a:p>
          <a:p>
            <a:pPr marL="0" indent="0" algn="just">
              <a:buNone/>
            </a:pPr>
            <a:r>
              <a:rPr lang="en-CA" altLang="ja-JP" sz="3600" cap="none" dirty="0" smtClean="0"/>
              <a:t>However, an increase DOF involves some trade-offs. In order to obtain the best DOF, it is necessary to determine best combinations of the working distance, the aperture size and the magnification.</a:t>
            </a:r>
            <a:endParaRPr lang="en-CA" altLang="ja-JP" sz="3600" cap="none" dirty="0"/>
          </a:p>
        </p:txBody>
      </p:sp>
    </p:spTree>
    <p:extLst>
      <p:ext uri="{BB962C8B-B14F-4D97-AF65-F5344CB8AC3E}">
        <p14:creationId xmlns:p14="http://schemas.microsoft.com/office/powerpoint/2010/main" val="1070985431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TC104033925[[fn=Droplet]]</Template>
  <TotalTime>704</TotalTime>
  <Words>220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ＭＳ Ｐゴシック</vt:lpstr>
      <vt:lpstr>Arial</vt:lpstr>
      <vt:lpstr>Cambria Math</vt:lpstr>
      <vt:lpstr>Tw Cen MT</vt:lpstr>
      <vt:lpstr>Droplet</vt:lpstr>
      <vt:lpstr>Factors affecting  the Depth of Field for SEM</vt:lpstr>
      <vt:lpstr>Definition of Depth of Field</vt:lpstr>
      <vt:lpstr>DOF for SEM</vt:lpstr>
      <vt:lpstr>Practical expression of DOF</vt:lpstr>
      <vt:lpstr>Determination of DOF</vt:lpstr>
      <vt:lpstr>DECREASE APPERTURE SIZE</vt:lpstr>
      <vt:lpstr>INCREASE WORKING DISTANCE</vt:lpstr>
      <vt:lpstr>CONCLUSION</vt:lpstr>
    </vt:vector>
  </TitlesOfParts>
  <Company>University of Victoria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Factors affecting  the Depth of Field for SEM</dc:title>
  <dc:creator>Aiko</dc:creator>
  <cp:lastModifiedBy>Aiko</cp:lastModifiedBy>
  <cp:revision>16</cp:revision>
  <dcterms:created xsi:type="dcterms:W3CDTF">2014-02-10T19:27:26Z</dcterms:created>
  <dcterms:modified xsi:type="dcterms:W3CDTF">2014-02-11T07:12:00Z</dcterms:modified>
</cp:coreProperties>
</file>