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5" r:id="rId2"/>
    <p:sldId id="266" r:id="rId3"/>
    <p:sldId id="267" r:id="rId4"/>
    <p:sldId id="304" r:id="rId5"/>
    <p:sldId id="305" r:id="rId6"/>
    <p:sldId id="268" r:id="rId7"/>
    <p:sldId id="299" r:id="rId8"/>
    <p:sldId id="300" r:id="rId9"/>
    <p:sldId id="301" r:id="rId10"/>
    <p:sldId id="302" r:id="rId11"/>
    <p:sldId id="306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18" autoAdjust="0"/>
  </p:normalViewPr>
  <p:slideViewPr>
    <p:cSldViewPr>
      <p:cViewPr varScale="1">
        <p:scale>
          <a:sx n="70" d="100"/>
          <a:sy n="70" d="100"/>
        </p:scale>
        <p:origin x="-51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1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6DFA2-6D43-4018-86ED-C00195BB9E1B}" type="datetimeFigureOut">
              <a:rPr lang="en-GB" smtClean="0"/>
              <a:pPr/>
              <a:t>17/01/2013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316A5-D034-4779-989A-DC5A842E4F9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970F-101B-4E36-AC8C-ADFDF217ED3B}" type="datetimeFigureOut">
              <a:rPr lang="en-GB" smtClean="0"/>
              <a:pPr/>
              <a:t>17/01/2013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55FC-A23A-4821-9F15-086530A5D8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970F-101B-4E36-AC8C-ADFDF217ED3B}" type="datetimeFigureOut">
              <a:rPr lang="en-GB" smtClean="0"/>
              <a:pPr/>
              <a:t>17/01/2013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55FC-A23A-4821-9F15-086530A5D8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970F-101B-4E36-AC8C-ADFDF217ED3B}" type="datetimeFigureOut">
              <a:rPr lang="en-GB" smtClean="0"/>
              <a:pPr/>
              <a:t>17/01/2013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55FC-A23A-4821-9F15-086530A5D8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970F-101B-4E36-AC8C-ADFDF217ED3B}" type="datetimeFigureOut">
              <a:rPr lang="en-GB" smtClean="0"/>
              <a:pPr/>
              <a:t>17/01/2013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55FC-A23A-4821-9F15-086530A5D8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970F-101B-4E36-AC8C-ADFDF217ED3B}" type="datetimeFigureOut">
              <a:rPr lang="en-GB" smtClean="0"/>
              <a:pPr/>
              <a:t>17/01/2013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55FC-A23A-4821-9F15-086530A5D8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970F-101B-4E36-AC8C-ADFDF217ED3B}" type="datetimeFigureOut">
              <a:rPr lang="en-GB" smtClean="0"/>
              <a:pPr/>
              <a:t>17/01/2013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55FC-A23A-4821-9F15-086530A5D8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970F-101B-4E36-AC8C-ADFDF217ED3B}" type="datetimeFigureOut">
              <a:rPr lang="en-GB" smtClean="0"/>
              <a:pPr/>
              <a:t>17/01/2013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55FC-A23A-4821-9F15-086530A5D8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970F-101B-4E36-AC8C-ADFDF217ED3B}" type="datetimeFigureOut">
              <a:rPr lang="en-GB" smtClean="0"/>
              <a:pPr/>
              <a:t>17/01/2013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55FC-A23A-4821-9F15-086530A5D8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970F-101B-4E36-AC8C-ADFDF217ED3B}" type="datetimeFigureOut">
              <a:rPr lang="en-GB" smtClean="0"/>
              <a:pPr/>
              <a:t>17/01/2013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55FC-A23A-4821-9F15-086530A5D8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970F-101B-4E36-AC8C-ADFDF217ED3B}" type="datetimeFigureOut">
              <a:rPr lang="en-GB" smtClean="0"/>
              <a:pPr/>
              <a:t>17/01/2013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55FC-A23A-4821-9F15-086530A5D8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970F-101B-4E36-AC8C-ADFDF217ED3B}" type="datetimeFigureOut">
              <a:rPr lang="en-GB" smtClean="0"/>
              <a:pPr/>
              <a:t>17/01/2013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55FC-A23A-4821-9F15-086530A5D8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D970F-101B-4E36-AC8C-ADFDF217ED3B}" type="datetimeFigureOut">
              <a:rPr lang="en-GB" smtClean="0"/>
              <a:pPr/>
              <a:t>17/01/2013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455FC-A23A-4821-9F15-086530A5D87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Contrast Properties of Electron Beam Resist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Ahmed Al </a:t>
            </a:r>
            <a:r>
              <a:rPr lang="en-US" dirty="0" err="1" smtClean="0"/>
              <a:t>Balushi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Resist Contrast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6832"/>
          </a:xfrm>
        </p:spPr>
        <p:txBody>
          <a:bodyPr/>
          <a:lstStyle/>
          <a:p>
            <a:r>
              <a:rPr lang="en-GB" dirty="0" smtClean="0"/>
              <a:t>Apart from measuring the slope of resist contrast curves, another direct way of judging the resist contrast is to observe the resist profile after development.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3672602"/>
            <a:ext cx="4893171" cy="299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0515" y="3717032"/>
            <a:ext cx="4504532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164288" y="3356992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High contrast resist</a:t>
            </a:r>
            <a:endParaRPr lang="en-GB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Resist contrast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High contrast is always desirable because:</a:t>
            </a:r>
          </a:p>
          <a:p>
            <a:r>
              <a:rPr lang="en-GB" dirty="0" smtClean="0"/>
              <a:t>It enables resist profiles after development to have vertical sidewalls and high aspect ratios</a:t>
            </a:r>
          </a:p>
          <a:p>
            <a:pPr lvl="1"/>
            <a:r>
              <a:rPr lang="en-GB" dirty="0" smtClean="0"/>
              <a:t>Facilitate pattern transfer</a:t>
            </a:r>
          </a:p>
          <a:p>
            <a:pPr lvl="1"/>
            <a:r>
              <a:rPr lang="en-GB" dirty="0" smtClean="0"/>
              <a:t>Enable lithography of high density patterns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988840"/>
            <a:ext cx="7772400" cy="2592288"/>
          </a:xfrm>
        </p:spPr>
        <p:txBody>
          <a:bodyPr>
            <a:normAutofit/>
          </a:bodyPr>
          <a:lstStyle/>
          <a:p>
            <a:r>
              <a:rPr lang="en-US" b="1" dirty="0" smtClean="0"/>
              <a:t>Thank You</a:t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Q&amp;A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/>
          </a:bodyPr>
          <a:lstStyle/>
          <a:p>
            <a:r>
              <a:rPr lang="en-US" dirty="0" smtClean="0"/>
              <a:t>Resist materials</a:t>
            </a:r>
          </a:p>
          <a:p>
            <a:pPr lvl="1"/>
            <a:r>
              <a:rPr lang="en-US" dirty="0" smtClean="0"/>
              <a:t>Sensitivity</a:t>
            </a:r>
          </a:p>
          <a:p>
            <a:pPr lvl="1"/>
            <a:r>
              <a:rPr lang="en-US" dirty="0" smtClean="0"/>
              <a:t>Contrast</a:t>
            </a:r>
          </a:p>
          <a:p>
            <a:r>
              <a:rPr lang="en-US" dirty="0" smtClean="0"/>
              <a:t>Development curves</a:t>
            </a:r>
          </a:p>
          <a:p>
            <a:r>
              <a:rPr lang="en-US" dirty="0" smtClean="0"/>
              <a:t>Resist contrast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Q&amp;A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Important properties of resist are:</a:t>
            </a:r>
          </a:p>
          <a:p>
            <a:pPr lvl="1"/>
            <a:r>
              <a:rPr lang="en-US" dirty="0" smtClean="0"/>
              <a:t>Sensitivity</a:t>
            </a:r>
          </a:p>
          <a:p>
            <a:pPr lvl="1"/>
            <a:r>
              <a:rPr lang="en-US" dirty="0" smtClean="0"/>
              <a:t>Contrast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Linked to resolution capability of resist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64096"/>
            <a:ext cx="8229600" cy="1108720"/>
          </a:xfrm>
        </p:spPr>
        <p:txBody>
          <a:bodyPr/>
          <a:lstStyle/>
          <a:p>
            <a:r>
              <a:rPr lang="en-US" dirty="0" smtClean="0"/>
              <a:t>Sensitivity and contrast are derived from a resist development curves</a:t>
            </a:r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207" y="1700808"/>
            <a:ext cx="7734217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187624" y="5302949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Resist A has higher sensitivity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932040" y="5158933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Resist A has higher contrast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Development Curves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development curves, also called contrast curves, are obtained by exposure and development of a series of large square patterns with different exposure doses</a:t>
            </a:r>
          </a:p>
          <a:p>
            <a:r>
              <a:rPr lang="en-GB" dirty="0" smtClean="0"/>
              <a:t>The remaining resist thickness is measured against the exposure dose, which generates the development curves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 Contrast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Resist contrast is defined by the slope of a development curve and expressed as:</a:t>
            </a:r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where </a:t>
            </a:r>
          </a:p>
          <a:p>
            <a:pPr lvl="1"/>
            <a:r>
              <a:rPr lang="en-GB" dirty="0" smtClean="0"/>
              <a:t>D</a:t>
            </a:r>
            <a:r>
              <a:rPr lang="en-GB" baseline="-25000" dirty="0" smtClean="0"/>
              <a:t>1</a:t>
            </a:r>
            <a:r>
              <a:rPr lang="en-GB" dirty="0" smtClean="0"/>
              <a:t> is the exposure dose at which the resist is fully exposed</a:t>
            </a:r>
          </a:p>
          <a:p>
            <a:pPr lvl="1"/>
            <a:r>
              <a:rPr lang="en-GB" dirty="0" smtClean="0"/>
              <a:t>D</a:t>
            </a:r>
            <a:r>
              <a:rPr lang="en-GB" baseline="-25000" dirty="0" smtClean="0"/>
              <a:t>0 </a:t>
            </a:r>
            <a:r>
              <a:rPr lang="en-GB" dirty="0" smtClean="0"/>
              <a:t>is the exposure dose at which the resist starts to be exposed</a:t>
            </a:r>
          </a:p>
          <a:p>
            <a:r>
              <a:rPr lang="en-GB" dirty="0" smtClean="0"/>
              <a:t>The steeper the slope, the higher the resist contrast</a:t>
            </a:r>
            <a:endParaRPr lang="en-US" dirty="0"/>
          </a:p>
        </p:txBody>
      </p:sp>
      <p:graphicFrame>
        <p:nvGraphicFramePr>
          <p:cNvPr id="4098" name="Content Placeholder 3"/>
          <p:cNvGraphicFramePr>
            <a:graphicFrameLocks noChangeAspect="1"/>
          </p:cNvGraphicFramePr>
          <p:nvPr/>
        </p:nvGraphicFramePr>
        <p:xfrm>
          <a:off x="2617788" y="2205038"/>
          <a:ext cx="3970337" cy="1223962"/>
        </p:xfrm>
        <a:graphic>
          <a:graphicData uri="http://schemas.openxmlformats.org/presentationml/2006/ole">
            <p:oleObj spid="_x0000_s4098" name="Equation" r:id="rId3" imgW="13968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Resist Contrast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steeper the slope is, the higher the resist contrast.</a:t>
            </a:r>
          </a:p>
          <a:p>
            <a:r>
              <a:rPr lang="en-GB" dirty="0" smtClean="0"/>
              <a:t>Resist contrast is an inherent property of a resist material. However, development conditions can have some influence on it.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20688"/>
            <a:ext cx="4601115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55576" y="4941168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Development curves of HSQ negative-tone resist exposed at different e-beam energies</a:t>
            </a:r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548680"/>
            <a:ext cx="443865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508104" y="508518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Contrast curve of SU-8 resist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Resist contrast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By the appearance of contrast curves of these two resists, one can immediately tell that the HSQ resist has higher contrast.</a:t>
            </a:r>
          </a:p>
          <a:p>
            <a:r>
              <a:rPr lang="en-GB" dirty="0" smtClean="0"/>
              <a:t>The contrast of negative-tone resist HSQ is 2.8</a:t>
            </a:r>
          </a:p>
          <a:p>
            <a:r>
              <a:rPr lang="en-GB" dirty="0" smtClean="0"/>
              <a:t>Another negative-tone resist, SU-8, has a contrast of only 0.92, as measured from  contrast curve shown in the figure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4930</TotalTime>
  <Words>325</Words>
  <Application>Microsoft Office PowerPoint</Application>
  <PresentationFormat>On-screen Show (4:3)</PresentationFormat>
  <Paragraphs>48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Contrast Properties of Electron Beam Resist</vt:lpstr>
      <vt:lpstr>Overview</vt:lpstr>
      <vt:lpstr>Resist Materials</vt:lpstr>
      <vt:lpstr>Slide 4</vt:lpstr>
      <vt:lpstr>Development Curves</vt:lpstr>
      <vt:lpstr>Resist Contrast </vt:lpstr>
      <vt:lpstr>Resist Contrast</vt:lpstr>
      <vt:lpstr>Slide 8</vt:lpstr>
      <vt:lpstr>Resist contrast</vt:lpstr>
      <vt:lpstr>Resist Contrast</vt:lpstr>
      <vt:lpstr>Resist contrast</vt:lpstr>
      <vt:lpstr>Thank You  Q&amp;A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Ahmed</dc:creator>
  <cp:lastModifiedBy>Ahmed</cp:lastModifiedBy>
  <cp:revision>89</cp:revision>
  <dcterms:created xsi:type="dcterms:W3CDTF">2012-11-22T17:25:01Z</dcterms:created>
  <dcterms:modified xsi:type="dcterms:W3CDTF">2013-01-17T18:49:04Z</dcterms:modified>
</cp:coreProperties>
</file>