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59" r:id="rId4"/>
    <p:sldId id="265" r:id="rId5"/>
    <p:sldId id="272" r:id="rId6"/>
    <p:sldId id="289" r:id="rId7"/>
    <p:sldId id="262" r:id="rId8"/>
    <p:sldId id="290" r:id="rId9"/>
    <p:sldId id="286" r:id="rId10"/>
    <p:sldId id="287" r:id="rId11"/>
    <p:sldId id="292" r:id="rId12"/>
    <p:sldId id="281" r:id="rId13"/>
    <p:sldId id="279" r:id="rId14"/>
    <p:sldId id="293" r:id="rId15"/>
    <p:sldId id="294" r:id="rId16"/>
    <p:sldId id="261"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6"/>
    <p:restoredTop sz="78701"/>
  </p:normalViewPr>
  <p:slideViewPr>
    <p:cSldViewPr snapToGrid="0" snapToObjects="1">
      <p:cViewPr varScale="1">
        <p:scale>
          <a:sx n="93" d="100"/>
          <a:sy n="93" d="100"/>
        </p:scale>
        <p:origin x="52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4262B-25CD-EA46-ADF0-92503BD9508F}"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3810B-44FD-B94F-94BA-F2CAD3DD32E0}" type="slidenum">
              <a:rPr lang="en-US" smtClean="0"/>
              <a:t>‹#›</a:t>
            </a:fld>
            <a:endParaRPr lang="en-US"/>
          </a:p>
        </p:txBody>
      </p:sp>
    </p:spTree>
    <p:extLst>
      <p:ext uri="{BB962C8B-B14F-4D97-AF65-F5344CB8AC3E}">
        <p14:creationId xmlns:p14="http://schemas.microsoft.com/office/powerpoint/2010/main" val="126679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vTQk1IR9ib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the territory acknowledgement for your school or one that you have developed here. </a:t>
            </a:r>
          </a:p>
        </p:txBody>
      </p:sp>
      <p:sp>
        <p:nvSpPr>
          <p:cNvPr id="4" name="Slide Number Placeholder 3"/>
          <p:cNvSpPr>
            <a:spLocks noGrp="1"/>
          </p:cNvSpPr>
          <p:nvPr>
            <p:ph type="sldNum" sz="quarter" idx="5"/>
          </p:nvPr>
        </p:nvSpPr>
        <p:spPr/>
        <p:txBody>
          <a:bodyPr/>
          <a:lstStyle/>
          <a:p>
            <a:fld id="{1033810B-44FD-B94F-94BA-F2CAD3DD32E0}" type="slidenum">
              <a:rPr lang="en-US" smtClean="0"/>
              <a:t>2</a:t>
            </a:fld>
            <a:endParaRPr lang="en-US"/>
          </a:p>
        </p:txBody>
      </p:sp>
    </p:spTree>
    <p:extLst>
      <p:ext uri="{BB962C8B-B14F-4D97-AF65-F5344CB8AC3E}">
        <p14:creationId xmlns:p14="http://schemas.microsoft.com/office/powerpoint/2010/main" val="67202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these questions as a class or in small groups. </a:t>
            </a:r>
          </a:p>
          <a:p>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11</a:t>
            </a:fld>
            <a:endParaRPr lang="en-US"/>
          </a:p>
        </p:txBody>
      </p:sp>
    </p:spTree>
    <p:extLst>
      <p:ext uri="{BB962C8B-B14F-4D97-AF65-F5344CB8AC3E}">
        <p14:creationId xmlns:p14="http://schemas.microsoft.com/office/powerpoint/2010/main" val="107713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Discuss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trigon, crescent, circle, oval, and the extended crescent are shapes that are used in traditional and contemporary Salish 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Salish artists use positive and negative space to create images and tell stories through their art. </a:t>
            </a:r>
          </a:p>
          <a:p>
            <a:r>
              <a:rPr lang="en-US" sz="1200" kern="1200" dirty="0">
                <a:solidFill>
                  <a:schemeClr val="tx1"/>
                </a:solidFill>
                <a:effectLst/>
                <a:latin typeface="+mn-lt"/>
                <a:ea typeface="+mn-ea"/>
                <a:cs typeface="+mn-cs"/>
              </a:rPr>
              <a:t>Historically, Coast Salish design elements were carved into wood and can be found on traditional tools like spindle whorls and canoe paddles. </a:t>
            </a:r>
          </a:p>
          <a:p>
            <a:r>
              <a:rPr lang="en-US" sz="1200" kern="1200" dirty="0">
                <a:solidFill>
                  <a:schemeClr val="tx1"/>
                </a:solidFill>
                <a:effectLst/>
                <a:latin typeface="+mn-lt"/>
                <a:ea typeface="+mn-ea"/>
                <a:cs typeface="+mn-cs"/>
              </a:rPr>
              <a:t>Today, artists often incorporate these design elements into prints and paintings.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12</a:t>
            </a:fld>
            <a:endParaRPr lang="en-US"/>
          </a:p>
        </p:txBody>
      </p:sp>
    </p:spTree>
    <p:extLst>
      <p:ext uri="{BB962C8B-B14F-4D97-AF65-F5344CB8AC3E}">
        <p14:creationId xmlns:p14="http://schemas.microsoft.com/office/powerpoint/2010/main" val="428334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Salish artists today use the Coast Salish design elements.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his artwork, Dylan Thomas uses traditional Coast Salish design elements to create a row of salmon.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Salmon were one of the main food sources for people who live on the coast, and Dylan’s design </a:t>
            </a:r>
            <a:r>
              <a:rPr lang="en-US" sz="1200" kern="1200" dirty="0" err="1">
                <a:solidFill>
                  <a:schemeClr val="tx1"/>
                </a:solidFill>
                <a:effectLst/>
                <a:latin typeface="+mn-lt"/>
                <a:ea typeface="+mn-ea"/>
                <a:cs typeface="+mn-cs"/>
              </a:rPr>
              <a:t>honours</a:t>
            </a:r>
            <a:r>
              <a:rPr lang="en-US" sz="1200" kern="1200" dirty="0">
                <a:solidFill>
                  <a:schemeClr val="tx1"/>
                </a:solidFill>
                <a:effectLst/>
                <a:latin typeface="+mn-lt"/>
                <a:ea typeface="+mn-ea"/>
                <a:cs typeface="+mn-cs"/>
              </a:rPr>
              <a:t> the salmon as a symbol of abundance and prosperity. Capturing salmon with the S</a:t>
            </a:r>
            <a:r>
              <a:rPr lang="en-US" sz="1200" u="sng"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OLE involves a great amount of cooperation between fishers, families, and different nations. </a:t>
            </a:r>
          </a:p>
          <a:p>
            <a:r>
              <a:rPr lang="en-US" sz="1200" kern="1200" dirty="0">
                <a:solidFill>
                  <a:schemeClr val="tx1"/>
                </a:solidFill>
                <a:effectLst/>
                <a:latin typeface="+mn-lt"/>
                <a:ea typeface="+mn-ea"/>
                <a:cs typeface="+mn-cs"/>
              </a:rPr>
              <a:t>In </a:t>
            </a:r>
            <a:r>
              <a:rPr lang="en-US" sz="1200" i="1" kern="1200" dirty="0">
                <a:solidFill>
                  <a:schemeClr val="tx1"/>
                </a:solidFill>
                <a:effectLst/>
                <a:latin typeface="+mn-lt"/>
                <a:ea typeface="+mn-ea"/>
                <a:cs typeface="+mn-cs"/>
              </a:rPr>
              <a:t>Net Work, </a:t>
            </a:r>
            <a:r>
              <a:rPr lang="en-US" sz="1200" kern="1200" dirty="0">
                <a:solidFill>
                  <a:schemeClr val="tx1"/>
                </a:solidFill>
                <a:effectLst/>
                <a:latin typeface="+mn-lt"/>
                <a:ea typeface="+mn-ea"/>
                <a:cs typeface="+mn-cs"/>
              </a:rPr>
              <a:t>Dylan shows the necessity of cooperation by representing the salmon as interlinked.</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answer the questions about the Coast Salish design elements visible in </a:t>
            </a:r>
            <a:r>
              <a:rPr lang="en-US" i="1" dirty="0"/>
              <a:t>Net Work. </a:t>
            </a:r>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13</a:t>
            </a:fld>
            <a:endParaRPr lang="en-US"/>
          </a:p>
        </p:txBody>
      </p:sp>
    </p:spTree>
    <p:extLst>
      <p:ext uri="{BB962C8B-B14F-4D97-AF65-F5344CB8AC3E}">
        <p14:creationId xmlns:p14="http://schemas.microsoft.com/office/powerpoint/2010/main" val="415863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they are going to honour the salmon by creating their own salmon using the Coast Salish design elements.</a:t>
            </a:r>
          </a:p>
          <a:p>
            <a:endParaRPr lang="en-US" dirty="0"/>
          </a:p>
          <a:p>
            <a:r>
              <a:rPr lang="en-US" dirty="0"/>
              <a:t>There are two options for making a salmon. More information about these options can be found on page 11 of the Reef Net Teacher’s Guide document.</a:t>
            </a:r>
          </a:p>
          <a:p>
            <a:endParaRPr lang="en-US" dirty="0"/>
          </a:p>
          <a:p>
            <a:r>
              <a:rPr lang="en-US" dirty="0"/>
              <a:t>Students may reference Dylan Thomas’s work, but should create an original piece. </a:t>
            </a:r>
          </a:p>
        </p:txBody>
      </p:sp>
      <p:sp>
        <p:nvSpPr>
          <p:cNvPr id="4" name="Slide Number Placeholder 3"/>
          <p:cNvSpPr>
            <a:spLocks noGrp="1"/>
          </p:cNvSpPr>
          <p:nvPr>
            <p:ph type="sldNum" sz="quarter" idx="5"/>
          </p:nvPr>
        </p:nvSpPr>
        <p:spPr/>
        <p:txBody>
          <a:bodyPr/>
          <a:lstStyle/>
          <a:p>
            <a:fld id="{1033810B-44FD-B94F-94BA-F2CAD3DD32E0}" type="slidenum">
              <a:rPr lang="en-US" smtClean="0"/>
              <a:t>14</a:t>
            </a:fld>
            <a:endParaRPr lang="en-US"/>
          </a:p>
        </p:txBody>
      </p:sp>
    </p:spTree>
    <p:extLst>
      <p:ext uri="{BB962C8B-B14F-4D97-AF65-F5344CB8AC3E}">
        <p14:creationId xmlns:p14="http://schemas.microsoft.com/office/powerpoint/2010/main" val="422391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students to reflect on their experience working with Coast Salish design elements to create a salmon with the following questions. </a:t>
            </a:r>
          </a:p>
        </p:txBody>
      </p:sp>
      <p:sp>
        <p:nvSpPr>
          <p:cNvPr id="4" name="Slide Number Placeholder 3"/>
          <p:cNvSpPr>
            <a:spLocks noGrp="1"/>
          </p:cNvSpPr>
          <p:nvPr>
            <p:ph type="sldNum" sz="quarter" idx="5"/>
          </p:nvPr>
        </p:nvSpPr>
        <p:spPr/>
        <p:txBody>
          <a:bodyPr/>
          <a:lstStyle/>
          <a:p>
            <a:fld id="{1033810B-44FD-B94F-94BA-F2CAD3DD32E0}" type="slidenum">
              <a:rPr lang="en-US" smtClean="0"/>
              <a:t>15</a:t>
            </a:fld>
            <a:endParaRPr lang="en-US"/>
          </a:p>
        </p:txBody>
      </p:sp>
    </p:spTree>
    <p:extLst>
      <p:ext uri="{BB962C8B-B14F-4D97-AF65-F5344CB8AC3E}">
        <p14:creationId xmlns:p14="http://schemas.microsoft.com/office/powerpoint/2010/main" val="395506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16</a:t>
            </a:fld>
            <a:endParaRPr lang="en-US"/>
          </a:p>
        </p:txBody>
      </p:sp>
    </p:spTree>
    <p:extLst>
      <p:ext uri="{BB962C8B-B14F-4D97-AF65-F5344CB8AC3E}">
        <p14:creationId xmlns:p14="http://schemas.microsoft.com/office/powerpoint/2010/main" val="257136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Discuss</a:t>
            </a:r>
            <a:endParaRPr lang="en-CA"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To Fish as Formerly: A Story of Straits Salish Resurgence </a:t>
            </a:r>
            <a:r>
              <a:rPr lang="en-US" sz="1200" b="0" kern="1200" dirty="0">
                <a:solidFill>
                  <a:schemeClr val="tx1"/>
                </a:solidFill>
                <a:effectLst/>
                <a:latin typeface="+mn-lt"/>
                <a:ea typeface="+mn-ea"/>
                <a:cs typeface="+mn-cs"/>
              </a:rPr>
              <a:t>shares the story of the</a:t>
            </a:r>
            <a:endParaRPr lang="en-CA"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t>
            </a:r>
            <a:r>
              <a:rPr lang="en-US" sz="1200" b="1" u="sng" kern="1200" dirty="0">
                <a:solidFill>
                  <a:schemeClr val="tx1"/>
                </a:solidFill>
                <a:effectLst/>
                <a:latin typeface="+mn-lt"/>
                <a:ea typeface="+mn-ea"/>
                <a:cs typeface="+mn-cs"/>
              </a:rPr>
              <a:t>X</a:t>
            </a:r>
            <a:r>
              <a:rPr lang="en-US" sz="1200" b="1" kern="1200" dirty="0">
                <a:solidFill>
                  <a:schemeClr val="tx1"/>
                </a:solidFill>
                <a:effectLst/>
                <a:latin typeface="+mn-lt"/>
                <a:ea typeface="+mn-ea"/>
                <a:cs typeface="+mn-cs"/>
              </a:rPr>
              <a:t>OLE </a:t>
            </a:r>
            <a:r>
              <a:rPr lang="en-US" sz="1200" kern="1200" dirty="0">
                <a:solidFill>
                  <a:schemeClr val="tx1"/>
                </a:solidFill>
                <a:effectLst/>
                <a:latin typeface="+mn-lt"/>
                <a:ea typeface="+mn-ea"/>
                <a:cs typeface="+mn-cs"/>
              </a:rPr>
              <a:t>(Reef Net Fishery) through contemporary art, traditional knowledge and historical documentation.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name of the exhibition comes from the Douglas Treaties of 1852,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which stated that the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would be able to “fish as formerly”.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 S</a:t>
            </a:r>
            <a:r>
              <a:rPr lang="en-US" sz="1200" u="sng"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OLE was systematically reduced by colonial systems for the next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50 years and finally was banned altogether in Canada in the early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exhibition shares the story of generations of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people who are revitalizing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practices, beliefs, ceremony, and knowledge inherent to the S</a:t>
            </a:r>
            <a:r>
              <a:rPr lang="en-US" sz="1200" u="sng"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OLE.</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3</a:t>
            </a:fld>
            <a:endParaRPr lang="en-US"/>
          </a:p>
        </p:txBody>
      </p:sp>
    </p:spTree>
    <p:extLst>
      <p:ext uri="{BB962C8B-B14F-4D97-AF65-F5344CB8AC3E}">
        <p14:creationId xmlns:p14="http://schemas.microsoft.com/office/powerpoint/2010/main" val="204806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Discuss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S</a:t>
            </a:r>
            <a:r>
              <a:rPr lang="en-CA" sz="1200" u="sng" kern="1200" dirty="0">
                <a:solidFill>
                  <a:schemeClr val="tx1"/>
                </a:solidFill>
                <a:effectLst/>
                <a:latin typeface="+mn-lt"/>
                <a:ea typeface="+mn-ea"/>
                <a:cs typeface="+mn-cs"/>
              </a:rPr>
              <a:t>X</a:t>
            </a:r>
            <a:r>
              <a:rPr lang="en-CA" sz="1200" kern="1200" dirty="0">
                <a:solidFill>
                  <a:schemeClr val="tx1"/>
                </a:solidFill>
                <a:effectLst/>
                <a:latin typeface="+mn-lt"/>
                <a:ea typeface="+mn-ea"/>
                <a:cs typeface="+mn-cs"/>
              </a:rPr>
              <a:t>OLE is unique to the Straits Salish peoples and an important part of their cultural identity.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Unlike neighbouring Coast Salish lands, no major salmon-bearing rivers pass through Straits Salish territories.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Instead, Straits Salish peoples developed the sophisticated Reef Net technology that required a deep knowledge of salmon migration routes and ocean currents. </a:t>
            </a:r>
          </a:p>
          <a:p>
            <a:r>
              <a:rPr lang="en-US" sz="1200" kern="1200" dirty="0">
                <a:solidFill>
                  <a:schemeClr val="tx1"/>
                </a:solidFill>
                <a:effectLst/>
                <a:latin typeface="+mn-lt"/>
                <a:ea typeface="+mn-ea"/>
                <a:cs typeface="+mn-cs"/>
              </a:rPr>
              <a:t>Straits Salish peoples harvested salmon for thousands of years by intercepting them in the Salish Sea before they could return to large salmon spawning regions like the Fraser River.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a few Straits Salish communities have the knowledge of the S</a:t>
            </a:r>
            <a:r>
              <a:rPr lang="en-US" sz="1200" u="sng"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OLE. This includes the Lekwungen peoples, Songhees and Xwespsum (Esquimalt), on whose traditional territories the </a:t>
            </a:r>
            <a:r>
              <a:rPr lang="en-US" sz="1200" i="1" kern="1200" dirty="0">
                <a:solidFill>
                  <a:schemeClr val="tx1"/>
                </a:solidFill>
                <a:effectLst/>
                <a:latin typeface="+mn-lt"/>
                <a:ea typeface="+mn-ea"/>
                <a:cs typeface="+mn-cs"/>
              </a:rPr>
              <a:t>To Fish as Formerly</a:t>
            </a:r>
            <a:r>
              <a:rPr lang="en-US" sz="1200" kern="1200" dirty="0">
                <a:solidFill>
                  <a:schemeClr val="tx1"/>
                </a:solidFill>
                <a:effectLst/>
                <a:latin typeface="+mn-lt"/>
                <a:ea typeface="+mn-ea"/>
                <a:cs typeface="+mn-cs"/>
              </a:rPr>
              <a:t> exhibition stands, the Sc’ianew (Beecher Bay), T’souke, Malahat, Semiahmoo, Xwelemi (Lummi), and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(Saanich). There are four nations that make up the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people: Tsawout, Tsartlip, Puaquachin, and Tseycum.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When the Reef Net Fishery bans were enacted in the early 19</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century, only 50 years after fishing rights were guaranteed in the Douglas Treaties, </a:t>
            </a:r>
          </a:p>
          <a:p>
            <a:r>
              <a:rPr lang="en-CA" sz="1200" kern="1200" dirty="0">
                <a:solidFill>
                  <a:schemeClr val="tx1"/>
                </a:solidFill>
                <a:effectLst/>
                <a:latin typeface="+mn-lt"/>
                <a:ea typeface="+mn-ea"/>
                <a:cs typeface="+mn-cs"/>
              </a:rPr>
              <a:t>Straits Salish peoples were cut off from their homelands, waters, and resources.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act compounded the loss of language, culture, and identity that many nations were already experiencing. </a:t>
            </a:r>
          </a:p>
          <a:p>
            <a:r>
              <a:rPr lang="en-CA" sz="1200" kern="1200" dirty="0">
                <a:solidFill>
                  <a:schemeClr val="tx1"/>
                </a:solidFill>
                <a:effectLst/>
                <a:latin typeface="+mn-lt"/>
                <a:ea typeface="+mn-ea"/>
                <a:cs typeface="+mn-cs"/>
              </a:rPr>
              <a:t>Since then, generations of Straits Salish people have worked to keep the knowledge of the S</a:t>
            </a:r>
            <a:r>
              <a:rPr lang="en-CA" sz="1200" u="sng" kern="1200" dirty="0">
                <a:solidFill>
                  <a:schemeClr val="tx1"/>
                </a:solidFill>
                <a:effectLst/>
                <a:latin typeface="+mn-lt"/>
                <a:ea typeface="+mn-ea"/>
                <a:cs typeface="+mn-cs"/>
              </a:rPr>
              <a:t>X</a:t>
            </a:r>
            <a:r>
              <a:rPr lang="en-CA" sz="1200" kern="1200" dirty="0">
                <a:solidFill>
                  <a:schemeClr val="tx1"/>
                </a:solidFill>
                <a:effectLst/>
                <a:latin typeface="+mn-lt"/>
                <a:ea typeface="+mn-ea"/>
                <a:cs typeface="+mn-cs"/>
              </a:rPr>
              <a:t>OLE alive and to return to Reef Netting once again.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 the Straits Salish people, revitalizing the Reef Net is about so much more than fishing. </a:t>
            </a:r>
          </a:p>
          <a:p>
            <a:r>
              <a:rPr lang="en-CA" sz="1200" kern="1200" dirty="0">
                <a:solidFill>
                  <a:schemeClr val="tx1"/>
                </a:solidFill>
                <a:effectLst/>
                <a:latin typeface="+mn-lt"/>
                <a:ea typeface="+mn-ea"/>
                <a:cs typeface="+mn-cs"/>
              </a:rPr>
              <a:t>The S</a:t>
            </a:r>
            <a:r>
              <a:rPr lang="en-CA" sz="1200" u="sng" kern="1200" dirty="0">
                <a:solidFill>
                  <a:schemeClr val="tx1"/>
                </a:solidFill>
                <a:effectLst/>
                <a:latin typeface="+mn-lt"/>
                <a:ea typeface="+mn-ea"/>
                <a:cs typeface="+mn-cs"/>
              </a:rPr>
              <a:t>X</a:t>
            </a:r>
            <a:r>
              <a:rPr lang="en-CA" sz="1200" kern="1200" dirty="0">
                <a:solidFill>
                  <a:schemeClr val="tx1"/>
                </a:solidFill>
                <a:effectLst/>
                <a:latin typeface="+mn-lt"/>
                <a:ea typeface="+mn-ea"/>
                <a:cs typeface="+mn-cs"/>
              </a:rPr>
              <a:t>OLE forms the basis for the worldview of Straits Salish peoples like the </a:t>
            </a:r>
            <a:r>
              <a:rPr lang="en-CA" sz="1200" u="sng" kern="1200" dirty="0">
                <a:solidFill>
                  <a:schemeClr val="tx1"/>
                </a:solidFill>
                <a:effectLst/>
                <a:latin typeface="+mn-lt"/>
                <a:ea typeface="+mn-ea"/>
                <a:cs typeface="+mn-cs"/>
              </a:rPr>
              <a:t>W</a:t>
            </a:r>
            <a:r>
              <a:rPr lang="en-CA" sz="1200" kern="1200" dirty="0">
                <a:solidFill>
                  <a:schemeClr val="tx1"/>
                </a:solidFill>
                <a:effectLst/>
                <a:latin typeface="+mn-lt"/>
                <a:ea typeface="+mn-ea"/>
                <a:cs typeface="+mn-cs"/>
              </a:rPr>
              <a:t>SÁNEĆ and Xwelemi.</a:t>
            </a:r>
            <a:r>
              <a:rPr lang="en-CA" dirty="0">
                <a:effectLst/>
              </a:rPr>
              <a:t> </a:t>
            </a: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acknowledge that there are many other Straits Salish histories of the Reef Net Fishery that have yet to be told. </a:t>
            </a:r>
          </a:p>
          <a:p>
            <a:r>
              <a:rPr lang="en-US" sz="1200" kern="1200" dirty="0">
                <a:solidFill>
                  <a:schemeClr val="tx1"/>
                </a:solidFill>
                <a:effectLst/>
                <a:latin typeface="+mn-lt"/>
                <a:ea typeface="+mn-ea"/>
                <a:cs typeface="+mn-cs"/>
              </a:rPr>
              <a:t>The exhibition and this guide draw primarily from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perspectives.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33810B-44FD-B94F-94BA-F2CAD3DD32E0}" type="slidenum">
              <a:rPr lang="en-US" smtClean="0"/>
              <a:t>4</a:t>
            </a:fld>
            <a:endParaRPr lang="en-US"/>
          </a:p>
        </p:txBody>
      </p:sp>
    </p:spTree>
    <p:extLst>
      <p:ext uri="{BB962C8B-B14F-4D97-AF65-F5344CB8AC3E}">
        <p14:creationId xmlns:p14="http://schemas.microsoft.com/office/powerpoint/2010/main" val="166200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 Step 1: Introduction to the Video </a:t>
            </a:r>
          </a:p>
          <a:p>
            <a:r>
              <a:rPr lang="en-CA" sz="1200" b="0" kern="1200" dirty="0">
                <a:solidFill>
                  <a:schemeClr val="tx1"/>
                </a:solidFill>
                <a:effectLst/>
                <a:latin typeface="+mn-lt"/>
                <a:ea typeface="+mn-ea"/>
                <a:cs typeface="+mn-cs"/>
              </a:rPr>
              <a:t>(5 minutes and 35 seconds)</a:t>
            </a:r>
          </a:p>
          <a:p>
            <a:r>
              <a:rPr lang="en-CA" sz="1200" kern="1200" dirty="0">
                <a:solidFill>
                  <a:schemeClr val="tx1"/>
                </a:solidFill>
                <a:effectLst/>
                <a:latin typeface="+mn-lt"/>
                <a:ea typeface="+mn-ea"/>
                <a:cs typeface="+mn-cs"/>
              </a:rPr>
              <a:t>The following video is about how Nick Claxton works with his community to revitalize the knowledge of the</a:t>
            </a:r>
            <a:r>
              <a:rPr lang="en-CA" sz="1200" i="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S</a:t>
            </a:r>
            <a:r>
              <a:rPr lang="en-CA" sz="1200" u="sng" kern="1200" dirty="0">
                <a:solidFill>
                  <a:schemeClr val="tx1"/>
                </a:solidFill>
                <a:effectLst/>
                <a:latin typeface="+mn-lt"/>
                <a:ea typeface="+mn-ea"/>
                <a:cs typeface="+mn-cs"/>
              </a:rPr>
              <a:t>X</a:t>
            </a:r>
            <a:r>
              <a:rPr lang="en-CA" sz="1200" kern="1200" dirty="0">
                <a:solidFill>
                  <a:schemeClr val="tx1"/>
                </a:solidFill>
                <a:effectLst/>
                <a:latin typeface="+mn-lt"/>
                <a:ea typeface="+mn-ea"/>
                <a:cs typeface="+mn-cs"/>
              </a:rPr>
              <a:t>OLE.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Dr. Nick XEMŦOLTW Claxton is </a:t>
            </a:r>
            <a:r>
              <a:rPr lang="en-CA" sz="1200" u="sng" kern="1200" dirty="0">
                <a:solidFill>
                  <a:schemeClr val="tx1"/>
                </a:solidFill>
                <a:effectLst/>
                <a:latin typeface="+mn-lt"/>
                <a:ea typeface="+mn-ea"/>
                <a:cs typeface="+mn-cs"/>
              </a:rPr>
              <a:t>W</a:t>
            </a:r>
            <a:r>
              <a:rPr lang="en-CA" sz="1200" kern="1200" dirty="0">
                <a:solidFill>
                  <a:schemeClr val="tx1"/>
                </a:solidFill>
                <a:effectLst/>
                <a:latin typeface="+mn-lt"/>
                <a:ea typeface="+mn-ea"/>
                <a:cs typeface="+mn-cs"/>
              </a:rPr>
              <a:t>SÁNEĆ and Chief of the </a:t>
            </a:r>
            <a:r>
              <a:rPr lang="en-CA" sz="1200" kern="1200" dirty="0" err="1">
                <a:solidFill>
                  <a:schemeClr val="tx1"/>
                </a:solidFill>
                <a:effectLst/>
                <a:latin typeface="+mn-lt"/>
                <a:ea typeface="+mn-ea"/>
                <a:cs typeface="+mn-cs"/>
              </a:rPr>
              <a:t>Tsawout</a:t>
            </a:r>
            <a:r>
              <a:rPr lang="en-CA" sz="1200" kern="1200" dirty="0">
                <a:solidFill>
                  <a:schemeClr val="tx1"/>
                </a:solidFill>
                <a:effectLst/>
                <a:latin typeface="+mn-lt"/>
                <a:ea typeface="+mn-ea"/>
                <a:cs typeface="+mn-cs"/>
              </a:rPr>
              <a:t> First Nation. He was named ȻWENÁLYEN, or Reef Net Captain through ceremony and led the first fishing of the S</a:t>
            </a:r>
            <a:r>
              <a:rPr lang="en-CA" sz="1200" u="sng" kern="1200" dirty="0">
                <a:solidFill>
                  <a:schemeClr val="tx1"/>
                </a:solidFill>
                <a:effectLst/>
                <a:latin typeface="+mn-lt"/>
                <a:ea typeface="+mn-ea"/>
                <a:cs typeface="+mn-cs"/>
              </a:rPr>
              <a:t>X</a:t>
            </a:r>
            <a:r>
              <a:rPr lang="en-CA" sz="1200" kern="1200" dirty="0">
                <a:solidFill>
                  <a:schemeClr val="tx1"/>
                </a:solidFill>
                <a:effectLst/>
                <a:latin typeface="+mn-lt"/>
                <a:ea typeface="+mn-ea"/>
                <a:cs typeface="+mn-cs"/>
              </a:rPr>
              <a:t>OLE in Canadian waters since it was banned over 100 years ago.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When students watch the video, ask them to pay special attention to how the community works together and how everyone has a role to play. </a:t>
            </a:r>
          </a:p>
          <a:p>
            <a:endParaRPr lang="en-CA" sz="1200" kern="1200" dirty="0">
              <a:solidFill>
                <a:schemeClr val="tx1"/>
              </a:solidFill>
              <a:effectLst/>
              <a:latin typeface="+mn-lt"/>
              <a:ea typeface="+mn-ea"/>
              <a:cs typeface="+mn-cs"/>
              <a:hlinkClick r:id="rId3"/>
            </a:endParaRPr>
          </a:p>
          <a:p>
            <a:endParaRPr lang="en-CA" dirty="0">
              <a:hlinkClick r:id="rId3"/>
            </a:endParaRPr>
          </a:p>
          <a:p>
            <a:r>
              <a:rPr lang="en-CA" dirty="0">
                <a:hlinkClick r:id="rId3"/>
              </a:rPr>
              <a:t>https://www.youtube.com/watch?v=vTQk1IR9ibc</a:t>
            </a:r>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5</a:t>
            </a:fld>
            <a:endParaRPr lang="en-US"/>
          </a:p>
        </p:txBody>
      </p:sp>
    </p:spTree>
    <p:extLst>
      <p:ext uri="{BB962C8B-B14F-4D97-AF65-F5344CB8AC3E}">
        <p14:creationId xmlns:p14="http://schemas.microsoft.com/office/powerpoint/2010/main" val="21540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questions as a class or in small groups. </a:t>
            </a:r>
          </a:p>
        </p:txBody>
      </p:sp>
      <p:sp>
        <p:nvSpPr>
          <p:cNvPr id="4" name="Slide Number Placeholder 3"/>
          <p:cNvSpPr>
            <a:spLocks noGrp="1"/>
          </p:cNvSpPr>
          <p:nvPr>
            <p:ph type="sldNum" sz="quarter" idx="5"/>
          </p:nvPr>
        </p:nvSpPr>
        <p:spPr/>
        <p:txBody>
          <a:bodyPr/>
          <a:lstStyle/>
          <a:p>
            <a:fld id="{1033810B-44FD-B94F-94BA-F2CAD3DD32E0}" type="slidenum">
              <a:rPr lang="en-US" smtClean="0"/>
              <a:t>6</a:t>
            </a:fld>
            <a:endParaRPr lang="en-US"/>
          </a:p>
        </p:txBody>
      </p:sp>
    </p:spTree>
    <p:extLst>
      <p:ext uri="{BB962C8B-B14F-4D97-AF65-F5344CB8AC3E}">
        <p14:creationId xmlns:p14="http://schemas.microsoft.com/office/powerpoint/2010/main" val="16059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photograph shows Xwelemi people with a ceremonial Reef Net model, net weights, paddles and drums at Lummi Island in 1915.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Ceremony is an important component of the S</a:t>
            </a:r>
            <a:r>
              <a:rPr lang="en-US" sz="1200" u="sng"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OLE. Notice how Xwelemi community members of all ages are taking part in the ceremony.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Discuss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aspect of cultural revitalization is learning together as a community, where everyone can share their knowledge and learn from each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Xwelemi, who live in what is now Washington State across the Strait of Georgia, have helped the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relearn the teachings of the Reef Net. This has been an important part of the Reef Net revitalization process for the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peoples.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to think of an activity they participate in that connects them to their family or friends. </a:t>
            </a:r>
          </a:p>
          <a:p>
            <a:r>
              <a:rPr lang="en-US" sz="1200" kern="1200" dirty="0">
                <a:solidFill>
                  <a:schemeClr val="tx1"/>
                </a:solidFill>
                <a:effectLst/>
                <a:latin typeface="+mn-lt"/>
                <a:ea typeface="+mn-ea"/>
                <a:cs typeface="+mn-cs"/>
              </a:rPr>
              <a:t>It might be a game or sport they play, an event they attend with family, or a special meal they make with a parent.</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7</a:t>
            </a:fld>
            <a:endParaRPr lang="en-US"/>
          </a:p>
        </p:txBody>
      </p:sp>
    </p:spTree>
    <p:extLst>
      <p:ext uri="{BB962C8B-B14F-4D97-AF65-F5344CB8AC3E}">
        <p14:creationId xmlns:p14="http://schemas.microsoft.com/office/powerpoint/2010/main" val="41031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Create and Share</a:t>
            </a:r>
          </a:p>
          <a:p>
            <a:r>
              <a:rPr lang="en-US" sz="1200" kern="1200" dirty="0">
                <a:solidFill>
                  <a:schemeClr val="tx1"/>
                </a:solidFill>
                <a:effectLst/>
                <a:latin typeface="+mn-lt"/>
                <a:ea typeface="+mn-ea"/>
                <a:cs typeface="+mn-cs"/>
              </a:rPr>
              <a:t>Ask students to think of an activity they participate in that connects them to their family or friends. </a:t>
            </a:r>
          </a:p>
          <a:p>
            <a:r>
              <a:rPr lang="en-US" sz="1200" kern="1200" dirty="0">
                <a:solidFill>
                  <a:schemeClr val="tx1"/>
                </a:solidFill>
                <a:effectLst/>
                <a:latin typeface="+mn-lt"/>
                <a:ea typeface="+mn-ea"/>
                <a:cs typeface="+mn-cs"/>
              </a:rPr>
              <a:t>It might be a game or sport they play, an event they attend with family, or a special meal they make with a parent.</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draw a picture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their activity that includes the lessons it teaches. </a:t>
            </a:r>
          </a:p>
          <a:p>
            <a:r>
              <a:rPr lang="en-US" sz="1200" kern="1200" dirty="0">
                <a:solidFill>
                  <a:schemeClr val="tx1"/>
                </a:solidFill>
                <a:effectLst/>
                <a:latin typeface="+mn-lt"/>
                <a:ea typeface="+mn-ea"/>
                <a:cs typeface="+mn-cs"/>
              </a:rPr>
              <a:t>Then, ask each student to show their drawings to a partner and to share their teachings.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Prompt students to reflect on the importance of their chosen activity to their identity as individuals and as part of a community. </a:t>
            </a:r>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8</a:t>
            </a:fld>
            <a:endParaRPr lang="en-US"/>
          </a:p>
        </p:txBody>
      </p:sp>
    </p:spTree>
    <p:extLst>
      <p:ext uri="{BB962C8B-B14F-4D97-AF65-F5344CB8AC3E}">
        <p14:creationId xmlns:p14="http://schemas.microsoft.com/office/powerpoint/2010/main" val="192266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Discuss</a:t>
            </a:r>
            <a:endParaRPr lang="en-CA"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Conservation is built into </a:t>
            </a:r>
            <a:r>
              <a:rPr lang="en-US" sz="1200" b="0" u="sng" kern="1200" dirty="0">
                <a:solidFill>
                  <a:schemeClr val="tx1"/>
                </a:solidFill>
                <a:effectLst/>
                <a:latin typeface="+mn-lt"/>
                <a:ea typeface="+mn-ea"/>
                <a:cs typeface="+mn-cs"/>
              </a:rPr>
              <a:t>W</a:t>
            </a:r>
            <a:r>
              <a:rPr lang="en-US" sz="1200" b="0" kern="1200" dirty="0">
                <a:solidFill>
                  <a:schemeClr val="tx1"/>
                </a:solidFill>
                <a:effectLst/>
                <a:latin typeface="+mn-lt"/>
                <a:ea typeface="+mn-ea"/>
                <a:cs typeface="+mn-cs"/>
              </a:rPr>
              <a:t>SÁNEĆ culture. </a:t>
            </a:r>
          </a:p>
          <a:p>
            <a:r>
              <a:rPr lang="en-US" sz="1200" b="0" kern="1200" dirty="0">
                <a:solidFill>
                  <a:schemeClr val="tx1"/>
                </a:solidFill>
                <a:effectLst/>
                <a:latin typeface="+mn-lt"/>
                <a:ea typeface="+mn-ea"/>
                <a:cs typeface="+mn-cs"/>
              </a:rPr>
              <a:t>Salmon are provided the same respect that </a:t>
            </a:r>
            <a:r>
              <a:rPr lang="en-US" sz="1200" b="0" u="sng" kern="1200" dirty="0">
                <a:solidFill>
                  <a:schemeClr val="tx1"/>
                </a:solidFill>
                <a:effectLst/>
                <a:latin typeface="+mn-lt"/>
                <a:ea typeface="+mn-ea"/>
                <a:cs typeface="+mn-cs"/>
              </a:rPr>
              <a:t>W</a:t>
            </a:r>
            <a:r>
              <a:rPr lang="en-US" sz="1200" b="0" kern="1200" dirty="0">
                <a:solidFill>
                  <a:schemeClr val="tx1"/>
                </a:solidFill>
                <a:effectLst/>
                <a:latin typeface="+mn-lt"/>
                <a:ea typeface="+mn-ea"/>
                <a:cs typeface="+mn-cs"/>
              </a:rPr>
              <a:t>SÁNEĆ people provide to each other, and are a symbol of abundance and prosperity.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When the Straits Salish people designed the Reef Net, they had the wellbeing of the salmon in mind so they built a hole in the net, called a SHELIS, that allows some salmon to escape capture. </a:t>
            </a:r>
          </a:p>
          <a:p>
            <a:r>
              <a:rPr lang="en-US" sz="1200" b="0" kern="1200" dirty="0">
                <a:solidFill>
                  <a:schemeClr val="tx1"/>
                </a:solidFill>
                <a:effectLst/>
                <a:latin typeface="+mn-lt"/>
                <a:ea typeface="+mn-ea"/>
                <a:cs typeface="+mn-cs"/>
              </a:rPr>
              <a:t>These salmon can keep swimming up to their home rivers and spawn, so salmon keep returning to Straits Salish territory year after year. </a:t>
            </a:r>
          </a:p>
          <a:p>
            <a:r>
              <a:rPr lang="en-US" sz="1200" b="0" kern="1200" dirty="0">
                <a:solidFill>
                  <a:schemeClr val="tx1"/>
                </a:solidFill>
                <a:effectLst/>
                <a:latin typeface="+mn-lt"/>
                <a:ea typeface="+mn-ea"/>
                <a:cs typeface="+mn-cs"/>
              </a:rPr>
              <a:t>They also took care of the water where they caught the salmon each year. </a:t>
            </a:r>
          </a:p>
          <a:p>
            <a:r>
              <a:rPr lang="en-US" sz="1200" b="0" kern="1200" dirty="0">
                <a:solidFill>
                  <a:schemeClr val="tx1"/>
                </a:solidFill>
                <a:effectLst/>
                <a:latin typeface="+mn-lt"/>
                <a:ea typeface="+mn-ea"/>
                <a:cs typeface="+mn-cs"/>
              </a:rPr>
              <a:t>Each family’s SWÁLET, or Reef Net Fishing site, was cared for and passed down through generations. </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practices demonstrate how the values of conservation and respect are incorporated into the practice of Reef Net Fishing so the people could continue to catch fish every year and the salmon could continue to thrive.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Chasz Elliott, also known as Temoseng, is an emerging </a:t>
            </a:r>
            <a:r>
              <a:rPr lang="en-US" sz="1200" u="sng"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SÁNEĆ and Lekwungen artist from Tsartlip. He is inspired by the SHELIS and included this in his artwork called </a:t>
            </a:r>
            <a:r>
              <a:rPr lang="en-US" sz="1200" i="1" kern="1200" dirty="0">
                <a:solidFill>
                  <a:schemeClr val="tx1"/>
                </a:solidFill>
                <a:effectLst/>
                <a:latin typeface="+mn-lt"/>
                <a:ea typeface="+mn-ea"/>
                <a:cs typeface="+mn-cs"/>
              </a:rPr>
              <a:t>SHELIS – Life</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9</a:t>
            </a:fld>
            <a:endParaRPr lang="en-US"/>
          </a:p>
        </p:txBody>
      </p:sp>
    </p:spTree>
    <p:extLst>
      <p:ext uri="{BB962C8B-B14F-4D97-AF65-F5344CB8AC3E}">
        <p14:creationId xmlns:p14="http://schemas.microsoft.com/office/powerpoint/2010/main" val="306606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Watch</a:t>
            </a:r>
          </a:p>
          <a:p>
            <a:endParaRPr lang="en-US" dirty="0"/>
          </a:p>
          <a:p>
            <a:r>
              <a:rPr lang="en-US" dirty="0"/>
              <a:t>Before watching the video, ask students to pay attention to when Chasz talks about conservation and the importance of the SHELIS. </a:t>
            </a:r>
          </a:p>
          <a:p>
            <a:endParaRPr lang="en-US" dirty="0"/>
          </a:p>
          <a:p>
            <a:r>
              <a:rPr lang="en-US" dirty="0"/>
              <a:t>https://</a:t>
            </a:r>
            <a:r>
              <a:rPr lang="en-US" dirty="0" err="1"/>
              <a:t>www.youtube.com</a:t>
            </a:r>
            <a:r>
              <a:rPr lang="en-US" dirty="0"/>
              <a:t>/</a:t>
            </a:r>
            <a:r>
              <a:rPr lang="en-US" dirty="0" err="1"/>
              <a:t>watch?v</a:t>
            </a:r>
            <a:r>
              <a:rPr lang="en-US" dirty="0"/>
              <a:t>=simwd0GBc5I&amp;feature=</a:t>
            </a:r>
            <a:r>
              <a:rPr lang="en-US" dirty="0" err="1"/>
              <a:t>youtu.be</a:t>
            </a:r>
            <a:endParaRPr lang="en-US" dirty="0"/>
          </a:p>
        </p:txBody>
      </p:sp>
      <p:sp>
        <p:nvSpPr>
          <p:cNvPr id="4" name="Slide Number Placeholder 3"/>
          <p:cNvSpPr>
            <a:spLocks noGrp="1"/>
          </p:cNvSpPr>
          <p:nvPr>
            <p:ph type="sldNum" sz="quarter" idx="5"/>
          </p:nvPr>
        </p:nvSpPr>
        <p:spPr/>
        <p:txBody>
          <a:bodyPr/>
          <a:lstStyle/>
          <a:p>
            <a:fld id="{1033810B-44FD-B94F-94BA-F2CAD3DD32E0}" type="slidenum">
              <a:rPr lang="en-US" smtClean="0"/>
              <a:t>10</a:t>
            </a:fld>
            <a:endParaRPr lang="en-US"/>
          </a:p>
        </p:txBody>
      </p:sp>
    </p:spTree>
    <p:extLst>
      <p:ext uri="{BB962C8B-B14F-4D97-AF65-F5344CB8AC3E}">
        <p14:creationId xmlns:p14="http://schemas.microsoft.com/office/powerpoint/2010/main" val="300030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74F2-1CF4-9F4A-901B-42191C931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5B9F2E-B360-D342-8EF5-B4B564632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1730A-46F3-C649-BFDD-8F80A1BEAEC3}"/>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5" name="Footer Placeholder 4">
            <a:extLst>
              <a:ext uri="{FF2B5EF4-FFF2-40B4-BE49-F238E27FC236}">
                <a16:creationId xmlns:a16="http://schemas.microsoft.com/office/drawing/2014/main" id="{E3BB37D7-B82C-7A4A-AE02-31B8821C4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7FDA8-4DD9-794E-A23B-8E98A6A8DC21}"/>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37488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F6F0-856C-D845-A8CA-623708A46A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F99F4-1BC3-9C4F-A404-B438FA75CD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422AB-51B5-DF49-BD2E-6096DE3FC32B}"/>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5" name="Footer Placeholder 4">
            <a:extLst>
              <a:ext uri="{FF2B5EF4-FFF2-40B4-BE49-F238E27FC236}">
                <a16:creationId xmlns:a16="http://schemas.microsoft.com/office/drawing/2014/main" id="{ED803989-FA3A-C140-9551-374EBD80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58FEF-1F0F-E849-9BC9-05BA5B6D8037}"/>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231374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97B43-CC94-2940-9D42-23E54A7542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4F3FE-98F6-8441-AE95-2315D8209F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3905C-67FC-7D4A-96A6-4CF55D5354C1}"/>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5" name="Footer Placeholder 4">
            <a:extLst>
              <a:ext uri="{FF2B5EF4-FFF2-40B4-BE49-F238E27FC236}">
                <a16:creationId xmlns:a16="http://schemas.microsoft.com/office/drawing/2014/main" id="{A674A334-6A19-BA47-968E-166D7BB7E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0D6E1-4457-3444-8FC6-BAE2404805C1}"/>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57639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A2CD-67B3-0841-9D79-267270E24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6AE3A-A3F7-E94B-83B1-8758F5555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35FB4-CC01-F14D-99C0-A21D28B5C4B2}"/>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5" name="Footer Placeholder 4">
            <a:extLst>
              <a:ext uri="{FF2B5EF4-FFF2-40B4-BE49-F238E27FC236}">
                <a16:creationId xmlns:a16="http://schemas.microsoft.com/office/drawing/2014/main" id="{E663D967-C417-D248-87BA-33B0AA61E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7A30-EAAB-B440-A972-F246D867A9E5}"/>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409318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6603-CA16-C143-9348-5A9DFE2F66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6D6002-CC56-5343-8717-247364027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B565-BD49-DE4B-A408-8BF008E0D4AC}"/>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5" name="Footer Placeholder 4">
            <a:extLst>
              <a:ext uri="{FF2B5EF4-FFF2-40B4-BE49-F238E27FC236}">
                <a16:creationId xmlns:a16="http://schemas.microsoft.com/office/drawing/2014/main" id="{114B1B5F-9C21-1241-9F16-D7F249DF5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D23F4-C172-0B4C-B3C3-C6F84B7D016C}"/>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251146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E5C0-BA78-2B4E-BBBB-84C51BACD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39D78-6839-5D48-9F1C-D0412E06A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85A1AE-F288-1348-ACB2-7519E8CDA2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B5314-4385-184C-80BC-B4EB1C8B28F4}"/>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6" name="Footer Placeholder 5">
            <a:extLst>
              <a:ext uri="{FF2B5EF4-FFF2-40B4-BE49-F238E27FC236}">
                <a16:creationId xmlns:a16="http://schemas.microsoft.com/office/drawing/2014/main" id="{6A331C47-B182-114C-B781-362498D78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7D1D7-6548-6C4F-81DE-617E256E9C79}"/>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382786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F0E3-06FC-934B-9221-A8CF6D2E94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8DD67C-1248-094C-9D8B-40A54B5D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6592E-7B12-4840-8437-EC871CB5DF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C09D3-4CA6-C84D-A0D9-C72D9A827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01BFED-59B7-3B43-827C-BCB01D9A27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A5C38-FB56-534B-BFE3-9D9655FF59F2}"/>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8" name="Footer Placeholder 7">
            <a:extLst>
              <a:ext uri="{FF2B5EF4-FFF2-40B4-BE49-F238E27FC236}">
                <a16:creationId xmlns:a16="http://schemas.microsoft.com/office/drawing/2014/main" id="{1F2D5D07-2E0F-E940-817C-A45A77F82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C56A6B-6ECD-6C47-B1CC-4D34743D7664}"/>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82343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9BED-2E40-5245-A213-19219160C5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68FA9-DC2F-694A-B3A2-839975DB754F}"/>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4" name="Footer Placeholder 3">
            <a:extLst>
              <a:ext uri="{FF2B5EF4-FFF2-40B4-BE49-F238E27FC236}">
                <a16:creationId xmlns:a16="http://schemas.microsoft.com/office/drawing/2014/main" id="{2C0BBB40-370A-084F-A2EB-896D6255EE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74E5C-533A-AF4C-AF41-31ACD7B782C8}"/>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302467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C0A3DA-8A8F-D744-8CB7-263EC7C73D31}"/>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3" name="Footer Placeholder 2">
            <a:extLst>
              <a:ext uri="{FF2B5EF4-FFF2-40B4-BE49-F238E27FC236}">
                <a16:creationId xmlns:a16="http://schemas.microsoft.com/office/drawing/2014/main" id="{437168F7-119D-7148-8BDA-89241F330E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E10622-84A0-A141-9413-A72C69F30E1C}"/>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33385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9112-6F57-2941-8BDF-28CD87D68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A7BF1-BB07-424D-9131-197264490B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94050-C22E-CF43-A4F9-02DBC6511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C483E-6CAC-3F4E-BAE5-34E87A3390EC}"/>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6" name="Footer Placeholder 5">
            <a:extLst>
              <a:ext uri="{FF2B5EF4-FFF2-40B4-BE49-F238E27FC236}">
                <a16:creationId xmlns:a16="http://schemas.microsoft.com/office/drawing/2014/main" id="{7E8B16BC-89B6-AA4B-921D-6C09800DA3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1EECF-07B4-814A-B7B3-22DC87FC52DD}"/>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11070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0D51-A2A6-D848-B650-4F0FD14DB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C1F087-C7E9-5343-8219-2C8CC4E7C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EBBD0-B246-D64A-B835-6991B886F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BB049-7188-4745-9ED6-38FE2F3F4C1F}"/>
              </a:ext>
            </a:extLst>
          </p:cNvPr>
          <p:cNvSpPr>
            <a:spLocks noGrp="1"/>
          </p:cNvSpPr>
          <p:nvPr>
            <p:ph type="dt" sz="half" idx="10"/>
          </p:nvPr>
        </p:nvSpPr>
        <p:spPr/>
        <p:txBody>
          <a:bodyPr/>
          <a:lstStyle/>
          <a:p>
            <a:fld id="{9DCB2272-105C-BD46-8E30-3E08ADA41300}" type="datetimeFigureOut">
              <a:rPr lang="en-US" smtClean="0"/>
              <a:t>10/5/2020</a:t>
            </a:fld>
            <a:endParaRPr lang="en-US"/>
          </a:p>
        </p:txBody>
      </p:sp>
      <p:sp>
        <p:nvSpPr>
          <p:cNvPr id="6" name="Footer Placeholder 5">
            <a:extLst>
              <a:ext uri="{FF2B5EF4-FFF2-40B4-BE49-F238E27FC236}">
                <a16:creationId xmlns:a16="http://schemas.microsoft.com/office/drawing/2014/main" id="{E6EF75CF-8A85-D442-95DE-418F039D7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2566E-3CA2-2941-B4DA-A2EC7A273126}"/>
              </a:ext>
            </a:extLst>
          </p:cNvPr>
          <p:cNvSpPr>
            <a:spLocks noGrp="1"/>
          </p:cNvSpPr>
          <p:nvPr>
            <p:ph type="sldNum" sz="quarter" idx="12"/>
          </p:nvPr>
        </p:nvSpPr>
        <p:spPr/>
        <p:txBody>
          <a:bodyPr/>
          <a:lstStyle/>
          <a:p>
            <a:fld id="{CDFE728C-191D-5945-9472-88B09B0BC53C}" type="slidenum">
              <a:rPr lang="en-US" smtClean="0"/>
              <a:t>‹#›</a:t>
            </a:fld>
            <a:endParaRPr lang="en-US"/>
          </a:p>
        </p:txBody>
      </p:sp>
    </p:spTree>
    <p:extLst>
      <p:ext uri="{BB962C8B-B14F-4D97-AF65-F5344CB8AC3E}">
        <p14:creationId xmlns:p14="http://schemas.microsoft.com/office/powerpoint/2010/main" val="220078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130AA-CD35-FB42-9625-F4B4F92FDD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6182B7-5543-EA44-BA91-A2EA470DA8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270AD-9D06-084B-ADCC-AE98FA4A7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B2272-105C-BD46-8E30-3E08ADA41300}" type="datetimeFigureOut">
              <a:rPr lang="en-US" smtClean="0"/>
              <a:t>10/5/2020</a:t>
            </a:fld>
            <a:endParaRPr lang="en-US"/>
          </a:p>
        </p:txBody>
      </p:sp>
      <p:sp>
        <p:nvSpPr>
          <p:cNvPr id="5" name="Footer Placeholder 4">
            <a:extLst>
              <a:ext uri="{FF2B5EF4-FFF2-40B4-BE49-F238E27FC236}">
                <a16:creationId xmlns:a16="http://schemas.microsoft.com/office/drawing/2014/main" id="{56CAD3AB-9AC6-B341-9EFC-F12E74F4F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F42D8C-29C7-3347-BC7D-46F65AA35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E728C-191D-5945-9472-88B09B0BC53C}" type="slidenum">
              <a:rPr lang="en-US" smtClean="0"/>
              <a:t>‹#›</a:t>
            </a:fld>
            <a:endParaRPr lang="en-US"/>
          </a:p>
        </p:txBody>
      </p:sp>
    </p:spTree>
    <p:extLst>
      <p:ext uri="{BB962C8B-B14F-4D97-AF65-F5344CB8AC3E}">
        <p14:creationId xmlns:p14="http://schemas.microsoft.com/office/powerpoint/2010/main" val="856118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simwd0GBc5I?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5.png"/><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simwd0GBc5I" TargetMode="External"/><Relationship Id="rId2" Type="http://schemas.openxmlformats.org/officeDocument/2006/relationships/hyperlink" Target="https://youtu.be/vTQk1IR9ib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vTQk1IR9ibc?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032B45-5DC3-4E4A-9458-AFF5DE53EEB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24823" y="1273810"/>
            <a:ext cx="4388485" cy="4310380"/>
          </a:xfrm>
          <a:prstGeom prst="rect">
            <a:avLst/>
          </a:prstGeom>
        </p:spPr>
      </p:pic>
      <p:sp>
        <p:nvSpPr>
          <p:cNvPr id="2" name="Title 1">
            <a:extLst>
              <a:ext uri="{FF2B5EF4-FFF2-40B4-BE49-F238E27FC236}">
                <a16:creationId xmlns:a16="http://schemas.microsoft.com/office/drawing/2014/main" id="{40CAE705-7650-0047-800A-9B18E0AE7AD5}"/>
              </a:ext>
            </a:extLst>
          </p:cNvPr>
          <p:cNvSpPr>
            <a:spLocks noGrp="1"/>
          </p:cNvSpPr>
          <p:nvPr>
            <p:ph type="ctrTitle"/>
          </p:nvPr>
        </p:nvSpPr>
        <p:spPr>
          <a:xfrm>
            <a:off x="480545" y="269607"/>
            <a:ext cx="11077045" cy="1107705"/>
          </a:xfrm>
        </p:spPr>
        <p:txBody>
          <a:bodyPr>
            <a:normAutofit fontScale="90000"/>
          </a:bodyPr>
          <a:lstStyle/>
          <a:p>
            <a:r>
              <a:rPr lang="en-CA" sz="4900" dirty="0">
                <a:solidFill>
                  <a:srgbClr val="C00000"/>
                </a:solidFill>
                <a:cs typeface="Calibri" panose="020F0502020204030204" pitchFamily="34" charset="0"/>
              </a:rPr>
              <a:t>TO FISH AS FORMERLY</a:t>
            </a:r>
            <a:r>
              <a:rPr lang="en-CA" sz="4000" dirty="0">
                <a:cs typeface="Calibri" panose="020F0502020204030204" pitchFamily="34" charset="0"/>
              </a:rPr>
              <a:t/>
            </a:r>
            <a:br>
              <a:rPr lang="en-CA" sz="4000" dirty="0">
                <a:cs typeface="Calibri" panose="020F0502020204030204" pitchFamily="34" charset="0"/>
              </a:rPr>
            </a:br>
            <a:r>
              <a:rPr lang="en-CA" sz="4000" dirty="0">
                <a:solidFill>
                  <a:schemeClr val="bg2">
                    <a:lumMod val="25000"/>
                  </a:schemeClr>
                </a:solidFill>
                <a:cs typeface="Calibri" panose="020F0502020204030204" pitchFamily="34" charset="0"/>
              </a:rPr>
              <a:t>A STORY OF STRAITS SALISH RESURGENCE</a:t>
            </a:r>
            <a:endParaRPr lang="en-US" sz="4000" dirty="0">
              <a:cs typeface="Calibri" panose="020F0502020204030204" pitchFamily="34" charset="0"/>
            </a:endParaRPr>
          </a:p>
        </p:txBody>
      </p:sp>
      <p:sp>
        <p:nvSpPr>
          <p:cNvPr id="3" name="Subtitle 2">
            <a:extLst>
              <a:ext uri="{FF2B5EF4-FFF2-40B4-BE49-F238E27FC236}">
                <a16:creationId xmlns:a16="http://schemas.microsoft.com/office/drawing/2014/main" id="{02012E05-F5F4-D84C-855A-12038118A3D2}"/>
              </a:ext>
            </a:extLst>
          </p:cNvPr>
          <p:cNvSpPr>
            <a:spLocks noGrp="1"/>
          </p:cNvSpPr>
          <p:nvPr>
            <p:ph type="subTitle" idx="1"/>
          </p:nvPr>
        </p:nvSpPr>
        <p:spPr>
          <a:xfrm>
            <a:off x="1447066" y="5794202"/>
            <a:ext cx="9144000" cy="954066"/>
          </a:xfrm>
        </p:spPr>
        <p:txBody>
          <a:bodyPr>
            <a:normAutofit fontScale="92500" lnSpcReduction="10000"/>
          </a:bodyPr>
          <a:lstStyle/>
          <a:p>
            <a:r>
              <a:rPr lang="en-US" sz="3500" dirty="0">
                <a:cs typeface="Calibri" panose="020F0502020204030204" pitchFamily="34" charset="0"/>
              </a:rPr>
              <a:t>TEACHER’S GUIDE</a:t>
            </a:r>
            <a:endParaRPr lang="en-CA" sz="3500" dirty="0">
              <a:cs typeface="Calibri" panose="020F0502020204030204" pitchFamily="34" charset="0"/>
            </a:endParaRPr>
          </a:p>
          <a:p>
            <a:r>
              <a:rPr lang="en-US" sz="2600" dirty="0">
                <a:cs typeface="Calibri" panose="020F0502020204030204" pitchFamily="34" charset="0"/>
              </a:rPr>
              <a:t>Fall 2020</a:t>
            </a:r>
            <a:endParaRPr lang="en-CA" sz="2600" dirty="0">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14750C27-ED9B-A543-9227-553F6E193318}"/>
              </a:ext>
            </a:extLst>
          </p:cNvPr>
          <p:cNvPicPr/>
          <p:nvPr/>
        </p:nvPicPr>
        <p:blipFill>
          <a:blip r:embed="rId3">
            <a:extLst>
              <a:ext uri="{28A0092B-C50C-407E-A947-70E740481C1C}">
                <a14:useLocalDpi xmlns:a14="http://schemas.microsoft.com/office/drawing/2010/main" val="0"/>
              </a:ext>
            </a:extLst>
          </a:blip>
          <a:stretch>
            <a:fillRect/>
          </a:stretch>
        </p:blipFill>
        <p:spPr>
          <a:xfrm>
            <a:off x="9994414" y="6098198"/>
            <a:ext cx="1717040" cy="543560"/>
          </a:xfrm>
          <a:prstGeom prst="rect">
            <a:avLst/>
          </a:prstGeom>
        </p:spPr>
      </p:pic>
      <p:pic>
        <p:nvPicPr>
          <p:cNvPr id="6" name="Picture 5" descr="Legacy_Share:LOGOS - LEGACY:CURRENT:Legacy:UVAC_comb_h:UVAC_comb_h_bk.jpg">
            <a:extLst>
              <a:ext uri="{FF2B5EF4-FFF2-40B4-BE49-F238E27FC236}">
                <a16:creationId xmlns:a16="http://schemas.microsoft.com/office/drawing/2014/main" id="{29F029B7-A1C6-B444-9E53-70A1733FA5F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80546" y="6098198"/>
            <a:ext cx="1858010" cy="346075"/>
          </a:xfrm>
          <a:prstGeom prst="rect">
            <a:avLst/>
          </a:prstGeom>
          <a:noFill/>
          <a:ln>
            <a:noFill/>
          </a:ln>
        </p:spPr>
      </p:pic>
      <p:sp>
        <p:nvSpPr>
          <p:cNvPr id="7" name="TextBox 6">
            <a:extLst>
              <a:ext uri="{FF2B5EF4-FFF2-40B4-BE49-F238E27FC236}">
                <a16:creationId xmlns:a16="http://schemas.microsoft.com/office/drawing/2014/main" id="{FD7BC06E-2C1C-8548-9890-194139DF4CD3}"/>
              </a:ext>
            </a:extLst>
          </p:cNvPr>
          <p:cNvSpPr txBox="1"/>
          <p:nvPr/>
        </p:nvSpPr>
        <p:spPr>
          <a:xfrm>
            <a:off x="4715396" y="5491857"/>
            <a:ext cx="2761207" cy="184666"/>
          </a:xfrm>
          <a:prstGeom prst="rect">
            <a:avLst/>
          </a:prstGeom>
          <a:noFill/>
        </p:spPr>
        <p:txBody>
          <a:bodyPr wrap="square" rtlCol="0">
            <a:spAutoFit/>
          </a:bodyPr>
          <a:lstStyle/>
          <a:p>
            <a:pPr algn="ctr"/>
            <a:r>
              <a:rPr lang="en-CA" sz="600" i="1" dirty="0">
                <a:latin typeface="Calibri" panose="020F0502020204030204" pitchFamily="34" charset="0"/>
                <a:cs typeface="Calibri" panose="020F0502020204030204" pitchFamily="34" charset="0"/>
              </a:rPr>
              <a:t>Reef Net </a:t>
            </a:r>
            <a:r>
              <a:rPr lang="en-CA" sz="600" dirty="0">
                <a:latin typeface="Calibri" panose="020F0502020204030204" pitchFamily="34" charset="0"/>
                <a:cs typeface="Calibri" panose="020F0502020204030204" pitchFamily="34" charset="0"/>
              </a:rPr>
              <a:t>(2020) Chris Paul</a:t>
            </a:r>
          </a:p>
        </p:txBody>
      </p:sp>
    </p:spTree>
    <p:extLst>
      <p:ext uri="{BB962C8B-B14F-4D97-AF65-F5344CB8AC3E}">
        <p14:creationId xmlns:p14="http://schemas.microsoft.com/office/powerpoint/2010/main" val="67433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To Fish As Formerly | Artist Interview - Temoseng aka Chasz Elliott">
            <a:hlinkClick r:id="" action="ppaction://media"/>
            <a:extLst>
              <a:ext uri="{FF2B5EF4-FFF2-40B4-BE49-F238E27FC236}">
                <a16:creationId xmlns:a16="http://schemas.microsoft.com/office/drawing/2014/main" id="{9AF608FF-69DF-FB4E-8CB2-191B7DC184A4}"/>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880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F7A6-6AFF-3642-9EAD-87F480BE4256}"/>
              </a:ext>
            </a:extLst>
          </p:cNvPr>
          <p:cNvSpPr>
            <a:spLocks noGrp="1"/>
          </p:cNvSpPr>
          <p:nvPr>
            <p:ph type="title"/>
          </p:nvPr>
        </p:nvSpPr>
        <p:spPr/>
        <p:txBody>
          <a:bodyPr/>
          <a:lstStyle/>
          <a:p>
            <a:r>
              <a:rPr lang="en-US" dirty="0">
                <a:solidFill>
                  <a:srgbClr val="C00000"/>
                </a:solidFill>
              </a:rPr>
              <a:t>Respond</a:t>
            </a:r>
          </a:p>
        </p:txBody>
      </p:sp>
      <p:sp>
        <p:nvSpPr>
          <p:cNvPr id="4" name="Content Placeholder 3">
            <a:extLst>
              <a:ext uri="{FF2B5EF4-FFF2-40B4-BE49-F238E27FC236}">
                <a16:creationId xmlns:a16="http://schemas.microsoft.com/office/drawing/2014/main" id="{2A6A7B8E-1E2D-1D4B-8934-DADD6390DFA4}"/>
              </a:ext>
            </a:extLst>
          </p:cNvPr>
          <p:cNvSpPr>
            <a:spLocks noGrp="1"/>
          </p:cNvSpPr>
          <p:nvPr>
            <p:ph sz="half" idx="2"/>
          </p:nvPr>
        </p:nvSpPr>
        <p:spPr>
          <a:xfrm>
            <a:off x="839788" y="3067312"/>
            <a:ext cx="5157787" cy="1376921"/>
          </a:xfrm>
        </p:spPr>
        <p:txBody>
          <a:bodyPr/>
          <a:lstStyle/>
          <a:p>
            <a:r>
              <a:rPr lang="en-US" dirty="0"/>
              <a:t>What does SHELIS mean? Why did the </a:t>
            </a:r>
            <a:r>
              <a:rPr lang="en-CA" u="sng" dirty="0"/>
              <a:t>W</a:t>
            </a:r>
            <a:r>
              <a:rPr lang="en-CA" dirty="0"/>
              <a:t>SÁNEĆ people build a SHELIS in their Reef Nets?</a:t>
            </a:r>
          </a:p>
        </p:txBody>
      </p:sp>
      <p:sp>
        <p:nvSpPr>
          <p:cNvPr id="6" name="Content Placeholder 5">
            <a:extLst>
              <a:ext uri="{FF2B5EF4-FFF2-40B4-BE49-F238E27FC236}">
                <a16:creationId xmlns:a16="http://schemas.microsoft.com/office/drawing/2014/main" id="{B7CA9C20-438C-3D47-BF2C-672FB769F3E2}"/>
              </a:ext>
            </a:extLst>
          </p:cNvPr>
          <p:cNvSpPr>
            <a:spLocks noGrp="1"/>
          </p:cNvSpPr>
          <p:nvPr>
            <p:ph sz="quarter" idx="4"/>
          </p:nvPr>
        </p:nvSpPr>
        <p:spPr>
          <a:xfrm>
            <a:off x="6172200" y="1690688"/>
            <a:ext cx="5183188" cy="1325563"/>
          </a:xfrm>
        </p:spPr>
        <p:txBody>
          <a:bodyPr/>
          <a:lstStyle/>
          <a:p>
            <a:r>
              <a:rPr lang="en-US" dirty="0"/>
              <a:t>What did Chasz say is the most important part of the S</a:t>
            </a:r>
            <a:r>
              <a:rPr lang="en-US" u="sng" dirty="0"/>
              <a:t>X</a:t>
            </a:r>
            <a:r>
              <a:rPr lang="en-US" dirty="0"/>
              <a:t>OLE?</a:t>
            </a:r>
          </a:p>
        </p:txBody>
      </p:sp>
      <p:sp>
        <p:nvSpPr>
          <p:cNvPr id="7" name="Content Placeholder 5">
            <a:extLst>
              <a:ext uri="{FF2B5EF4-FFF2-40B4-BE49-F238E27FC236}">
                <a16:creationId xmlns:a16="http://schemas.microsoft.com/office/drawing/2014/main" id="{080C1991-2457-B642-B20A-392026BF7B21}"/>
              </a:ext>
            </a:extLst>
          </p:cNvPr>
          <p:cNvSpPr txBox="1">
            <a:spLocks/>
          </p:cNvSpPr>
          <p:nvPr/>
        </p:nvSpPr>
        <p:spPr>
          <a:xfrm>
            <a:off x="6169024" y="2917824"/>
            <a:ext cx="5183188" cy="1864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are some of the materials that </a:t>
            </a:r>
            <a:r>
              <a:rPr lang="en-US" dirty="0" err="1"/>
              <a:t>Chasz’s</a:t>
            </a:r>
            <a:r>
              <a:rPr lang="en-US" dirty="0"/>
              <a:t> artwork is made from? Why does Chasz say these materials are important?</a:t>
            </a:r>
          </a:p>
        </p:txBody>
      </p:sp>
      <p:sp>
        <p:nvSpPr>
          <p:cNvPr id="8" name="Content Placeholder 3">
            <a:extLst>
              <a:ext uri="{FF2B5EF4-FFF2-40B4-BE49-F238E27FC236}">
                <a16:creationId xmlns:a16="http://schemas.microsoft.com/office/drawing/2014/main" id="{F76A2726-9DF3-AC40-A4F7-EA1133ED9726}"/>
              </a:ext>
            </a:extLst>
          </p:cNvPr>
          <p:cNvSpPr txBox="1">
            <a:spLocks/>
          </p:cNvSpPr>
          <p:nvPr/>
        </p:nvSpPr>
        <p:spPr>
          <a:xfrm>
            <a:off x="836612" y="3058084"/>
            <a:ext cx="5157787" cy="4508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9" name="Content Placeholder 3">
            <a:extLst>
              <a:ext uri="{FF2B5EF4-FFF2-40B4-BE49-F238E27FC236}">
                <a16:creationId xmlns:a16="http://schemas.microsoft.com/office/drawing/2014/main" id="{CC97C2C8-C2A7-5344-A1AE-999E7BB36F06}"/>
              </a:ext>
            </a:extLst>
          </p:cNvPr>
          <p:cNvSpPr txBox="1">
            <a:spLocks/>
          </p:cNvSpPr>
          <p:nvPr/>
        </p:nvSpPr>
        <p:spPr>
          <a:xfrm>
            <a:off x="833436" y="1203071"/>
            <a:ext cx="5157787" cy="1864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What did Chasz learn while creating his artwork?</a:t>
            </a:r>
          </a:p>
        </p:txBody>
      </p:sp>
      <p:sp>
        <p:nvSpPr>
          <p:cNvPr id="10" name="Triangle 9">
            <a:extLst>
              <a:ext uri="{FF2B5EF4-FFF2-40B4-BE49-F238E27FC236}">
                <a16:creationId xmlns:a16="http://schemas.microsoft.com/office/drawing/2014/main" id="{7E30A58C-69FE-A146-A3AC-6101F7DC1A2F}"/>
              </a:ext>
            </a:extLst>
          </p:cNvPr>
          <p:cNvSpPr/>
          <p:nvPr/>
        </p:nvSpPr>
        <p:spPr>
          <a:xfrm rot="19394699">
            <a:off x="-713403" y="6162787"/>
            <a:ext cx="2245316" cy="1649253"/>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4075E5FD-7A1F-9246-9AEC-AFCEE3D70E0D}"/>
              </a:ext>
            </a:extLst>
          </p:cNvPr>
          <p:cNvSpPr/>
          <p:nvPr/>
        </p:nvSpPr>
        <p:spPr>
          <a:xfrm rot="2728796">
            <a:off x="10881762" y="-722738"/>
            <a:ext cx="2245316" cy="1649253"/>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4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700B-345B-914B-9DD3-2FA8816825FE}"/>
              </a:ext>
            </a:extLst>
          </p:cNvPr>
          <p:cNvSpPr>
            <a:spLocks noGrp="1"/>
          </p:cNvSpPr>
          <p:nvPr>
            <p:ph type="title"/>
          </p:nvPr>
        </p:nvSpPr>
        <p:spPr>
          <a:xfrm>
            <a:off x="838200" y="246784"/>
            <a:ext cx="10515600" cy="1325563"/>
          </a:xfrm>
        </p:spPr>
        <p:txBody>
          <a:bodyPr/>
          <a:lstStyle/>
          <a:p>
            <a:r>
              <a:rPr lang="en-US" b="1" dirty="0">
                <a:solidFill>
                  <a:srgbClr val="C00000"/>
                </a:solidFill>
              </a:rPr>
              <a:t>Lesson 3: </a:t>
            </a:r>
            <a:r>
              <a:rPr lang="en-US" b="1" dirty="0" err="1">
                <a:solidFill>
                  <a:srgbClr val="C00000"/>
                </a:solidFill>
              </a:rPr>
              <a:t>Honouring</a:t>
            </a:r>
            <a:r>
              <a:rPr lang="en-US" b="1" dirty="0">
                <a:solidFill>
                  <a:srgbClr val="C00000"/>
                </a:solidFill>
              </a:rPr>
              <a:t> the Salmon</a:t>
            </a:r>
          </a:p>
        </p:txBody>
      </p:sp>
      <p:pic>
        <p:nvPicPr>
          <p:cNvPr id="4" name="Picture 3">
            <a:extLst>
              <a:ext uri="{FF2B5EF4-FFF2-40B4-BE49-F238E27FC236}">
                <a16:creationId xmlns:a16="http://schemas.microsoft.com/office/drawing/2014/main" id="{680BC791-C394-D242-BDDC-71B8A49C052F}"/>
              </a:ext>
            </a:extLst>
          </p:cNvPr>
          <p:cNvPicPr/>
          <p:nvPr/>
        </p:nvPicPr>
        <p:blipFill>
          <a:blip r:embed="rId3">
            <a:extLst>
              <a:ext uri="{28A0092B-C50C-407E-A947-70E740481C1C}">
                <a14:useLocalDpi xmlns:a14="http://schemas.microsoft.com/office/drawing/2010/main" val="0"/>
              </a:ext>
            </a:extLst>
          </a:blip>
          <a:stretch>
            <a:fillRect/>
          </a:stretch>
        </p:blipFill>
        <p:spPr>
          <a:xfrm>
            <a:off x="2726831" y="1564054"/>
            <a:ext cx="1621880" cy="1623151"/>
          </a:xfrm>
          <a:prstGeom prst="rect">
            <a:avLst/>
          </a:prstGeom>
        </p:spPr>
      </p:pic>
      <p:pic>
        <p:nvPicPr>
          <p:cNvPr id="5" name="Picture 4">
            <a:extLst>
              <a:ext uri="{FF2B5EF4-FFF2-40B4-BE49-F238E27FC236}">
                <a16:creationId xmlns:a16="http://schemas.microsoft.com/office/drawing/2014/main" id="{2CADC481-86E3-B145-98DC-B8ACFE0BB8E5}"/>
              </a:ext>
            </a:extLst>
          </p:cNvPr>
          <p:cNvPicPr/>
          <p:nvPr/>
        </p:nvPicPr>
        <p:blipFill>
          <a:blip r:embed="rId4">
            <a:extLst>
              <a:ext uri="{28A0092B-C50C-407E-A947-70E740481C1C}">
                <a14:useLocalDpi xmlns:a14="http://schemas.microsoft.com/office/drawing/2010/main" val="0"/>
              </a:ext>
            </a:extLst>
          </a:blip>
          <a:stretch>
            <a:fillRect/>
          </a:stretch>
        </p:blipFill>
        <p:spPr>
          <a:xfrm rot="8064627">
            <a:off x="1410195" y="3228495"/>
            <a:ext cx="1752600" cy="3073400"/>
          </a:xfrm>
          <a:prstGeom prst="rect">
            <a:avLst/>
          </a:prstGeom>
        </p:spPr>
      </p:pic>
      <p:sp>
        <p:nvSpPr>
          <p:cNvPr id="6" name="Rectangle 5">
            <a:extLst>
              <a:ext uri="{FF2B5EF4-FFF2-40B4-BE49-F238E27FC236}">
                <a16:creationId xmlns:a16="http://schemas.microsoft.com/office/drawing/2014/main" id="{212CB02F-C53E-094F-AE98-D13CE0BD2F7A}"/>
              </a:ext>
            </a:extLst>
          </p:cNvPr>
          <p:cNvSpPr/>
          <p:nvPr/>
        </p:nvSpPr>
        <p:spPr>
          <a:xfrm>
            <a:off x="838200" y="5294171"/>
            <a:ext cx="654153" cy="369332"/>
          </a:xfrm>
          <a:prstGeom prst="rect">
            <a:avLst/>
          </a:prstGeom>
        </p:spPr>
        <p:txBody>
          <a:bodyPr wrap="none">
            <a:spAutoFit/>
          </a:bodyPr>
          <a:lstStyle/>
          <a:p>
            <a:r>
              <a:rPr lang="en-CA" dirty="0">
                <a:ea typeface="Times New Roman" panose="02020603050405020304" pitchFamily="18" charset="0"/>
                <a:cs typeface="Times New Roman" panose="02020603050405020304" pitchFamily="18" charset="0"/>
              </a:rPr>
              <a:t>Oval</a:t>
            </a:r>
            <a:r>
              <a:rPr lang="en-CA" dirty="0"/>
              <a:t> </a:t>
            </a:r>
            <a:endParaRPr lang="en-US" dirty="0"/>
          </a:p>
        </p:txBody>
      </p:sp>
      <p:sp>
        <p:nvSpPr>
          <p:cNvPr id="7" name="Rectangle 6">
            <a:extLst>
              <a:ext uri="{FF2B5EF4-FFF2-40B4-BE49-F238E27FC236}">
                <a16:creationId xmlns:a16="http://schemas.microsoft.com/office/drawing/2014/main" id="{DA002CB0-E480-684F-8B43-0A3F1EFB42DE}"/>
              </a:ext>
            </a:extLst>
          </p:cNvPr>
          <p:cNvSpPr/>
          <p:nvPr/>
        </p:nvSpPr>
        <p:spPr>
          <a:xfrm>
            <a:off x="1962701" y="2120343"/>
            <a:ext cx="767967" cy="369332"/>
          </a:xfrm>
          <a:prstGeom prst="rect">
            <a:avLst/>
          </a:prstGeom>
        </p:spPr>
        <p:txBody>
          <a:bodyPr wrap="none">
            <a:spAutoFit/>
          </a:bodyPr>
          <a:lstStyle/>
          <a:p>
            <a:r>
              <a:rPr lang="en-CA" dirty="0">
                <a:ea typeface="Times New Roman" panose="02020603050405020304" pitchFamily="18" charset="0"/>
                <a:cs typeface="Times New Roman" panose="02020603050405020304" pitchFamily="18" charset="0"/>
              </a:rPr>
              <a:t>Circle</a:t>
            </a:r>
            <a:r>
              <a:rPr lang="en-CA" dirty="0">
                <a:latin typeface="Avenir Book" panose="02000503020000020003" pitchFamily="2" charset="0"/>
                <a:ea typeface="Times New Roman" panose="02020603050405020304" pitchFamily="18" charset="0"/>
                <a:cs typeface="Times New Roman" panose="02020603050405020304" pitchFamily="18" charset="0"/>
              </a:rPr>
              <a:t> </a:t>
            </a:r>
            <a:endParaRPr lang="en-US" dirty="0"/>
          </a:p>
        </p:txBody>
      </p:sp>
      <p:pic>
        <p:nvPicPr>
          <p:cNvPr id="8" name="Picture 7">
            <a:extLst>
              <a:ext uri="{FF2B5EF4-FFF2-40B4-BE49-F238E27FC236}">
                <a16:creationId xmlns:a16="http://schemas.microsoft.com/office/drawing/2014/main" id="{9AFEDCC8-4BD8-894E-BEAB-692321CF8198}"/>
              </a:ext>
            </a:extLst>
          </p:cNvPr>
          <p:cNvPicPr/>
          <p:nvPr/>
        </p:nvPicPr>
        <p:blipFill>
          <a:blip r:embed="rId5">
            <a:extLst>
              <a:ext uri="{28A0092B-C50C-407E-A947-70E740481C1C}">
                <a14:useLocalDpi xmlns:a14="http://schemas.microsoft.com/office/drawing/2010/main" val="0"/>
              </a:ext>
            </a:extLst>
          </a:blip>
          <a:stretch>
            <a:fillRect/>
          </a:stretch>
        </p:blipFill>
        <p:spPr>
          <a:xfrm rot="13106871">
            <a:off x="8642519" y="1347213"/>
            <a:ext cx="2082800" cy="2679700"/>
          </a:xfrm>
          <a:prstGeom prst="rect">
            <a:avLst/>
          </a:prstGeom>
        </p:spPr>
      </p:pic>
      <p:sp>
        <p:nvSpPr>
          <p:cNvPr id="9" name="Rectangle 8">
            <a:extLst>
              <a:ext uri="{FF2B5EF4-FFF2-40B4-BE49-F238E27FC236}">
                <a16:creationId xmlns:a16="http://schemas.microsoft.com/office/drawing/2014/main" id="{5A0E6B48-2C26-FD40-A855-18B391C2EA32}"/>
              </a:ext>
            </a:extLst>
          </p:cNvPr>
          <p:cNvSpPr/>
          <p:nvPr/>
        </p:nvSpPr>
        <p:spPr>
          <a:xfrm>
            <a:off x="8330890" y="2233448"/>
            <a:ext cx="1064394" cy="369332"/>
          </a:xfrm>
          <a:prstGeom prst="rect">
            <a:avLst/>
          </a:prstGeom>
        </p:spPr>
        <p:txBody>
          <a:bodyPr wrap="none">
            <a:spAutoFit/>
          </a:bodyPr>
          <a:lstStyle/>
          <a:p>
            <a:r>
              <a:rPr lang="en-CA" dirty="0">
                <a:ea typeface="Times New Roman" panose="02020603050405020304" pitchFamily="18" charset="0"/>
                <a:cs typeface="Times New Roman" panose="02020603050405020304" pitchFamily="18" charset="0"/>
              </a:rPr>
              <a:t>Crescent</a:t>
            </a:r>
            <a:r>
              <a:rPr lang="en-CA" dirty="0">
                <a:latin typeface="Avenir Book" panose="02000503020000020003" pitchFamily="2" charset="0"/>
                <a:ea typeface="Times New Roman" panose="02020603050405020304" pitchFamily="18" charset="0"/>
                <a:cs typeface="Times New Roman" panose="02020603050405020304" pitchFamily="18" charset="0"/>
              </a:rPr>
              <a:t> </a:t>
            </a:r>
            <a:endParaRPr lang="en-US" dirty="0"/>
          </a:p>
        </p:txBody>
      </p:sp>
      <p:pic>
        <p:nvPicPr>
          <p:cNvPr id="10" name="Picture 9">
            <a:extLst>
              <a:ext uri="{FF2B5EF4-FFF2-40B4-BE49-F238E27FC236}">
                <a16:creationId xmlns:a16="http://schemas.microsoft.com/office/drawing/2014/main" id="{EF1AF24A-632E-D44B-A632-00D61BB86A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4628507">
            <a:off x="8705653" y="4040774"/>
            <a:ext cx="979805" cy="3187065"/>
          </a:xfrm>
          <a:prstGeom prst="rect">
            <a:avLst/>
          </a:prstGeom>
          <a:noFill/>
          <a:ln>
            <a:noFill/>
          </a:ln>
        </p:spPr>
      </p:pic>
      <p:sp>
        <p:nvSpPr>
          <p:cNvPr id="11" name="Rectangle 10">
            <a:extLst>
              <a:ext uri="{FF2B5EF4-FFF2-40B4-BE49-F238E27FC236}">
                <a16:creationId xmlns:a16="http://schemas.microsoft.com/office/drawing/2014/main" id="{6D32A30A-8216-254F-AAC1-403293274A74}"/>
              </a:ext>
            </a:extLst>
          </p:cNvPr>
          <p:cNvSpPr/>
          <p:nvPr/>
        </p:nvSpPr>
        <p:spPr>
          <a:xfrm>
            <a:off x="6770616" y="5280819"/>
            <a:ext cx="1936236" cy="369332"/>
          </a:xfrm>
          <a:prstGeom prst="rect">
            <a:avLst/>
          </a:prstGeom>
        </p:spPr>
        <p:txBody>
          <a:bodyPr wrap="none">
            <a:spAutoFit/>
          </a:bodyPr>
          <a:lstStyle/>
          <a:p>
            <a:pPr>
              <a:spcAft>
                <a:spcPts val="0"/>
              </a:spcAft>
            </a:pPr>
            <a:r>
              <a:rPr lang="en-CA" dirty="0">
                <a:ea typeface="Times New Roman" panose="02020603050405020304" pitchFamily="18" charset="0"/>
              </a:rPr>
              <a:t>Extended Crescent</a:t>
            </a:r>
          </a:p>
        </p:txBody>
      </p:sp>
      <p:pic>
        <p:nvPicPr>
          <p:cNvPr id="12" name="Picture 11">
            <a:extLst>
              <a:ext uri="{FF2B5EF4-FFF2-40B4-BE49-F238E27FC236}">
                <a16:creationId xmlns:a16="http://schemas.microsoft.com/office/drawing/2014/main" id="{F9DE972A-B1A9-6A46-B478-9058B362FAF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540622" y="2979836"/>
            <a:ext cx="2338070" cy="1920240"/>
          </a:xfrm>
          <a:prstGeom prst="rect">
            <a:avLst/>
          </a:prstGeom>
          <a:noFill/>
          <a:ln>
            <a:noFill/>
          </a:ln>
        </p:spPr>
      </p:pic>
      <p:sp>
        <p:nvSpPr>
          <p:cNvPr id="14" name="Rectangle 13">
            <a:extLst>
              <a:ext uri="{FF2B5EF4-FFF2-40B4-BE49-F238E27FC236}">
                <a16:creationId xmlns:a16="http://schemas.microsoft.com/office/drawing/2014/main" id="{9C1F4914-A34B-FA49-AA98-F6690BF37EBF}"/>
              </a:ext>
            </a:extLst>
          </p:cNvPr>
          <p:cNvSpPr/>
          <p:nvPr/>
        </p:nvSpPr>
        <p:spPr>
          <a:xfrm>
            <a:off x="4352548" y="3407003"/>
            <a:ext cx="766685" cy="369332"/>
          </a:xfrm>
          <a:prstGeom prst="rect">
            <a:avLst/>
          </a:prstGeom>
        </p:spPr>
        <p:txBody>
          <a:bodyPr wrap="none">
            <a:spAutoFit/>
          </a:bodyPr>
          <a:lstStyle/>
          <a:p>
            <a:pPr>
              <a:spcAft>
                <a:spcPts val="0"/>
              </a:spcAft>
            </a:pPr>
            <a:r>
              <a:rPr lang="en-CA" dirty="0">
                <a:ea typeface="Times New Roman" panose="02020603050405020304" pitchFamily="18" charset="0"/>
              </a:rPr>
              <a:t>Trigon</a:t>
            </a:r>
          </a:p>
        </p:txBody>
      </p:sp>
      <p:sp>
        <p:nvSpPr>
          <p:cNvPr id="13" name="TextBox 12">
            <a:extLst>
              <a:ext uri="{FF2B5EF4-FFF2-40B4-BE49-F238E27FC236}">
                <a16:creationId xmlns:a16="http://schemas.microsoft.com/office/drawing/2014/main" id="{C731C194-78A1-BA47-A16E-825CBDE0517F}"/>
              </a:ext>
            </a:extLst>
          </p:cNvPr>
          <p:cNvSpPr txBox="1"/>
          <p:nvPr/>
        </p:nvSpPr>
        <p:spPr>
          <a:xfrm>
            <a:off x="838200" y="6304002"/>
            <a:ext cx="2567113" cy="553998"/>
          </a:xfrm>
          <a:prstGeom prst="rect">
            <a:avLst/>
          </a:prstGeom>
          <a:noFill/>
        </p:spPr>
        <p:txBody>
          <a:bodyPr wrap="none" rtlCol="0">
            <a:spAutoFit/>
          </a:bodyPr>
          <a:lstStyle/>
          <a:p>
            <a:r>
              <a:rPr lang="en-CA" sz="1200" dirty="0">
                <a:ea typeface="Times New Roman" panose="02020603050405020304" pitchFamily="18" charset="0"/>
              </a:rPr>
              <a:t>Image 5: Coast Salish Design Elements</a:t>
            </a:r>
          </a:p>
          <a:p>
            <a:endParaRPr lang="en-US" dirty="0"/>
          </a:p>
        </p:txBody>
      </p:sp>
      <p:sp>
        <p:nvSpPr>
          <p:cNvPr id="15" name="Triangle 14">
            <a:extLst>
              <a:ext uri="{FF2B5EF4-FFF2-40B4-BE49-F238E27FC236}">
                <a16:creationId xmlns:a16="http://schemas.microsoft.com/office/drawing/2014/main" id="{9733CA10-9E25-1646-BFD9-17B1BB1B5361}"/>
              </a:ext>
            </a:extLst>
          </p:cNvPr>
          <p:cNvSpPr/>
          <p:nvPr/>
        </p:nvSpPr>
        <p:spPr>
          <a:xfrm rot="19677525">
            <a:off x="-1269137" y="-1088885"/>
            <a:ext cx="2451034" cy="1874143"/>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05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a:extLst>
              <a:ext uri="{FF2B5EF4-FFF2-40B4-BE49-F238E27FC236}">
                <a16:creationId xmlns:a16="http://schemas.microsoft.com/office/drawing/2014/main" id="{4A84B764-65FE-EC46-9D72-5A8AD4796DD4}"/>
              </a:ext>
            </a:extLst>
          </p:cNvPr>
          <p:cNvSpPr txBox="1"/>
          <p:nvPr/>
        </p:nvSpPr>
        <p:spPr>
          <a:xfrm>
            <a:off x="623367" y="605479"/>
            <a:ext cx="3482167" cy="55399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CA" sz="2000" dirty="0">
                <a:ea typeface="Times New Roman" panose="02020603050405020304" pitchFamily="18" charset="0"/>
              </a:rPr>
              <a:t>How many salmon do you see?</a:t>
            </a:r>
            <a:endParaRPr lang="en-CA" sz="2000" b="1" dirty="0">
              <a:effectLst/>
              <a:ea typeface="Times New Roman" panose="02020603050405020304" pitchFamily="18" charset="0"/>
            </a:endParaRPr>
          </a:p>
        </p:txBody>
      </p:sp>
      <p:pic>
        <p:nvPicPr>
          <p:cNvPr id="10" name="Picture 9">
            <a:extLst>
              <a:ext uri="{FF2B5EF4-FFF2-40B4-BE49-F238E27FC236}">
                <a16:creationId xmlns:a16="http://schemas.microsoft.com/office/drawing/2014/main" id="{7FA8A38C-54D4-4446-AB64-E04950360B63}"/>
              </a:ext>
            </a:extLst>
          </p:cNvPr>
          <p:cNvPicPr>
            <a:picLocks noChangeAspect="1"/>
          </p:cNvPicPr>
          <p:nvPr/>
        </p:nvPicPr>
        <p:blipFill rotWithShape="1">
          <a:blip r:embed="rId3"/>
          <a:srcRect l="1824" t="7200" r="2501" b="10106"/>
          <a:stretch/>
        </p:blipFill>
        <p:spPr>
          <a:xfrm>
            <a:off x="20028" y="1989437"/>
            <a:ext cx="12151944" cy="2100648"/>
          </a:xfrm>
          <a:prstGeom prst="rect">
            <a:avLst/>
          </a:prstGeom>
        </p:spPr>
      </p:pic>
      <p:sp>
        <p:nvSpPr>
          <p:cNvPr id="2" name="TextBox 1">
            <a:extLst>
              <a:ext uri="{FF2B5EF4-FFF2-40B4-BE49-F238E27FC236}">
                <a16:creationId xmlns:a16="http://schemas.microsoft.com/office/drawing/2014/main" id="{72100AAD-8475-9643-B853-1CEB99425941}"/>
              </a:ext>
            </a:extLst>
          </p:cNvPr>
          <p:cNvSpPr txBox="1"/>
          <p:nvPr/>
        </p:nvSpPr>
        <p:spPr>
          <a:xfrm>
            <a:off x="727281" y="6304002"/>
            <a:ext cx="2732928" cy="553998"/>
          </a:xfrm>
          <a:prstGeom prst="rect">
            <a:avLst/>
          </a:prstGeom>
          <a:noFill/>
        </p:spPr>
        <p:txBody>
          <a:bodyPr wrap="none" rtlCol="0">
            <a:spAutoFit/>
          </a:bodyPr>
          <a:lstStyle/>
          <a:p>
            <a:r>
              <a:rPr lang="en-CA" sz="1200" dirty="0">
                <a:ea typeface="Times New Roman" panose="02020603050405020304" pitchFamily="18" charset="0"/>
              </a:rPr>
              <a:t>Image 6: Dylan Thomas, </a:t>
            </a:r>
            <a:r>
              <a:rPr lang="en-CA" sz="1200" i="1" dirty="0">
                <a:ea typeface="Times New Roman" panose="02020603050405020304" pitchFamily="18" charset="0"/>
              </a:rPr>
              <a:t>Net Work, </a:t>
            </a:r>
            <a:r>
              <a:rPr lang="en-CA" sz="1200" dirty="0">
                <a:ea typeface="Times New Roman" panose="02020603050405020304" pitchFamily="18" charset="0"/>
              </a:rPr>
              <a:t>2018.</a:t>
            </a:r>
          </a:p>
          <a:p>
            <a:endParaRPr lang="en-US" dirty="0"/>
          </a:p>
        </p:txBody>
      </p:sp>
      <p:sp>
        <p:nvSpPr>
          <p:cNvPr id="5" name="Text Box 7">
            <a:extLst>
              <a:ext uri="{FF2B5EF4-FFF2-40B4-BE49-F238E27FC236}">
                <a16:creationId xmlns:a16="http://schemas.microsoft.com/office/drawing/2014/main" id="{A42B2E74-B97C-0F4B-B0F1-6F25DE2FE966}"/>
              </a:ext>
            </a:extLst>
          </p:cNvPr>
          <p:cNvSpPr txBox="1"/>
          <p:nvPr/>
        </p:nvSpPr>
        <p:spPr>
          <a:xfrm>
            <a:off x="2364451" y="4920044"/>
            <a:ext cx="3482167" cy="55399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CA" sz="2000" dirty="0">
                <a:effectLst/>
                <a:ea typeface="Times New Roman" panose="02020603050405020304" pitchFamily="18" charset="0"/>
              </a:rPr>
              <a:t>What else do you see?</a:t>
            </a:r>
          </a:p>
        </p:txBody>
      </p:sp>
      <p:sp>
        <p:nvSpPr>
          <p:cNvPr id="7" name="Text Box 7">
            <a:extLst>
              <a:ext uri="{FF2B5EF4-FFF2-40B4-BE49-F238E27FC236}">
                <a16:creationId xmlns:a16="http://schemas.microsoft.com/office/drawing/2014/main" id="{D7660332-2CDE-5840-96C5-E19787D06212}"/>
              </a:ext>
            </a:extLst>
          </p:cNvPr>
          <p:cNvSpPr txBox="1"/>
          <p:nvPr/>
        </p:nvSpPr>
        <p:spPr>
          <a:xfrm>
            <a:off x="5994342" y="953339"/>
            <a:ext cx="3482167" cy="72306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CA" sz="2000" dirty="0">
                <a:effectLst/>
                <a:ea typeface="Times New Roman" panose="02020603050405020304" pitchFamily="18" charset="0"/>
              </a:rPr>
              <a:t>What Coast Salish design elements do you see?</a:t>
            </a:r>
          </a:p>
        </p:txBody>
      </p:sp>
      <p:sp>
        <p:nvSpPr>
          <p:cNvPr id="8" name="Text Box 7">
            <a:extLst>
              <a:ext uri="{FF2B5EF4-FFF2-40B4-BE49-F238E27FC236}">
                <a16:creationId xmlns:a16="http://schemas.microsoft.com/office/drawing/2014/main" id="{E2779521-0A5F-5A4A-8765-A646C0FADF50}"/>
              </a:ext>
            </a:extLst>
          </p:cNvPr>
          <p:cNvSpPr txBox="1"/>
          <p:nvPr/>
        </p:nvSpPr>
        <p:spPr>
          <a:xfrm>
            <a:off x="7735425" y="5197043"/>
            <a:ext cx="3482167" cy="72306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CA" sz="2000" dirty="0">
                <a:effectLst/>
                <a:ea typeface="Times New Roman" panose="02020603050405020304" pitchFamily="18" charset="0"/>
              </a:rPr>
              <a:t>How many circles do you see? Ovals? Trigons?</a:t>
            </a:r>
          </a:p>
        </p:txBody>
      </p:sp>
      <p:sp>
        <p:nvSpPr>
          <p:cNvPr id="9" name="Triangle 8">
            <a:extLst>
              <a:ext uri="{FF2B5EF4-FFF2-40B4-BE49-F238E27FC236}">
                <a16:creationId xmlns:a16="http://schemas.microsoft.com/office/drawing/2014/main" id="{0D745B42-292D-AE44-9391-B181EB9B09E5}"/>
              </a:ext>
            </a:extLst>
          </p:cNvPr>
          <p:cNvSpPr/>
          <p:nvPr/>
        </p:nvSpPr>
        <p:spPr>
          <a:xfrm rot="17327605">
            <a:off x="10612736" y="-1239657"/>
            <a:ext cx="2451034" cy="1874143"/>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5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ACE36D1-1E91-DD41-9FAD-BD69927BD847}"/>
              </a:ext>
            </a:extLst>
          </p:cNvPr>
          <p:cNvSpPr>
            <a:spLocks noGrp="1"/>
          </p:cNvSpPr>
          <p:nvPr>
            <p:ph type="title"/>
          </p:nvPr>
        </p:nvSpPr>
        <p:spPr>
          <a:xfrm>
            <a:off x="1943024" y="351206"/>
            <a:ext cx="10515600" cy="1325563"/>
          </a:xfrm>
        </p:spPr>
        <p:txBody>
          <a:bodyPr/>
          <a:lstStyle/>
          <a:p>
            <a:r>
              <a:rPr lang="en-US" b="1" dirty="0">
                <a:solidFill>
                  <a:srgbClr val="C00000"/>
                </a:solidFill>
              </a:rPr>
              <a:t>Create a Salmon</a:t>
            </a:r>
          </a:p>
        </p:txBody>
      </p:sp>
      <p:pic>
        <p:nvPicPr>
          <p:cNvPr id="4" name="Content Placeholder 3">
            <a:extLst>
              <a:ext uri="{FF2B5EF4-FFF2-40B4-BE49-F238E27FC236}">
                <a16:creationId xmlns:a16="http://schemas.microsoft.com/office/drawing/2014/main" id="{AC7A3306-71E0-7F4C-B77F-057828E41C57}"/>
              </a:ext>
            </a:extLst>
          </p:cNvPr>
          <p:cNvPicPr>
            <a:picLocks noGrp="1" noChangeAspect="1"/>
          </p:cNvPicPr>
          <p:nvPr>
            <p:ph idx="1"/>
          </p:nvPr>
        </p:nvPicPr>
        <p:blipFill rotWithShape="1">
          <a:blip r:embed="rId3"/>
          <a:srcRect l="1824" t="7200" r="2501" b="10106"/>
          <a:stretch/>
        </p:blipFill>
        <p:spPr>
          <a:xfrm rot="16200000">
            <a:off x="-4348914" y="2201460"/>
            <a:ext cx="10515600" cy="1817772"/>
          </a:xfrm>
          <a:prstGeom prst="rect">
            <a:avLst/>
          </a:prstGeom>
        </p:spPr>
      </p:pic>
      <p:pic>
        <p:nvPicPr>
          <p:cNvPr id="5" name="Content Placeholder 3">
            <a:extLst>
              <a:ext uri="{FF2B5EF4-FFF2-40B4-BE49-F238E27FC236}">
                <a16:creationId xmlns:a16="http://schemas.microsoft.com/office/drawing/2014/main" id="{5A4280E7-9F01-A64B-B4FE-1244AD731ABC}"/>
              </a:ext>
            </a:extLst>
          </p:cNvPr>
          <p:cNvPicPr>
            <a:picLocks noChangeAspect="1"/>
          </p:cNvPicPr>
          <p:nvPr/>
        </p:nvPicPr>
        <p:blipFill rotWithShape="1">
          <a:blip r:embed="rId3"/>
          <a:srcRect l="1824" t="7200" r="2501" b="10106"/>
          <a:stretch/>
        </p:blipFill>
        <p:spPr>
          <a:xfrm rot="16200000">
            <a:off x="6025314" y="2201460"/>
            <a:ext cx="10515600" cy="1817772"/>
          </a:xfrm>
          <a:prstGeom prst="rect">
            <a:avLst/>
          </a:prstGeom>
        </p:spPr>
      </p:pic>
      <p:pic>
        <p:nvPicPr>
          <p:cNvPr id="6" name="Picture 5">
            <a:extLst>
              <a:ext uri="{FF2B5EF4-FFF2-40B4-BE49-F238E27FC236}">
                <a16:creationId xmlns:a16="http://schemas.microsoft.com/office/drawing/2014/main" id="{1FC64B29-FBF0-CC49-A530-B0E6D16A9144}"/>
              </a:ext>
            </a:extLst>
          </p:cNvPr>
          <p:cNvPicPr/>
          <p:nvPr/>
        </p:nvPicPr>
        <p:blipFill>
          <a:blip r:embed="rId4">
            <a:extLst>
              <a:ext uri="{28A0092B-C50C-407E-A947-70E740481C1C}">
                <a14:useLocalDpi xmlns:a14="http://schemas.microsoft.com/office/drawing/2010/main" val="0"/>
              </a:ext>
            </a:extLst>
          </a:blip>
          <a:stretch>
            <a:fillRect/>
          </a:stretch>
        </p:blipFill>
        <p:spPr>
          <a:xfrm>
            <a:off x="2903173" y="1784782"/>
            <a:ext cx="1309516" cy="1325563"/>
          </a:xfrm>
          <a:prstGeom prst="rect">
            <a:avLst/>
          </a:prstGeom>
        </p:spPr>
      </p:pic>
      <p:pic>
        <p:nvPicPr>
          <p:cNvPr id="7" name="Picture 6">
            <a:extLst>
              <a:ext uri="{FF2B5EF4-FFF2-40B4-BE49-F238E27FC236}">
                <a16:creationId xmlns:a16="http://schemas.microsoft.com/office/drawing/2014/main" id="{9A854C8D-D0AD-B646-A620-E521B944F006}"/>
              </a:ext>
            </a:extLst>
          </p:cNvPr>
          <p:cNvPicPr/>
          <p:nvPr/>
        </p:nvPicPr>
        <p:blipFill>
          <a:blip r:embed="rId5">
            <a:extLst>
              <a:ext uri="{28A0092B-C50C-407E-A947-70E740481C1C}">
                <a14:useLocalDpi xmlns:a14="http://schemas.microsoft.com/office/drawing/2010/main" val="0"/>
              </a:ext>
            </a:extLst>
          </a:blip>
          <a:stretch>
            <a:fillRect/>
          </a:stretch>
        </p:blipFill>
        <p:spPr>
          <a:xfrm rot="13273688">
            <a:off x="8278024" y="4281907"/>
            <a:ext cx="1027942" cy="2329013"/>
          </a:xfrm>
          <a:prstGeom prst="rect">
            <a:avLst/>
          </a:prstGeom>
        </p:spPr>
      </p:pic>
      <p:pic>
        <p:nvPicPr>
          <p:cNvPr id="9" name="Picture 8">
            <a:extLst>
              <a:ext uri="{FF2B5EF4-FFF2-40B4-BE49-F238E27FC236}">
                <a16:creationId xmlns:a16="http://schemas.microsoft.com/office/drawing/2014/main" id="{59B466BA-0DE7-A34F-A6D9-4DFD96498BC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119127" y="1835613"/>
            <a:ext cx="2338070" cy="3258223"/>
          </a:xfrm>
          <a:prstGeom prst="rect">
            <a:avLst/>
          </a:prstGeom>
          <a:noFill/>
          <a:ln>
            <a:noFill/>
          </a:ln>
        </p:spPr>
      </p:pic>
      <p:pic>
        <p:nvPicPr>
          <p:cNvPr id="13" name="Picture 12">
            <a:extLst>
              <a:ext uri="{FF2B5EF4-FFF2-40B4-BE49-F238E27FC236}">
                <a16:creationId xmlns:a16="http://schemas.microsoft.com/office/drawing/2014/main" id="{F6B6DDFC-8D55-BF4B-AA18-8DB9E6EB415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rot="8326817">
            <a:off x="8058371" y="879566"/>
            <a:ext cx="979805" cy="3187065"/>
          </a:xfrm>
          <a:prstGeom prst="rect">
            <a:avLst/>
          </a:prstGeom>
          <a:noFill/>
          <a:ln>
            <a:noFill/>
          </a:ln>
        </p:spPr>
      </p:pic>
      <p:pic>
        <p:nvPicPr>
          <p:cNvPr id="14" name="Picture 13">
            <a:extLst>
              <a:ext uri="{FF2B5EF4-FFF2-40B4-BE49-F238E27FC236}">
                <a16:creationId xmlns:a16="http://schemas.microsoft.com/office/drawing/2014/main" id="{BA3F6DA7-0EE7-7646-808F-05B94B0856F7}"/>
              </a:ext>
            </a:extLst>
          </p:cNvPr>
          <p:cNvPicPr/>
          <p:nvPr/>
        </p:nvPicPr>
        <p:blipFill>
          <a:blip r:embed="rId8">
            <a:extLst>
              <a:ext uri="{28A0092B-C50C-407E-A947-70E740481C1C}">
                <a14:useLocalDpi xmlns:a14="http://schemas.microsoft.com/office/drawing/2010/main" val="0"/>
              </a:ext>
            </a:extLst>
          </a:blip>
          <a:stretch>
            <a:fillRect/>
          </a:stretch>
        </p:blipFill>
        <p:spPr>
          <a:xfrm rot="17997920">
            <a:off x="2197543" y="3587260"/>
            <a:ext cx="2601338" cy="3231554"/>
          </a:xfrm>
          <a:prstGeom prst="rect">
            <a:avLst/>
          </a:prstGeom>
        </p:spPr>
      </p:pic>
    </p:spTree>
    <p:extLst>
      <p:ext uri="{BB962C8B-B14F-4D97-AF65-F5344CB8AC3E}">
        <p14:creationId xmlns:p14="http://schemas.microsoft.com/office/powerpoint/2010/main" val="260375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351B51-E9F9-D349-AC2F-A3EC23549FFF}"/>
              </a:ext>
            </a:extLst>
          </p:cNvPr>
          <p:cNvSpPr>
            <a:spLocks noGrp="1"/>
          </p:cNvSpPr>
          <p:nvPr>
            <p:ph type="title"/>
          </p:nvPr>
        </p:nvSpPr>
        <p:spPr/>
        <p:txBody>
          <a:bodyPr/>
          <a:lstStyle/>
          <a:p>
            <a:r>
              <a:rPr lang="en-US" b="1" dirty="0">
                <a:solidFill>
                  <a:srgbClr val="C00000"/>
                </a:solidFill>
              </a:rPr>
              <a:t>Respond</a:t>
            </a:r>
          </a:p>
        </p:txBody>
      </p:sp>
      <p:sp>
        <p:nvSpPr>
          <p:cNvPr id="3" name="Content Placeholder 2">
            <a:extLst>
              <a:ext uri="{FF2B5EF4-FFF2-40B4-BE49-F238E27FC236}">
                <a16:creationId xmlns:a16="http://schemas.microsoft.com/office/drawing/2014/main" id="{D2DDC203-C7B7-524A-9687-D4B4C9409407}"/>
              </a:ext>
            </a:extLst>
          </p:cNvPr>
          <p:cNvSpPr>
            <a:spLocks noGrp="1"/>
          </p:cNvSpPr>
          <p:nvPr>
            <p:ph idx="1"/>
          </p:nvPr>
        </p:nvSpPr>
        <p:spPr>
          <a:xfrm>
            <a:off x="6988628" y="4541481"/>
            <a:ext cx="4865914" cy="1663020"/>
          </a:xfrm>
        </p:spPr>
        <p:txBody>
          <a:bodyPr>
            <a:normAutofit/>
          </a:bodyPr>
          <a:lstStyle/>
          <a:p>
            <a:r>
              <a:rPr lang="en-US" dirty="0"/>
              <a:t>How did you like working with the Coast Salish design elements to create a salmon?</a:t>
            </a:r>
          </a:p>
        </p:txBody>
      </p:sp>
      <p:sp>
        <p:nvSpPr>
          <p:cNvPr id="5" name="Triangle 4">
            <a:extLst>
              <a:ext uri="{FF2B5EF4-FFF2-40B4-BE49-F238E27FC236}">
                <a16:creationId xmlns:a16="http://schemas.microsoft.com/office/drawing/2014/main" id="{22C298DC-D936-0B4C-8ADE-706A22291E48}"/>
              </a:ext>
            </a:extLst>
          </p:cNvPr>
          <p:cNvSpPr/>
          <p:nvPr/>
        </p:nvSpPr>
        <p:spPr>
          <a:xfrm rot="19677525">
            <a:off x="-1019755" y="5920929"/>
            <a:ext cx="2451034" cy="1874143"/>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7DE724B-0D0B-124B-8F73-FE8A6FD32A6C}"/>
              </a:ext>
            </a:extLst>
          </p:cNvPr>
          <p:cNvSpPr txBox="1">
            <a:spLocks/>
          </p:cNvSpPr>
          <p:nvPr/>
        </p:nvSpPr>
        <p:spPr>
          <a:xfrm>
            <a:off x="1331686" y="1621793"/>
            <a:ext cx="4865914" cy="1663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was your </a:t>
            </a:r>
            <a:r>
              <a:rPr lang="en-US" dirty="0" err="1"/>
              <a:t>favourite</a:t>
            </a:r>
            <a:r>
              <a:rPr lang="en-US" dirty="0"/>
              <a:t> part of </a:t>
            </a:r>
            <a:r>
              <a:rPr lang="en-US" dirty="0" smtClean="0"/>
              <a:t>using </a:t>
            </a:r>
            <a:r>
              <a:rPr lang="en-US" dirty="0"/>
              <a:t>the circle, oval, crescent, and trigon shapes?</a:t>
            </a:r>
          </a:p>
        </p:txBody>
      </p:sp>
      <p:sp>
        <p:nvSpPr>
          <p:cNvPr id="8" name="Content Placeholder 2">
            <a:extLst>
              <a:ext uri="{FF2B5EF4-FFF2-40B4-BE49-F238E27FC236}">
                <a16:creationId xmlns:a16="http://schemas.microsoft.com/office/drawing/2014/main" id="{0DA958B3-2E93-6D4B-8C15-4C8EC7365472}"/>
              </a:ext>
            </a:extLst>
          </p:cNvPr>
          <p:cNvSpPr txBox="1">
            <a:spLocks/>
          </p:cNvSpPr>
          <p:nvPr/>
        </p:nvSpPr>
        <p:spPr>
          <a:xfrm>
            <a:off x="1331686" y="4541481"/>
            <a:ext cx="4220028" cy="1663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Did you encounter any challenges when using the design elements?</a:t>
            </a:r>
          </a:p>
        </p:txBody>
      </p:sp>
      <p:sp>
        <p:nvSpPr>
          <p:cNvPr id="9" name="Content Placeholder 2">
            <a:extLst>
              <a:ext uri="{FF2B5EF4-FFF2-40B4-BE49-F238E27FC236}">
                <a16:creationId xmlns:a16="http://schemas.microsoft.com/office/drawing/2014/main" id="{0C07AADF-383D-3B41-BFD9-DEA87B071B43}"/>
              </a:ext>
            </a:extLst>
          </p:cNvPr>
          <p:cNvSpPr txBox="1">
            <a:spLocks/>
          </p:cNvSpPr>
          <p:nvPr/>
        </p:nvSpPr>
        <p:spPr>
          <a:xfrm>
            <a:off x="6981372" y="1621793"/>
            <a:ext cx="4865914" cy="1663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Did this activity make you think differently about the salmon?</a:t>
            </a:r>
          </a:p>
        </p:txBody>
      </p:sp>
    </p:spTree>
    <p:extLst>
      <p:ext uri="{BB962C8B-B14F-4D97-AF65-F5344CB8AC3E}">
        <p14:creationId xmlns:p14="http://schemas.microsoft.com/office/powerpoint/2010/main" val="10375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0BAFF3-65D1-C641-9257-68F76F48D17A}"/>
              </a:ext>
            </a:extLst>
          </p:cNvPr>
          <p:cNvPicPr>
            <a:picLocks noGrp="1" noChangeAspect="1"/>
          </p:cNvPicPr>
          <p:nvPr>
            <p:ph idx="1"/>
          </p:nvPr>
        </p:nvPicPr>
        <p:blipFill>
          <a:blip r:embed="rId3"/>
          <a:stretch>
            <a:fillRect/>
          </a:stretch>
        </p:blipFill>
        <p:spPr>
          <a:xfrm>
            <a:off x="1134822" y="-180110"/>
            <a:ext cx="4836488" cy="7218219"/>
          </a:xfrm>
        </p:spPr>
      </p:pic>
      <p:sp>
        <p:nvSpPr>
          <p:cNvPr id="3" name="Content Placeholder 2">
            <a:extLst>
              <a:ext uri="{FF2B5EF4-FFF2-40B4-BE49-F238E27FC236}">
                <a16:creationId xmlns:a16="http://schemas.microsoft.com/office/drawing/2014/main" id="{85BE2C97-E321-444F-90AC-BC0A7C1CD6EB}"/>
              </a:ext>
            </a:extLst>
          </p:cNvPr>
          <p:cNvSpPr txBox="1">
            <a:spLocks/>
          </p:cNvSpPr>
          <p:nvPr/>
        </p:nvSpPr>
        <p:spPr>
          <a:xfrm>
            <a:off x="6757720" y="2597489"/>
            <a:ext cx="4836488" cy="1663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Fish as Formerly is open until November 21</a:t>
            </a:r>
            <a:r>
              <a:rPr lang="en-US" baseline="30000" dirty="0"/>
              <a:t>st</a:t>
            </a:r>
            <a:r>
              <a:rPr lang="en-US" dirty="0"/>
              <a:t> at the Legacy Art Galleries Downtown</a:t>
            </a:r>
          </a:p>
        </p:txBody>
      </p:sp>
    </p:spTree>
    <p:extLst>
      <p:ext uri="{BB962C8B-B14F-4D97-AF65-F5344CB8AC3E}">
        <p14:creationId xmlns:p14="http://schemas.microsoft.com/office/powerpoint/2010/main" val="243328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8310-DE29-F741-8312-714A4AC9D214}"/>
              </a:ext>
            </a:extLst>
          </p:cNvPr>
          <p:cNvSpPr>
            <a:spLocks noGrp="1"/>
          </p:cNvSpPr>
          <p:nvPr>
            <p:ph type="title"/>
          </p:nvPr>
        </p:nvSpPr>
        <p:spPr/>
        <p:txBody>
          <a:bodyPr/>
          <a:lstStyle/>
          <a:p>
            <a:r>
              <a:rPr lang="en-US" b="1">
                <a:solidFill>
                  <a:srgbClr val="C00000"/>
                </a:solidFill>
              </a:rPr>
              <a:t>Media References</a:t>
            </a:r>
            <a:endParaRPr lang="en-US" b="1" dirty="0">
              <a:solidFill>
                <a:srgbClr val="C00000"/>
              </a:solidFill>
            </a:endParaRPr>
          </a:p>
        </p:txBody>
      </p:sp>
      <p:sp>
        <p:nvSpPr>
          <p:cNvPr id="3" name="Content Placeholder 2">
            <a:extLst>
              <a:ext uri="{FF2B5EF4-FFF2-40B4-BE49-F238E27FC236}">
                <a16:creationId xmlns:a16="http://schemas.microsoft.com/office/drawing/2014/main" id="{B932A023-4996-3E46-9485-6B5F7363B716}"/>
              </a:ext>
            </a:extLst>
          </p:cNvPr>
          <p:cNvSpPr>
            <a:spLocks noGrp="1"/>
          </p:cNvSpPr>
          <p:nvPr>
            <p:ph idx="1"/>
          </p:nvPr>
        </p:nvSpPr>
        <p:spPr/>
        <p:txBody>
          <a:bodyPr/>
          <a:lstStyle/>
          <a:p>
            <a:r>
              <a:rPr lang="en-US" sz="1600" dirty="0"/>
              <a:t>Cecil, Holly. </a:t>
            </a:r>
            <a:r>
              <a:rPr lang="en-US" sz="1600" i="1" dirty="0"/>
              <a:t>To Fish as Formerly installation view. </a:t>
            </a:r>
            <a:r>
              <a:rPr lang="en-US" sz="1600" dirty="0"/>
              <a:t>2020. University of Victoria Legacy Art Galleries, Victoria, B.C.</a:t>
            </a:r>
            <a:endParaRPr lang="en-CA" sz="1600" dirty="0"/>
          </a:p>
          <a:p>
            <a:r>
              <a:rPr lang="en-US" sz="1600" dirty="0"/>
              <a:t>Elliott, John. </a:t>
            </a:r>
            <a:r>
              <a:rPr lang="en-US" sz="1600" i="1" dirty="0"/>
              <a:t>Reef Net illustration. </a:t>
            </a:r>
            <a:r>
              <a:rPr lang="en-US" sz="1600" dirty="0"/>
              <a:t>1994. Saanich Indian School Board, Brentwood Bay, B.C.</a:t>
            </a:r>
          </a:p>
          <a:p>
            <a:r>
              <a:rPr lang="en-US" sz="1600" dirty="0"/>
              <a:t>Amy Becker and Sarah Marie Wiebe. “To Fish As Formerly: </a:t>
            </a:r>
            <a:r>
              <a:rPr lang="en-US" sz="1600" u="sng" dirty="0"/>
              <a:t>W</a:t>
            </a:r>
            <a:r>
              <a:rPr lang="en-US" sz="1600" dirty="0"/>
              <a:t>SÁNEĆ Nation Brings Reef Net Fishing Back After 100 Years.” </a:t>
            </a:r>
            <a:r>
              <a:rPr lang="en-US" sz="1600" i="1" dirty="0"/>
              <a:t>YouTube,</a:t>
            </a:r>
            <a:r>
              <a:rPr lang="en-US" sz="1600" dirty="0"/>
              <a:t> 11 Oct. 2014, </a:t>
            </a:r>
            <a:r>
              <a:rPr lang="en-US" sz="1600" u="sng" dirty="0">
                <a:hlinkClick r:id="rId2"/>
              </a:rPr>
              <a:t>https://youtu.be/vTQk1IR9ibc</a:t>
            </a:r>
            <a:r>
              <a:rPr lang="en-US" sz="1600" dirty="0"/>
              <a:t>. </a:t>
            </a:r>
            <a:endParaRPr lang="en-CA" sz="1600" dirty="0"/>
          </a:p>
          <a:p>
            <a:r>
              <a:rPr lang="en-CA" sz="1600" dirty="0" err="1"/>
              <a:t>Corbertt</a:t>
            </a:r>
            <a:r>
              <a:rPr lang="en-CA" sz="1600" dirty="0"/>
              <a:t>, L.R. </a:t>
            </a:r>
            <a:r>
              <a:rPr lang="en-CA" sz="1600" i="1" dirty="0"/>
              <a:t>Xwelemi Men with a Ceremonial Reef Net Model, Net Weights, Paddles and Drums at Village Point, Lummi Island. </a:t>
            </a:r>
            <a:r>
              <a:rPr lang="en-CA" sz="1600" dirty="0"/>
              <a:t>1915. Center for Pacific Northwest Studies, Western Libraries Heritage Resources, Western Washington University, WA.</a:t>
            </a:r>
          </a:p>
          <a:p>
            <a:r>
              <a:rPr lang="en-US" sz="1600" dirty="0"/>
              <a:t>Cecil, Holly. </a:t>
            </a:r>
            <a:r>
              <a:rPr lang="en-US" sz="1600" i="1" dirty="0"/>
              <a:t>SHELIS – Life installation view. </a:t>
            </a:r>
            <a:r>
              <a:rPr lang="en-US" sz="1600" dirty="0"/>
              <a:t>2020. University of Victoria Legacy Art Galleries, Victoria, B.C.</a:t>
            </a:r>
          </a:p>
          <a:p>
            <a:r>
              <a:rPr lang="en-US" sz="1600" dirty="0"/>
              <a:t>University of Victoria Legacy Art Galleries. “To Fish as Formerly | Artist Interview – Temoseng aka Chasz Elliott.” </a:t>
            </a:r>
            <a:r>
              <a:rPr lang="en-US" sz="1600" i="1" dirty="0"/>
              <a:t>YouTube, </a:t>
            </a:r>
            <a:r>
              <a:rPr lang="en-US" sz="1600" dirty="0"/>
              <a:t>11 Sept. 2020, </a:t>
            </a:r>
            <a:r>
              <a:rPr lang="en-US" sz="1600" u="sng" dirty="0">
                <a:hlinkClick r:id="rId3"/>
              </a:rPr>
              <a:t>https://youtu.be/simwd0GBc5I</a:t>
            </a:r>
            <a:r>
              <a:rPr lang="en-US" sz="1600" dirty="0"/>
              <a:t>. </a:t>
            </a:r>
            <a:endParaRPr lang="en-CA" sz="1600" dirty="0"/>
          </a:p>
          <a:p>
            <a:r>
              <a:rPr lang="en-CA" sz="1600" dirty="0"/>
              <a:t>Thomas, Dylan. </a:t>
            </a:r>
            <a:r>
              <a:rPr lang="en-CA" sz="1600" i="1" dirty="0"/>
              <a:t>Net Work. </a:t>
            </a:r>
            <a:r>
              <a:rPr lang="en-CA" sz="1600" dirty="0"/>
              <a:t>2018. </a:t>
            </a:r>
          </a:p>
          <a:p>
            <a:endParaRPr lang="en-CA" sz="1600" dirty="0"/>
          </a:p>
          <a:p>
            <a:endParaRPr lang="en-CA" dirty="0"/>
          </a:p>
          <a:p>
            <a:endParaRPr lang="en-US" dirty="0"/>
          </a:p>
        </p:txBody>
      </p:sp>
    </p:spTree>
    <p:extLst>
      <p:ext uri="{BB962C8B-B14F-4D97-AF65-F5344CB8AC3E}">
        <p14:creationId xmlns:p14="http://schemas.microsoft.com/office/powerpoint/2010/main" val="340401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19E-4659-3445-8002-B3E783A29806}"/>
              </a:ext>
            </a:extLst>
          </p:cNvPr>
          <p:cNvSpPr>
            <a:spLocks noGrp="1"/>
          </p:cNvSpPr>
          <p:nvPr>
            <p:ph type="title"/>
          </p:nvPr>
        </p:nvSpPr>
        <p:spPr>
          <a:xfrm>
            <a:off x="0" y="35718"/>
            <a:ext cx="10515600" cy="1325563"/>
          </a:xfrm>
        </p:spPr>
        <p:txBody>
          <a:bodyPr/>
          <a:lstStyle/>
          <a:p>
            <a:r>
              <a:rPr lang="en-CA" dirty="0">
                <a:solidFill>
                  <a:srgbClr val="C00000"/>
                </a:solidFill>
              </a:rPr>
              <a:t>      Territory Acknowledgment </a:t>
            </a:r>
            <a:endParaRPr lang="en-US" dirty="0">
              <a:solidFill>
                <a:srgbClr val="C00000"/>
              </a:solidFill>
            </a:endParaRPr>
          </a:p>
        </p:txBody>
      </p:sp>
      <p:sp>
        <p:nvSpPr>
          <p:cNvPr id="3" name="Content Placeholder 2">
            <a:extLst>
              <a:ext uri="{FF2B5EF4-FFF2-40B4-BE49-F238E27FC236}">
                <a16:creationId xmlns:a16="http://schemas.microsoft.com/office/drawing/2014/main" id="{847A30B3-FA87-7C4A-B299-09196103BB8D}"/>
              </a:ext>
            </a:extLst>
          </p:cNvPr>
          <p:cNvSpPr>
            <a:spLocks noGrp="1"/>
          </p:cNvSpPr>
          <p:nvPr>
            <p:ph idx="1"/>
          </p:nvPr>
        </p:nvSpPr>
        <p:spPr>
          <a:xfrm>
            <a:off x="838200" y="1361281"/>
            <a:ext cx="10515600" cy="4234069"/>
          </a:xfrm>
        </p:spPr>
        <p:txBody>
          <a:bodyPr/>
          <a:lstStyle/>
          <a:p>
            <a:pPr marL="0" indent="0">
              <a:buNone/>
            </a:pPr>
            <a:r>
              <a:rPr lang="en-US" dirty="0"/>
              <a:t>The University of Victoria Legacy Art Galleries acknowledges with respect the Lekwungen peoples on whose traditional territory the university stands and the Songhees, Esquimalt, and </a:t>
            </a:r>
            <a:r>
              <a:rPr lang="en-US" u="sng" dirty="0"/>
              <a:t>W</a:t>
            </a:r>
            <a:r>
              <a:rPr lang="en-US" dirty="0"/>
              <a:t>SÁNEĆ peoples whose historical relationships with the land continue to this day. </a:t>
            </a:r>
            <a:endParaRPr lang="en-CA" dirty="0"/>
          </a:p>
          <a:p>
            <a:pPr marL="0" indent="0">
              <a:buNone/>
            </a:pPr>
            <a:endParaRPr lang="en-US" dirty="0"/>
          </a:p>
        </p:txBody>
      </p:sp>
      <p:sp>
        <p:nvSpPr>
          <p:cNvPr id="13" name="Triangle 12">
            <a:extLst>
              <a:ext uri="{FF2B5EF4-FFF2-40B4-BE49-F238E27FC236}">
                <a16:creationId xmlns:a16="http://schemas.microsoft.com/office/drawing/2014/main" id="{236B1834-A380-F94F-9ECA-1ECDFB9E2883}"/>
              </a:ext>
            </a:extLst>
          </p:cNvPr>
          <p:cNvSpPr/>
          <p:nvPr/>
        </p:nvSpPr>
        <p:spPr>
          <a:xfrm rot="20029930">
            <a:off x="-358346" y="6052549"/>
            <a:ext cx="1198606" cy="1139082"/>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860FF25B-4A8C-9844-BD6D-2366D683A6A1}"/>
              </a:ext>
            </a:extLst>
          </p:cNvPr>
          <p:cNvSpPr/>
          <p:nvPr/>
        </p:nvSpPr>
        <p:spPr>
          <a:xfrm rot="7681487">
            <a:off x="11579643" y="5689882"/>
            <a:ext cx="1947190" cy="2336234"/>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48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D872D1-BC74-454A-87DA-263D087D6A06}"/>
              </a:ext>
            </a:extLst>
          </p:cNvPr>
          <p:cNvPicPr>
            <a:picLocks noGrp="1" noChangeAspect="1"/>
          </p:cNvPicPr>
          <p:nvPr>
            <p:ph idx="1"/>
          </p:nvPr>
        </p:nvPicPr>
        <p:blipFill>
          <a:blip r:embed="rId3"/>
          <a:stretch>
            <a:fillRect/>
          </a:stretch>
        </p:blipFill>
        <p:spPr>
          <a:xfrm>
            <a:off x="1078711" y="608647"/>
            <a:ext cx="10034575" cy="5640706"/>
          </a:xfrm>
        </p:spPr>
      </p:pic>
      <p:sp>
        <p:nvSpPr>
          <p:cNvPr id="4" name="Rectangle 3">
            <a:extLst>
              <a:ext uri="{FF2B5EF4-FFF2-40B4-BE49-F238E27FC236}">
                <a16:creationId xmlns:a16="http://schemas.microsoft.com/office/drawing/2014/main" id="{890CFC05-34C0-7247-B2E5-ED0699F2B18D}"/>
              </a:ext>
            </a:extLst>
          </p:cNvPr>
          <p:cNvSpPr/>
          <p:nvPr/>
        </p:nvSpPr>
        <p:spPr>
          <a:xfrm>
            <a:off x="939114" y="6249354"/>
            <a:ext cx="5029200" cy="276999"/>
          </a:xfrm>
          <a:prstGeom prst="rect">
            <a:avLst/>
          </a:prstGeom>
        </p:spPr>
        <p:txBody>
          <a:bodyPr wrap="square">
            <a:spAutoFit/>
          </a:bodyPr>
          <a:lstStyle/>
          <a:p>
            <a:r>
              <a:rPr lang="en-US" sz="1200" dirty="0"/>
              <a:t>Image 1: </a:t>
            </a:r>
            <a:r>
              <a:rPr lang="en-US" sz="1200" i="1" dirty="0"/>
              <a:t>To Fish as Formerly </a:t>
            </a:r>
            <a:r>
              <a:rPr lang="en-US" sz="1200" dirty="0"/>
              <a:t>Installation view, 2020. </a:t>
            </a:r>
          </a:p>
        </p:txBody>
      </p:sp>
      <p:sp>
        <p:nvSpPr>
          <p:cNvPr id="6" name="Triangle 5">
            <a:extLst>
              <a:ext uri="{FF2B5EF4-FFF2-40B4-BE49-F238E27FC236}">
                <a16:creationId xmlns:a16="http://schemas.microsoft.com/office/drawing/2014/main" id="{BAF8B18A-4316-8045-B553-4B7ABC59CE8C}"/>
              </a:ext>
            </a:extLst>
          </p:cNvPr>
          <p:cNvSpPr/>
          <p:nvPr/>
        </p:nvSpPr>
        <p:spPr>
          <a:xfrm rot="4273594">
            <a:off x="-322504" y="-433618"/>
            <a:ext cx="1198606" cy="1139082"/>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F3A68E61-A173-8042-B659-0CB0FF315AC4}"/>
              </a:ext>
            </a:extLst>
          </p:cNvPr>
          <p:cNvSpPr/>
          <p:nvPr/>
        </p:nvSpPr>
        <p:spPr>
          <a:xfrm rot="8853620">
            <a:off x="11592697" y="6620453"/>
            <a:ext cx="1198606" cy="1139082"/>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39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752C-85FF-7347-93B3-EEDC30343370}"/>
              </a:ext>
            </a:extLst>
          </p:cNvPr>
          <p:cNvSpPr>
            <a:spLocks noGrp="1"/>
          </p:cNvSpPr>
          <p:nvPr>
            <p:ph type="title"/>
          </p:nvPr>
        </p:nvSpPr>
        <p:spPr>
          <a:xfrm>
            <a:off x="0" y="7204"/>
            <a:ext cx="10515600" cy="1325563"/>
          </a:xfrm>
        </p:spPr>
        <p:txBody>
          <a:bodyPr>
            <a:normAutofit/>
          </a:bodyPr>
          <a:lstStyle/>
          <a:p>
            <a:r>
              <a:rPr lang="en-CA" dirty="0">
                <a:solidFill>
                  <a:srgbClr val="C00000"/>
                </a:solidFill>
                <a:latin typeface="Aboriginal Serif" panose="02000000000000000000" pitchFamily="2" charset="77"/>
              </a:rPr>
              <a:t>     </a:t>
            </a:r>
            <a:r>
              <a:rPr lang="en-CA" dirty="0">
                <a:solidFill>
                  <a:srgbClr val="C00000"/>
                </a:solidFill>
                <a:latin typeface="Calibri" panose="020F0502020204030204" pitchFamily="34" charset="0"/>
                <a:cs typeface="Calibri" panose="020F0502020204030204" pitchFamily="34" charset="0"/>
              </a:rPr>
              <a:t> Introduction to </a:t>
            </a:r>
            <a:r>
              <a:rPr lang="en-CA" dirty="0">
                <a:solidFill>
                  <a:srgbClr val="C00000"/>
                </a:solidFill>
                <a:latin typeface="+mn-lt"/>
                <a:cs typeface="Calibri" panose="020F0502020204030204" pitchFamily="34" charset="0"/>
              </a:rPr>
              <a:t>the </a:t>
            </a:r>
            <a:r>
              <a:rPr lang="en-CA" dirty="0">
                <a:solidFill>
                  <a:srgbClr val="C00000"/>
                </a:solidFill>
                <a:latin typeface="+mn-lt"/>
              </a:rPr>
              <a:t>S</a:t>
            </a:r>
            <a:r>
              <a:rPr lang="en-CA" u="sng" dirty="0">
                <a:solidFill>
                  <a:srgbClr val="C00000"/>
                </a:solidFill>
                <a:latin typeface="+mn-lt"/>
              </a:rPr>
              <a:t>X</a:t>
            </a:r>
            <a:r>
              <a:rPr lang="en-CA" dirty="0">
                <a:solidFill>
                  <a:srgbClr val="C00000"/>
                </a:solidFill>
                <a:latin typeface="+mn-lt"/>
              </a:rPr>
              <a:t>OLE – Reef Net</a:t>
            </a:r>
            <a:endParaRPr lang="en-US" dirty="0">
              <a:solidFill>
                <a:srgbClr val="C00000"/>
              </a:solidFill>
              <a:latin typeface="+mn-lt"/>
            </a:endParaRPr>
          </a:p>
        </p:txBody>
      </p:sp>
      <p:pic>
        <p:nvPicPr>
          <p:cNvPr id="4" name="Picture 3">
            <a:extLst>
              <a:ext uri="{FF2B5EF4-FFF2-40B4-BE49-F238E27FC236}">
                <a16:creationId xmlns:a16="http://schemas.microsoft.com/office/drawing/2014/main" id="{A4D1F562-798B-3F4B-82D4-32409BF4F72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77482" y="1256567"/>
            <a:ext cx="6894100" cy="4884741"/>
          </a:xfrm>
          <a:prstGeom prst="rect">
            <a:avLst/>
          </a:prstGeom>
        </p:spPr>
      </p:pic>
      <p:sp>
        <p:nvSpPr>
          <p:cNvPr id="7" name="Rectangle 6">
            <a:extLst>
              <a:ext uri="{FF2B5EF4-FFF2-40B4-BE49-F238E27FC236}">
                <a16:creationId xmlns:a16="http://schemas.microsoft.com/office/drawing/2014/main" id="{0BCBDABC-69B2-7943-9581-8D0654777395}"/>
              </a:ext>
            </a:extLst>
          </p:cNvPr>
          <p:cNvSpPr/>
          <p:nvPr/>
        </p:nvSpPr>
        <p:spPr>
          <a:xfrm>
            <a:off x="812801" y="6141308"/>
            <a:ext cx="10826750" cy="276999"/>
          </a:xfrm>
          <a:prstGeom prst="rect">
            <a:avLst/>
          </a:prstGeom>
        </p:spPr>
        <p:txBody>
          <a:bodyPr wrap="square">
            <a:spAutoFit/>
          </a:bodyPr>
          <a:lstStyle/>
          <a:p>
            <a:r>
              <a:rPr lang="en-US" sz="1200" dirty="0">
                <a:ea typeface="Times New Roman" panose="02020603050405020304" pitchFamily="18" charset="0"/>
              </a:rPr>
              <a:t>Image 2: </a:t>
            </a:r>
            <a:r>
              <a:rPr lang="en-CA" sz="1200" dirty="0"/>
              <a:t>Reef Net illustration from </a:t>
            </a:r>
            <a:r>
              <a:rPr lang="en-CA" sz="1200" i="1" dirty="0"/>
              <a:t>Reef Net Technology of the Saltwater People</a:t>
            </a:r>
            <a:r>
              <a:rPr lang="en-CA" sz="1200" dirty="0"/>
              <a:t>, John Elliott, 1994. </a:t>
            </a:r>
            <a:endParaRPr lang="en-US" sz="1200" i="1" dirty="0">
              <a:ea typeface="Times New Roman" panose="02020603050405020304" pitchFamily="18" charset="0"/>
            </a:endParaRPr>
          </a:p>
        </p:txBody>
      </p:sp>
      <p:sp>
        <p:nvSpPr>
          <p:cNvPr id="6" name="Text Box 7">
            <a:extLst>
              <a:ext uri="{FF2B5EF4-FFF2-40B4-BE49-F238E27FC236}">
                <a16:creationId xmlns:a16="http://schemas.microsoft.com/office/drawing/2014/main" id="{80759506-03D4-EE48-A8FE-735C1400FB16}"/>
              </a:ext>
            </a:extLst>
          </p:cNvPr>
          <p:cNvSpPr txBox="1"/>
          <p:nvPr/>
        </p:nvSpPr>
        <p:spPr>
          <a:xfrm>
            <a:off x="812801" y="1332767"/>
            <a:ext cx="3480075" cy="163735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CA" sz="2000" dirty="0">
                <a:effectLst/>
                <a:ea typeface="Times New Roman" panose="02020603050405020304" pitchFamily="18" charset="0"/>
              </a:rPr>
              <a:t>The S</a:t>
            </a:r>
            <a:r>
              <a:rPr lang="en-CA" sz="2000" u="sng" dirty="0">
                <a:effectLst/>
                <a:ea typeface="Times New Roman" panose="02020603050405020304" pitchFamily="18" charset="0"/>
              </a:rPr>
              <a:t>X</a:t>
            </a:r>
            <a:r>
              <a:rPr lang="en-CA" sz="2000" dirty="0">
                <a:effectLst/>
                <a:ea typeface="Times New Roman" panose="02020603050405020304" pitchFamily="18" charset="0"/>
              </a:rPr>
              <a:t>OLE is unique to Straits Salish peoples. </a:t>
            </a:r>
          </a:p>
          <a:p>
            <a:pPr>
              <a:spcAft>
                <a:spcPts val="0"/>
              </a:spcAft>
            </a:pPr>
            <a:endParaRPr lang="en-CA" sz="2000" dirty="0">
              <a:ea typeface="Times New Roman" panose="02020603050405020304" pitchFamily="18" charset="0"/>
            </a:endParaRPr>
          </a:p>
          <a:p>
            <a:pPr>
              <a:spcAft>
                <a:spcPts val="0"/>
              </a:spcAft>
            </a:pPr>
            <a:r>
              <a:rPr lang="en-CA" sz="2000" dirty="0">
                <a:effectLst/>
                <a:ea typeface="Times New Roman" panose="02020603050405020304" pitchFamily="18" charset="0"/>
              </a:rPr>
              <a:t>Only a few communities have knowledge of the S</a:t>
            </a:r>
            <a:r>
              <a:rPr lang="en-CA" sz="2000" u="sng" dirty="0">
                <a:effectLst/>
                <a:ea typeface="Times New Roman" panose="02020603050405020304" pitchFamily="18" charset="0"/>
              </a:rPr>
              <a:t>X</a:t>
            </a:r>
            <a:r>
              <a:rPr lang="en-CA" sz="2000" dirty="0">
                <a:effectLst/>
                <a:ea typeface="Times New Roman" panose="02020603050405020304" pitchFamily="18" charset="0"/>
              </a:rPr>
              <a:t>OLE.</a:t>
            </a:r>
          </a:p>
        </p:txBody>
      </p:sp>
      <p:sp>
        <p:nvSpPr>
          <p:cNvPr id="8" name="Text Box 7">
            <a:extLst>
              <a:ext uri="{FF2B5EF4-FFF2-40B4-BE49-F238E27FC236}">
                <a16:creationId xmlns:a16="http://schemas.microsoft.com/office/drawing/2014/main" id="{8B0AD7AF-40AC-A94B-9476-4826FA7A686E}"/>
              </a:ext>
            </a:extLst>
          </p:cNvPr>
          <p:cNvSpPr txBox="1"/>
          <p:nvPr/>
        </p:nvSpPr>
        <p:spPr>
          <a:xfrm>
            <a:off x="812800" y="3685275"/>
            <a:ext cx="3480075" cy="163735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CA" sz="2000" dirty="0">
                <a:effectLst/>
                <a:ea typeface="Times New Roman" panose="02020603050405020304" pitchFamily="18" charset="0"/>
              </a:rPr>
              <a:t>The Reef Net ban greatly affected Straits Salish peoples. They have worked hard to keep the knowledge of the S</a:t>
            </a:r>
            <a:r>
              <a:rPr lang="en-CA" sz="2000" u="sng" dirty="0">
                <a:effectLst/>
                <a:ea typeface="Times New Roman" panose="02020603050405020304" pitchFamily="18" charset="0"/>
              </a:rPr>
              <a:t>X</a:t>
            </a:r>
            <a:r>
              <a:rPr lang="en-CA" sz="2000" dirty="0">
                <a:effectLst/>
                <a:ea typeface="Times New Roman" panose="02020603050405020304" pitchFamily="18" charset="0"/>
              </a:rPr>
              <a:t>OLE alive. </a:t>
            </a:r>
          </a:p>
        </p:txBody>
      </p:sp>
      <p:sp>
        <p:nvSpPr>
          <p:cNvPr id="9" name="Triangle 8">
            <a:extLst>
              <a:ext uri="{FF2B5EF4-FFF2-40B4-BE49-F238E27FC236}">
                <a16:creationId xmlns:a16="http://schemas.microsoft.com/office/drawing/2014/main" id="{5A91C235-6AFF-CC45-9402-0B01B73E92D8}"/>
              </a:ext>
            </a:extLst>
          </p:cNvPr>
          <p:cNvSpPr/>
          <p:nvPr/>
        </p:nvSpPr>
        <p:spPr>
          <a:xfrm rot="5400000">
            <a:off x="-46854" y="6314207"/>
            <a:ext cx="1198606" cy="1139082"/>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2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Online Media 6" descr="To Fish As Formerly: W̱SÁNEĆ Nation Brings Reef Net Fishing Back After 100 Years">
            <a:hlinkClick r:id="" action="ppaction://media"/>
            <a:extLst>
              <a:ext uri="{FF2B5EF4-FFF2-40B4-BE49-F238E27FC236}">
                <a16:creationId xmlns:a16="http://schemas.microsoft.com/office/drawing/2014/main" id="{564A0235-CAFD-D349-BCB9-4EDF303DD892}"/>
              </a:ext>
            </a:extLst>
          </p:cNvPr>
          <p:cNvPicPr>
            <a:picLocks noRot="1" noChangeAspect="1"/>
          </p:cNvPicPr>
          <p:nvPr>
            <a:videoFile r:link="rId1"/>
          </p:nvPr>
        </p:nvPicPr>
        <p:blipFill>
          <a:blip r:embed="rId4"/>
          <a:stretch>
            <a:fillRect/>
          </a:stretch>
        </p:blipFill>
        <p:spPr>
          <a:xfrm>
            <a:off x="636752" y="358173"/>
            <a:ext cx="10918495" cy="6141654"/>
          </a:xfrm>
          <a:prstGeom prst="rect">
            <a:avLst/>
          </a:prstGeom>
        </p:spPr>
      </p:pic>
    </p:spTree>
    <p:extLst>
      <p:ext uri="{BB962C8B-B14F-4D97-AF65-F5344CB8AC3E}">
        <p14:creationId xmlns:p14="http://schemas.microsoft.com/office/powerpoint/2010/main" val="14062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54B3-A48F-6044-9A66-43D63949C103}"/>
              </a:ext>
            </a:extLst>
          </p:cNvPr>
          <p:cNvSpPr>
            <a:spLocks noGrp="1"/>
          </p:cNvSpPr>
          <p:nvPr>
            <p:ph type="title"/>
          </p:nvPr>
        </p:nvSpPr>
        <p:spPr>
          <a:xfrm>
            <a:off x="836612" y="365125"/>
            <a:ext cx="10515600" cy="1325563"/>
          </a:xfrm>
        </p:spPr>
        <p:txBody>
          <a:bodyPr/>
          <a:lstStyle/>
          <a:p>
            <a:r>
              <a:rPr lang="en-US" b="1" dirty="0">
                <a:solidFill>
                  <a:srgbClr val="C00000"/>
                </a:solidFill>
              </a:rPr>
              <a:t>Respond</a:t>
            </a:r>
          </a:p>
        </p:txBody>
      </p:sp>
      <p:sp>
        <p:nvSpPr>
          <p:cNvPr id="4" name="Content Placeholder 3">
            <a:extLst>
              <a:ext uri="{FF2B5EF4-FFF2-40B4-BE49-F238E27FC236}">
                <a16:creationId xmlns:a16="http://schemas.microsoft.com/office/drawing/2014/main" id="{CC5BDAE9-4A3A-5C4B-AB04-41C20CDE82C1}"/>
              </a:ext>
            </a:extLst>
          </p:cNvPr>
          <p:cNvSpPr>
            <a:spLocks noGrp="1"/>
          </p:cNvSpPr>
          <p:nvPr>
            <p:ph sz="half" idx="2"/>
          </p:nvPr>
        </p:nvSpPr>
        <p:spPr>
          <a:xfrm>
            <a:off x="862014" y="1681163"/>
            <a:ext cx="5157787" cy="1325563"/>
          </a:xfrm>
        </p:spPr>
        <p:txBody>
          <a:bodyPr/>
          <a:lstStyle/>
          <a:p>
            <a:r>
              <a:rPr lang="en-US" dirty="0"/>
              <a:t>What are some of the ways the </a:t>
            </a:r>
            <a:r>
              <a:rPr lang="en-CA" u="sng" dirty="0"/>
              <a:t>W</a:t>
            </a:r>
            <a:r>
              <a:rPr lang="en-CA" dirty="0"/>
              <a:t>SÁNEĆ people are bringing back the </a:t>
            </a:r>
            <a:r>
              <a:rPr lang="en-CA" u="sng" dirty="0"/>
              <a:t>S</a:t>
            </a:r>
            <a:r>
              <a:rPr lang="en-CA" dirty="0"/>
              <a:t>XOLE?</a:t>
            </a:r>
          </a:p>
          <a:p>
            <a:endParaRPr lang="en-US" dirty="0"/>
          </a:p>
        </p:txBody>
      </p:sp>
      <p:sp>
        <p:nvSpPr>
          <p:cNvPr id="6" name="Content Placeholder 5">
            <a:extLst>
              <a:ext uri="{FF2B5EF4-FFF2-40B4-BE49-F238E27FC236}">
                <a16:creationId xmlns:a16="http://schemas.microsoft.com/office/drawing/2014/main" id="{B2B4B5DF-DD08-5D46-A900-DBF74D6B559C}"/>
              </a:ext>
            </a:extLst>
          </p:cNvPr>
          <p:cNvSpPr>
            <a:spLocks noGrp="1"/>
          </p:cNvSpPr>
          <p:nvPr>
            <p:ph sz="quarter" idx="4"/>
          </p:nvPr>
        </p:nvSpPr>
        <p:spPr>
          <a:xfrm>
            <a:off x="6172200" y="1681163"/>
            <a:ext cx="5183188" cy="4508500"/>
          </a:xfrm>
        </p:spPr>
        <p:txBody>
          <a:bodyPr/>
          <a:lstStyle/>
          <a:p>
            <a:r>
              <a:rPr lang="en-US" dirty="0"/>
              <a:t>Cultural revitalization is the process through which people regain a sense of identity through connecting with their culture. How do you see cultural revitalization happening in the video?</a:t>
            </a:r>
            <a:endParaRPr lang="en-CA" dirty="0"/>
          </a:p>
          <a:p>
            <a:endParaRPr lang="en-CA" dirty="0"/>
          </a:p>
        </p:txBody>
      </p:sp>
      <p:sp>
        <p:nvSpPr>
          <p:cNvPr id="7" name="Rectangle 1">
            <a:extLst>
              <a:ext uri="{FF2B5EF4-FFF2-40B4-BE49-F238E27FC236}">
                <a16:creationId xmlns:a16="http://schemas.microsoft.com/office/drawing/2014/main" id="{45994447-E2F7-9C4A-A8DA-187BEB99096A}"/>
              </a:ext>
            </a:extLst>
          </p:cNvPr>
          <p:cNvSpPr>
            <a:spLocks noChangeArrowheads="1"/>
          </p:cNvSpPr>
          <p:nvPr/>
        </p:nvSpPr>
        <p:spPr bwMode="auto">
          <a:xfrm>
            <a:off x="76200" y="111210"/>
            <a:ext cx="52728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872" tIns="45720" rIns="433251"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200" b="1" i="0" u="none" strike="noStrike" cap="none" normalizeH="0" baseline="0" dirty="0">
              <a:ln>
                <a:noFill/>
              </a:ln>
              <a:solidFill>
                <a:schemeClr val="tx1"/>
              </a:solidFill>
              <a:effectLs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Content Placeholder 5">
            <a:extLst>
              <a:ext uri="{FF2B5EF4-FFF2-40B4-BE49-F238E27FC236}">
                <a16:creationId xmlns:a16="http://schemas.microsoft.com/office/drawing/2014/main" id="{7399AD8E-46DA-BC43-B645-2A5488B8541B}"/>
              </a:ext>
            </a:extLst>
          </p:cNvPr>
          <p:cNvSpPr txBox="1">
            <a:spLocks/>
          </p:cNvSpPr>
          <p:nvPr/>
        </p:nvSpPr>
        <p:spPr>
          <a:xfrm>
            <a:off x="836612" y="3429000"/>
            <a:ext cx="5183188" cy="1081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Why are the </a:t>
            </a:r>
            <a:r>
              <a:rPr lang="en-CA" u="sng" dirty="0"/>
              <a:t>W</a:t>
            </a:r>
            <a:r>
              <a:rPr lang="en-CA" dirty="0"/>
              <a:t>SÁNEĆ people called the Saltwater People?</a:t>
            </a:r>
          </a:p>
        </p:txBody>
      </p:sp>
      <p:sp>
        <p:nvSpPr>
          <p:cNvPr id="12" name="Content Placeholder 5">
            <a:extLst>
              <a:ext uri="{FF2B5EF4-FFF2-40B4-BE49-F238E27FC236}">
                <a16:creationId xmlns:a16="http://schemas.microsoft.com/office/drawing/2014/main" id="{59DFE92F-E604-9F46-A97A-1DA02EF418EA}"/>
              </a:ext>
            </a:extLst>
          </p:cNvPr>
          <p:cNvSpPr txBox="1">
            <a:spLocks/>
          </p:cNvSpPr>
          <p:nvPr/>
        </p:nvSpPr>
        <p:spPr>
          <a:xfrm>
            <a:off x="862014" y="4955143"/>
            <a:ext cx="10490198" cy="143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In the video, we see people of all ages coming together to revitalize the SXOLE. Why is it important for Nick to include all members of the community?</a:t>
            </a:r>
          </a:p>
        </p:txBody>
      </p:sp>
      <p:sp>
        <p:nvSpPr>
          <p:cNvPr id="13" name="Triangle 12">
            <a:extLst>
              <a:ext uri="{FF2B5EF4-FFF2-40B4-BE49-F238E27FC236}">
                <a16:creationId xmlns:a16="http://schemas.microsoft.com/office/drawing/2014/main" id="{BDB60448-5BFF-F04D-9451-D068B838B803}"/>
              </a:ext>
            </a:extLst>
          </p:cNvPr>
          <p:cNvSpPr/>
          <p:nvPr/>
        </p:nvSpPr>
        <p:spPr>
          <a:xfrm rot="10088197">
            <a:off x="11337530" y="-249068"/>
            <a:ext cx="1556538" cy="1670213"/>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8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F6D42E-D3F0-DA46-BED8-135A719C9CCB}"/>
              </a:ext>
            </a:extLst>
          </p:cNvPr>
          <p:cNvSpPr/>
          <p:nvPr/>
        </p:nvSpPr>
        <p:spPr>
          <a:xfrm>
            <a:off x="153003" y="192841"/>
            <a:ext cx="11885994" cy="1446550"/>
          </a:xfrm>
          <a:prstGeom prst="rect">
            <a:avLst/>
          </a:prstGeom>
        </p:spPr>
        <p:txBody>
          <a:bodyPr wrap="square">
            <a:spAutoFit/>
          </a:bodyPr>
          <a:lstStyle/>
          <a:p>
            <a:r>
              <a:rPr lang="en-CA" sz="4400" dirty="0">
                <a:solidFill>
                  <a:srgbClr val="C00000"/>
                </a:solidFill>
                <a:cs typeface="Calibri" panose="020F0502020204030204" pitchFamily="34" charset="0"/>
              </a:rPr>
              <a:t>Lesson 1: Revitalization and Community</a:t>
            </a:r>
            <a:endParaRPr lang="en-US" sz="4400" dirty="0">
              <a:solidFill>
                <a:srgbClr val="C00000"/>
              </a:solidFill>
            </a:endParaRPr>
          </a:p>
          <a:p>
            <a:endParaRPr lang="en-US" sz="4400" dirty="0">
              <a:solidFill>
                <a:srgbClr val="C00000"/>
              </a:solidFill>
              <a:latin typeface="+mj-lt"/>
            </a:endParaRPr>
          </a:p>
        </p:txBody>
      </p:sp>
      <p:pic>
        <p:nvPicPr>
          <p:cNvPr id="11" name="Picture 10">
            <a:extLst>
              <a:ext uri="{FF2B5EF4-FFF2-40B4-BE49-F238E27FC236}">
                <a16:creationId xmlns:a16="http://schemas.microsoft.com/office/drawing/2014/main" id="{2A4F421D-2BC4-C449-BD26-79A531703598}"/>
              </a:ext>
            </a:extLst>
          </p:cNvPr>
          <p:cNvPicPr>
            <a:picLocks noChangeAspect="1"/>
          </p:cNvPicPr>
          <p:nvPr/>
        </p:nvPicPr>
        <p:blipFill>
          <a:blip r:embed="rId3"/>
          <a:stretch>
            <a:fillRect/>
          </a:stretch>
        </p:blipFill>
        <p:spPr>
          <a:xfrm>
            <a:off x="2289808" y="1137542"/>
            <a:ext cx="6994545" cy="5018685"/>
          </a:xfrm>
          <a:prstGeom prst="rect">
            <a:avLst/>
          </a:prstGeom>
        </p:spPr>
      </p:pic>
      <p:sp>
        <p:nvSpPr>
          <p:cNvPr id="13" name="Rectangle 12">
            <a:extLst>
              <a:ext uri="{FF2B5EF4-FFF2-40B4-BE49-F238E27FC236}">
                <a16:creationId xmlns:a16="http://schemas.microsoft.com/office/drawing/2014/main" id="{23A05509-6F3C-9C49-AD1D-A18AE67B4F6A}"/>
              </a:ext>
            </a:extLst>
          </p:cNvPr>
          <p:cNvSpPr/>
          <p:nvPr/>
        </p:nvSpPr>
        <p:spPr>
          <a:xfrm>
            <a:off x="333873" y="6331488"/>
            <a:ext cx="9259399" cy="276999"/>
          </a:xfrm>
          <a:prstGeom prst="rect">
            <a:avLst/>
          </a:prstGeom>
        </p:spPr>
        <p:txBody>
          <a:bodyPr wrap="square">
            <a:spAutoFit/>
          </a:bodyPr>
          <a:lstStyle/>
          <a:p>
            <a:pPr algn="ctr"/>
            <a:r>
              <a:rPr lang="en-CA" sz="1200" dirty="0"/>
              <a:t>Image 3: </a:t>
            </a:r>
            <a:r>
              <a:rPr lang="en-CA" sz="1200" i="1" dirty="0"/>
              <a:t>Xwelemi Men with a Ceremonial Reef Net Model, Net Weights, Paddles and Drums at Village Point, Lummi Island</a:t>
            </a:r>
            <a:r>
              <a:rPr lang="en-CA" sz="1200" dirty="0"/>
              <a:t>, L.R. </a:t>
            </a:r>
            <a:r>
              <a:rPr lang="en-CA" sz="1200" dirty="0" err="1"/>
              <a:t>Corbertt</a:t>
            </a:r>
            <a:r>
              <a:rPr lang="en-CA" sz="1200" dirty="0"/>
              <a:t>, 1915. </a:t>
            </a:r>
            <a:endParaRPr lang="en-US" sz="1200" dirty="0"/>
          </a:p>
        </p:txBody>
      </p:sp>
      <p:sp>
        <p:nvSpPr>
          <p:cNvPr id="10" name="Triangle 9">
            <a:extLst>
              <a:ext uri="{FF2B5EF4-FFF2-40B4-BE49-F238E27FC236}">
                <a16:creationId xmlns:a16="http://schemas.microsoft.com/office/drawing/2014/main" id="{5FEF3011-EE83-9044-BBB6-145E5A09423D}"/>
              </a:ext>
            </a:extLst>
          </p:cNvPr>
          <p:cNvSpPr/>
          <p:nvPr/>
        </p:nvSpPr>
        <p:spPr>
          <a:xfrm rot="7951817">
            <a:off x="11257855" y="6095018"/>
            <a:ext cx="1868289" cy="1525962"/>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92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1341-9C2D-EC4B-B93F-FBAAF189DC3D}"/>
              </a:ext>
            </a:extLst>
          </p:cNvPr>
          <p:cNvSpPr>
            <a:spLocks noGrp="1"/>
          </p:cNvSpPr>
          <p:nvPr>
            <p:ph type="title"/>
          </p:nvPr>
        </p:nvSpPr>
        <p:spPr>
          <a:xfrm>
            <a:off x="838200" y="365125"/>
            <a:ext cx="10515600" cy="1191826"/>
          </a:xfrm>
        </p:spPr>
        <p:txBody>
          <a:bodyPr>
            <a:normAutofit/>
          </a:bodyPr>
          <a:lstStyle/>
          <a:p>
            <a:r>
              <a:rPr lang="en-US" b="1" dirty="0">
                <a:solidFill>
                  <a:srgbClr val="C00000"/>
                </a:solidFill>
              </a:rPr>
              <a:t>Community Activity</a:t>
            </a:r>
          </a:p>
        </p:txBody>
      </p:sp>
      <p:sp>
        <p:nvSpPr>
          <p:cNvPr id="3" name="Content Placeholder 2">
            <a:extLst>
              <a:ext uri="{FF2B5EF4-FFF2-40B4-BE49-F238E27FC236}">
                <a16:creationId xmlns:a16="http://schemas.microsoft.com/office/drawing/2014/main" id="{65F0A155-24FD-A348-9313-C8E61BDA5333}"/>
              </a:ext>
            </a:extLst>
          </p:cNvPr>
          <p:cNvSpPr>
            <a:spLocks noGrp="1"/>
          </p:cNvSpPr>
          <p:nvPr>
            <p:ph idx="1"/>
          </p:nvPr>
        </p:nvSpPr>
        <p:spPr>
          <a:xfrm>
            <a:off x="838200" y="1825625"/>
            <a:ext cx="10515600" cy="2190321"/>
          </a:xfrm>
        </p:spPr>
        <p:txBody>
          <a:bodyPr/>
          <a:lstStyle/>
          <a:p>
            <a:pPr lvl="0"/>
            <a:r>
              <a:rPr lang="en-US" dirty="0"/>
              <a:t>Who participates in your activity? </a:t>
            </a:r>
            <a:endParaRPr lang="en-CA" dirty="0"/>
          </a:p>
          <a:p>
            <a:pPr lvl="0"/>
            <a:r>
              <a:rPr lang="en-US" dirty="0"/>
              <a:t>What have you learned by taking part in your activity? </a:t>
            </a:r>
            <a:endParaRPr lang="en-CA" dirty="0"/>
          </a:p>
          <a:p>
            <a:pPr lvl="0"/>
            <a:r>
              <a:rPr lang="en-US" dirty="0"/>
              <a:t>What makes this activity special for you and your community? </a:t>
            </a:r>
            <a:endParaRPr lang="en-CA" dirty="0"/>
          </a:p>
          <a:p>
            <a:pPr lvl="0"/>
            <a:r>
              <a:rPr lang="en-US" dirty="0"/>
              <a:t>Did you learn anything new about your partner today?</a:t>
            </a:r>
            <a:endParaRPr lang="en-CA" dirty="0"/>
          </a:p>
          <a:p>
            <a:pPr marL="0" indent="0">
              <a:buNone/>
            </a:pPr>
            <a:endParaRPr lang="en-US" dirty="0"/>
          </a:p>
        </p:txBody>
      </p:sp>
      <p:sp>
        <p:nvSpPr>
          <p:cNvPr id="4" name="Triangle 3">
            <a:extLst>
              <a:ext uri="{FF2B5EF4-FFF2-40B4-BE49-F238E27FC236}">
                <a16:creationId xmlns:a16="http://schemas.microsoft.com/office/drawing/2014/main" id="{03BC9DB1-3557-834B-84A1-0DCFE459319C}"/>
              </a:ext>
            </a:extLst>
          </p:cNvPr>
          <p:cNvSpPr/>
          <p:nvPr/>
        </p:nvSpPr>
        <p:spPr>
          <a:xfrm rot="7033204">
            <a:off x="-446070" y="6288459"/>
            <a:ext cx="1198606" cy="1139082"/>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8392391F-31F2-1744-BFED-C3F11082AE77}"/>
              </a:ext>
            </a:extLst>
          </p:cNvPr>
          <p:cNvSpPr/>
          <p:nvPr/>
        </p:nvSpPr>
        <p:spPr>
          <a:xfrm rot="9372668">
            <a:off x="10864380" y="-609937"/>
            <a:ext cx="1975796" cy="2705595"/>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5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B549-534E-D340-9352-1DB93D7CF246}"/>
              </a:ext>
            </a:extLst>
          </p:cNvPr>
          <p:cNvSpPr>
            <a:spLocks noGrp="1"/>
          </p:cNvSpPr>
          <p:nvPr>
            <p:ph type="title"/>
          </p:nvPr>
        </p:nvSpPr>
        <p:spPr/>
        <p:txBody>
          <a:bodyPr>
            <a:normAutofit fontScale="90000"/>
          </a:bodyPr>
          <a:lstStyle/>
          <a:p>
            <a:r>
              <a:rPr lang="en-US" b="1" dirty="0">
                <a:solidFill>
                  <a:srgbClr val="C00000"/>
                </a:solidFill>
              </a:rPr>
              <a:t>Lesson 2: Conservation and Connection to the Land through Art</a:t>
            </a:r>
            <a:r>
              <a:rPr lang="en-CA" sz="2800" b="1" dirty="0">
                <a:solidFill>
                  <a:srgbClr val="C00000"/>
                </a:solidFill>
              </a:rPr>
              <a:t/>
            </a:r>
            <a:br>
              <a:rPr lang="en-CA" sz="2800" b="1" dirty="0">
                <a:solidFill>
                  <a:srgbClr val="C00000"/>
                </a:solidFill>
              </a:rPr>
            </a:br>
            <a:endParaRPr lang="en-US" sz="2800" dirty="0">
              <a:solidFill>
                <a:srgbClr val="C00000"/>
              </a:solidFill>
            </a:endParaRPr>
          </a:p>
        </p:txBody>
      </p:sp>
      <p:sp>
        <p:nvSpPr>
          <p:cNvPr id="3" name="Content Placeholder 2">
            <a:extLst>
              <a:ext uri="{FF2B5EF4-FFF2-40B4-BE49-F238E27FC236}">
                <a16:creationId xmlns:a16="http://schemas.microsoft.com/office/drawing/2014/main" id="{D3EB7F47-BE32-FF4D-B369-6EEEB0AEA14B}"/>
              </a:ext>
            </a:extLst>
          </p:cNvPr>
          <p:cNvSpPr>
            <a:spLocks noGrp="1"/>
          </p:cNvSpPr>
          <p:nvPr>
            <p:ph idx="1"/>
          </p:nvPr>
        </p:nvSpPr>
        <p:spPr>
          <a:xfrm>
            <a:off x="838200" y="6185371"/>
            <a:ext cx="3857368" cy="307504"/>
          </a:xfrm>
        </p:spPr>
        <p:txBody>
          <a:bodyPr>
            <a:normAutofit/>
          </a:bodyPr>
          <a:lstStyle/>
          <a:p>
            <a:pPr marL="0" indent="0">
              <a:buNone/>
            </a:pPr>
            <a:r>
              <a:rPr lang="en-US" sz="1200" dirty="0"/>
              <a:t>Image 4: </a:t>
            </a:r>
            <a:r>
              <a:rPr lang="en-CA" sz="1200" i="1" dirty="0"/>
              <a:t>SHELIS – Life</a:t>
            </a:r>
            <a:r>
              <a:rPr lang="en-CA" sz="1200" dirty="0"/>
              <a:t>, Temoseng aka</a:t>
            </a:r>
            <a:r>
              <a:rPr lang="en-CA" sz="1200" i="1" dirty="0"/>
              <a:t> </a:t>
            </a:r>
            <a:r>
              <a:rPr lang="en-CA" sz="1200" dirty="0"/>
              <a:t>Chasz Elliott, 2020. </a:t>
            </a:r>
            <a:endParaRPr lang="en-US" sz="1200" dirty="0"/>
          </a:p>
        </p:txBody>
      </p:sp>
      <p:pic>
        <p:nvPicPr>
          <p:cNvPr id="4" name="Picture 3">
            <a:extLst>
              <a:ext uri="{FF2B5EF4-FFF2-40B4-BE49-F238E27FC236}">
                <a16:creationId xmlns:a16="http://schemas.microsoft.com/office/drawing/2014/main" id="{47804EAE-1E0D-714A-A77A-96D9795B46D7}"/>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5066271" y="1526205"/>
            <a:ext cx="4372388" cy="4472856"/>
          </a:xfrm>
          <a:prstGeom prst="rect">
            <a:avLst/>
          </a:prstGeom>
        </p:spPr>
      </p:pic>
      <p:sp>
        <p:nvSpPr>
          <p:cNvPr id="5" name="Triangle 4">
            <a:extLst>
              <a:ext uri="{FF2B5EF4-FFF2-40B4-BE49-F238E27FC236}">
                <a16:creationId xmlns:a16="http://schemas.microsoft.com/office/drawing/2014/main" id="{D9614D0C-B1BB-D143-8E5C-B865C88A1FE3}"/>
              </a:ext>
            </a:extLst>
          </p:cNvPr>
          <p:cNvSpPr/>
          <p:nvPr/>
        </p:nvSpPr>
        <p:spPr>
          <a:xfrm rot="1194092">
            <a:off x="10858159" y="5668248"/>
            <a:ext cx="2245316" cy="1649253"/>
          </a:xfrm>
          <a:prstGeom prst="triangle">
            <a:avLst/>
          </a:prstGeom>
          <a:solidFill>
            <a:srgbClr val="7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504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3893</TotalTime>
  <Words>2119</Words>
  <Application>Microsoft Office PowerPoint</Application>
  <PresentationFormat>Widescreen</PresentationFormat>
  <Paragraphs>178</Paragraphs>
  <Slides>17</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Aboriginal Serif</vt:lpstr>
      <vt:lpstr>Arial</vt:lpstr>
      <vt:lpstr>Avenir Book</vt:lpstr>
      <vt:lpstr>Calibri</vt:lpstr>
      <vt:lpstr>Calibri Light</vt:lpstr>
      <vt:lpstr>Times New Roman</vt:lpstr>
      <vt:lpstr>Office Theme</vt:lpstr>
      <vt:lpstr>TO FISH AS FORMERLY A STORY OF STRAITS SALISH RESURGENCE</vt:lpstr>
      <vt:lpstr>      Territory Acknowledgment </vt:lpstr>
      <vt:lpstr>PowerPoint Presentation</vt:lpstr>
      <vt:lpstr>      Introduction to the SXOLE – Reef Net</vt:lpstr>
      <vt:lpstr>PowerPoint Presentation</vt:lpstr>
      <vt:lpstr>Respond</vt:lpstr>
      <vt:lpstr>PowerPoint Presentation</vt:lpstr>
      <vt:lpstr>Community Activity</vt:lpstr>
      <vt:lpstr>Lesson 2: Conservation and Connection to the Land through Art </vt:lpstr>
      <vt:lpstr>PowerPoint Presentation</vt:lpstr>
      <vt:lpstr>Respond</vt:lpstr>
      <vt:lpstr>Lesson 3: Honouring the Salmon</vt:lpstr>
      <vt:lpstr>PowerPoint Presentation</vt:lpstr>
      <vt:lpstr>Create a Salmon</vt:lpstr>
      <vt:lpstr>Respond</vt:lpstr>
      <vt:lpstr>PowerPoint Presentation</vt:lpstr>
      <vt:lpstr>Media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FISH AS FORMERLY A STORY OF STRAITS SALISH RESURGENCE</dc:title>
  <dc:creator>Microsoft Office User</dc:creator>
  <cp:lastModifiedBy>Gillian Booth</cp:lastModifiedBy>
  <cp:revision>124</cp:revision>
  <dcterms:created xsi:type="dcterms:W3CDTF">2020-07-18T18:04:56Z</dcterms:created>
  <dcterms:modified xsi:type="dcterms:W3CDTF">2020-10-05T19:13:35Z</dcterms:modified>
</cp:coreProperties>
</file>