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4"/>
  </p:sldMasterIdLst>
  <p:notesMasterIdLst>
    <p:notesMasterId r:id="rId29"/>
  </p:notesMasterIdLst>
  <p:sldIdLst>
    <p:sldId id="319" r:id="rId5"/>
    <p:sldId id="276" r:id="rId6"/>
    <p:sldId id="277" r:id="rId7"/>
    <p:sldId id="256" r:id="rId8"/>
    <p:sldId id="309" r:id="rId9"/>
    <p:sldId id="299" r:id="rId10"/>
    <p:sldId id="278" r:id="rId11"/>
    <p:sldId id="302" r:id="rId12"/>
    <p:sldId id="288" r:id="rId13"/>
    <p:sldId id="286" r:id="rId14"/>
    <p:sldId id="320" r:id="rId15"/>
    <p:sldId id="321" r:id="rId16"/>
    <p:sldId id="322" r:id="rId17"/>
    <p:sldId id="323" r:id="rId18"/>
    <p:sldId id="324" r:id="rId19"/>
    <p:sldId id="316" r:id="rId20"/>
    <p:sldId id="281" r:id="rId21"/>
    <p:sldId id="317" r:id="rId22"/>
    <p:sldId id="325" r:id="rId23"/>
    <p:sldId id="326" r:id="rId24"/>
    <p:sldId id="318" r:id="rId25"/>
    <p:sldId id="298" r:id="rId26"/>
    <p:sldId id="300" r:id="rId27"/>
    <p:sldId id="297"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annon Lake" initials="SL" lastIdx="1" clrIdx="0">
    <p:extLst>
      <p:ext uri="{19B8F6BF-5375-455C-9EA6-DF929625EA0E}">
        <p15:presenceInfo xmlns:p15="http://schemas.microsoft.com/office/powerpoint/2012/main" userId="S-1-5-21-278539713-1954808075-620655208-10357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3768A"/>
    <a:srgbClr val="3B5B70"/>
    <a:srgbClr val="7BA1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autoAdjust="0"/>
    <p:restoredTop sz="73753" autoAdjust="0"/>
  </p:normalViewPr>
  <p:slideViewPr>
    <p:cSldViewPr snapToGrid="0">
      <p:cViewPr varScale="1">
        <p:scale>
          <a:sx n="50" d="100"/>
          <a:sy n="50" d="100"/>
        </p:scale>
        <p:origin x="652" y="44"/>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commentAuthors" Target="commentAuthor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E8625B-305F-4433-A6FA-7EECEB558522}" type="datetimeFigureOut">
              <a:rPr lang="en-CA" smtClean="0"/>
              <a:t>2022-04-12</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F6C500-A2BD-4BBD-A733-4AD7E014D269}" type="slidenum">
              <a:rPr lang="en-CA" smtClean="0"/>
              <a:t>‹#›</a:t>
            </a:fld>
            <a:endParaRPr lang="en-CA"/>
          </a:p>
        </p:txBody>
      </p:sp>
    </p:spTree>
    <p:extLst>
      <p:ext uri="{BB962C8B-B14F-4D97-AF65-F5344CB8AC3E}">
        <p14:creationId xmlns:p14="http://schemas.microsoft.com/office/powerpoint/2010/main" val="37165781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youtube.com/watch?v=W2Mm_p1469I"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gem.cbc.ca/media/skindigenous/s01"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amnesty.ca/blog/activism-skills-land-and-territory-acknowledgement/"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D0F6C500-A2BD-4BBD-A733-4AD7E014D269}" type="slidenum">
              <a:rPr lang="en-CA" smtClean="0"/>
              <a:t>1</a:t>
            </a:fld>
            <a:endParaRPr lang="en-CA"/>
          </a:p>
        </p:txBody>
      </p:sp>
    </p:spTree>
    <p:extLst>
      <p:ext uri="{BB962C8B-B14F-4D97-AF65-F5344CB8AC3E}">
        <p14:creationId xmlns:p14="http://schemas.microsoft.com/office/powerpoint/2010/main" val="17960738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baseline="0" dirty="0"/>
              <a:t>EDUCATOR NOTE</a:t>
            </a:r>
          </a:p>
          <a:p>
            <a:endParaRPr lang="en-CA" baseline="0" dirty="0"/>
          </a:p>
          <a:p>
            <a:pPr marL="171450" indent="-171450">
              <a:buFont typeface="Arial" panose="020B0604020202020204" pitchFamily="34" charset="0"/>
              <a:buChar char="•"/>
            </a:pPr>
            <a:r>
              <a:rPr lang="en-CA" baseline="0" dirty="0"/>
              <a:t>Read the text on the slide and provide students with the information about Northwest tattooing traditions below: </a:t>
            </a:r>
          </a:p>
          <a:p>
            <a:pPr marL="628650" lvl="1" indent="-171450">
              <a:buFont typeface="Arial" panose="020B0604020202020204" pitchFamily="34" charset="0"/>
              <a:buChar char="•"/>
            </a:pPr>
            <a:r>
              <a:rPr lang="en-CA" b="1" baseline="0" dirty="0"/>
              <a:t>Skin-stitching</a:t>
            </a:r>
            <a:r>
              <a:rPr lang="en-CA" baseline="0" dirty="0"/>
              <a:t> would have traditionally been done with deep bone needles and sinew used to thread the ink through the skin</a:t>
            </a:r>
          </a:p>
          <a:p>
            <a:pPr marL="628650" lvl="1" indent="-171450">
              <a:buFont typeface="Arial" panose="020B0604020202020204" pitchFamily="34" charset="0"/>
              <a:buChar char="•"/>
            </a:pPr>
            <a:r>
              <a:rPr lang="en-CA" b="1" baseline="0" dirty="0"/>
              <a:t>Hand-poke</a:t>
            </a:r>
            <a:r>
              <a:rPr lang="en-CA" baseline="0" dirty="0"/>
              <a:t> tattoos were made with different tools, including porcupine quills</a:t>
            </a:r>
          </a:p>
        </p:txBody>
      </p:sp>
      <p:sp>
        <p:nvSpPr>
          <p:cNvPr id="4" name="Slide Number Placeholder 3"/>
          <p:cNvSpPr>
            <a:spLocks noGrp="1"/>
          </p:cNvSpPr>
          <p:nvPr>
            <p:ph type="sldNum" sz="quarter" idx="10"/>
          </p:nvPr>
        </p:nvSpPr>
        <p:spPr/>
        <p:txBody>
          <a:bodyPr/>
          <a:lstStyle/>
          <a:p>
            <a:fld id="{D0F6C500-A2BD-4BBD-A733-4AD7E014D269}" type="slidenum">
              <a:rPr lang="en-CA" smtClean="0"/>
              <a:t>10</a:t>
            </a:fld>
            <a:endParaRPr lang="en-CA"/>
          </a:p>
        </p:txBody>
      </p:sp>
    </p:spTree>
    <p:extLst>
      <p:ext uri="{BB962C8B-B14F-4D97-AF65-F5344CB8AC3E}">
        <p14:creationId xmlns:p14="http://schemas.microsoft.com/office/powerpoint/2010/main" val="36161786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baseline="0" dirty="0"/>
              <a:t>EDUCATOR NOTE</a:t>
            </a:r>
          </a:p>
          <a:p>
            <a:endParaRPr lang="en-CA" baseline="0" dirty="0"/>
          </a:p>
          <a:p>
            <a:pPr marL="171450" indent="-171450">
              <a:buFont typeface="Arial" panose="020B0604020202020204" pitchFamily="34" charset="0"/>
              <a:buChar char="•"/>
            </a:pPr>
            <a:r>
              <a:rPr lang="en-CA" baseline="0" dirty="0"/>
              <a:t>Read the text on the slide and provide students with the information about Northwest tattooing traditions below: </a:t>
            </a:r>
          </a:p>
          <a:p>
            <a:pPr marL="628650" lvl="1" indent="-171450">
              <a:buFont typeface="Arial" panose="020B0604020202020204" pitchFamily="34" charset="0"/>
              <a:buChar char="•"/>
            </a:pPr>
            <a:r>
              <a:rPr lang="en-CA" b="1" baseline="0" dirty="0"/>
              <a:t>Skin-stitching</a:t>
            </a:r>
            <a:r>
              <a:rPr lang="en-CA" baseline="0" dirty="0"/>
              <a:t> would have traditionally been done with deep bone needles and sinew used to thread the ink through the skin</a:t>
            </a:r>
          </a:p>
          <a:p>
            <a:pPr marL="628650" lvl="1" indent="-171450">
              <a:buFont typeface="Arial" panose="020B0604020202020204" pitchFamily="34" charset="0"/>
              <a:buChar char="•"/>
            </a:pPr>
            <a:r>
              <a:rPr lang="en-CA" b="1" baseline="0" dirty="0"/>
              <a:t>Hand-poke</a:t>
            </a:r>
            <a:r>
              <a:rPr lang="en-CA" baseline="0" dirty="0"/>
              <a:t> tattoos were made with different tools, including porcupine quills</a:t>
            </a:r>
          </a:p>
        </p:txBody>
      </p:sp>
      <p:sp>
        <p:nvSpPr>
          <p:cNvPr id="4" name="Slide Number Placeholder 3"/>
          <p:cNvSpPr>
            <a:spLocks noGrp="1"/>
          </p:cNvSpPr>
          <p:nvPr>
            <p:ph type="sldNum" sz="quarter" idx="10"/>
          </p:nvPr>
        </p:nvSpPr>
        <p:spPr/>
        <p:txBody>
          <a:bodyPr/>
          <a:lstStyle/>
          <a:p>
            <a:fld id="{D0F6C500-A2BD-4BBD-A733-4AD7E014D269}" type="slidenum">
              <a:rPr lang="en-CA" smtClean="0"/>
              <a:t>11</a:t>
            </a:fld>
            <a:endParaRPr lang="en-CA"/>
          </a:p>
        </p:txBody>
      </p:sp>
    </p:spTree>
    <p:extLst>
      <p:ext uri="{BB962C8B-B14F-4D97-AF65-F5344CB8AC3E}">
        <p14:creationId xmlns:p14="http://schemas.microsoft.com/office/powerpoint/2010/main" val="19915511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baseline="0" dirty="0"/>
              <a:t>EDUCATOR NOTE</a:t>
            </a:r>
          </a:p>
          <a:p>
            <a:endParaRPr lang="en-CA" baseline="0" dirty="0"/>
          </a:p>
          <a:p>
            <a:pPr marL="171450" indent="-171450">
              <a:buFont typeface="Arial" panose="020B0604020202020204" pitchFamily="34" charset="0"/>
              <a:buChar char="•"/>
            </a:pPr>
            <a:r>
              <a:rPr lang="en-CA" baseline="0" dirty="0"/>
              <a:t>Read the text on the slide and provide students with the information about Northwest tattooing traditions below: </a:t>
            </a:r>
          </a:p>
          <a:p>
            <a:pPr marL="628650" lvl="1" indent="-171450">
              <a:buFont typeface="Arial" panose="020B0604020202020204" pitchFamily="34" charset="0"/>
              <a:buChar char="•"/>
            </a:pPr>
            <a:r>
              <a:rPr lang="en-CA" b="1" baseline="0" dirty="0"/>
              <a:t>Skin-stitching</a:t>
            </a:r>
            <a:r>
              <a:rPr lang="en-CA" baseline="0" dirty="0"/>
              <a:t> would have traditionally been done with deep bone needles and sinew used to thread the ink through the skin</a:t>
            </a:r>
          </a:p>
          <a:p>
            <a:pPr marL="628650" lvl="1" indent="-171450">
              <a:buFont typeface="Arial" panose="020B0604020202020204" pitchFamily="34" charset="0"/>
              <a:buChar char="•"/>
            </a:pPr>
            <a:r>
              <a:rPr lang="en-CA" b="1" baseline="0" dirty="0"/>
              <a:t>Hand-poke</a:t>
            </a:r>
            <a:r>
              <a:rPr lang="en-CA" baseline="0" dirty="0"/>
              <a:t> tattoos were made with different tools, including porcupine quills</a:t>
            </a:r>
          </a:p>
        </p:txBody>
      </p:sp>
      <p:sp>
        <p:nvSpPr>
          <p:cNvPr id="4" name="Slide Number Placeholder 3"/>
          <p:cNvSpPr>
            <a:spLocks noGrp="1"/>
          </p:cNvSpPr>
          <p:nvPr>
            <p:ph type="sldNum" sz="quarter" idx="10"/>
          </p:nvPr>
        </p:nvSpPr>
        <p:spPr/>
        <p:txBody>
          <a:bodyPr/>
          <a:lstStyle/>
          <a:p>
            <a:fld id="{D0F6C500-A2BD-4BBD-A733-4AD7E014D269}" type="slidenum">
              <a:rPr lang="en-CA" smtClean="0"/>
              <a:t>12</a:t>
            </a:fld>
            <a:endParaRPr lang="en-CA"/>
          </a:p>
        </p:txBody>
      </p:sp>
    </p:spTree>
    <p:extLst>
      <p:ext uri="{BB962C8B-B14F-4D97-AF65-F5344CB8AC3E}">
        <p14:creationId xmlns:p14="http://schemas.microsoft.com/office/powerpoint/2010/main" val="9876827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baseline="0" dirty="0"/>
              <a:t>EDUCATOR NOTE</a:t>
            </a:r>
          </a:p>
          <a:p>
            <a:endParaRPr lang="en-CA" baseline="0" dirty="0"/>
          </a:p>
          <a:p>
            <a:pPr marL="171450" indent="-171450">
              <a:buFont typeface="Arial" panose="020B0604020202020204" pitchFamily="34" charset="0"/>
              <a:buChar char="•"/>
            </a:pPr>
            <a:r>
              <a:rPr lang="en-CA" baseline="0" dirty="0"/>
              <a:t>Read the text on the slide and provide students with the information about Northwest tattooing traditions below: </a:t>
            </a:r>
          </a:p>
          <a:p>
            <a:pPr marL="628650" lvl="1" indent="-171450">
              <a:buFont typeface="Arial" panose="020B0604020202020204" pitchFamily="34" charset="0"/>
              <a:buChar char="•"/>
            </a:pPr>
            <a:r>
              <a:rPr lang="en-CA" b="1" baseline="0" dirty="0"/>
              <a:t>Skin-stitching</a:t>
            </a:r>
            <a:r>
              <a:rPr lang="en-CA" baseline="0" dirty="0"/>
              <a:t> would have traditionally been done with deep bone needles and sinew used to thread the ink through the skin</a:t>
            </a:r>
          </a:p>
          <a:p>
            <a:pPr marL="628650" lvl="1" indent="-171450">
              <a:buFont typeface="Arial" panose="020B0604020202020204" pitchFamily="34" charset="0"/>
              <a:buChar char="•"/>
            </a:pPr>
            <a:r>
              <a:rPr lang="en-CA" b="1" baseline="0" dirty="0"/>
              <a:t>Hand-poke</a:t>
            </a:r>
            <a:r>
              <a:rPr lang="en-CA" baseline="0" dirty="0"/>
              <a:t> tattoos were made with different tools, including porcupine quills</a:t>
            </a:r>
          </a:p>
        </p:txBody>
      </p:sp>
      <p:sp>
        <p:nvSpPr>
          <p:cNvPr id="4" name="Slide Number Placeholder 3"/>
          <p:cNvSpPr>
            <a:spLocks noGrp="1"/>
          </p:cNvSpPr>
          <p:nvPr>
            <p:ph type="sldNum" sz="quarter" idx="10"/>
          </p:nvPr>
        </p:nvSpPr>
        <p:spPr/>
        <p:txBody>
          <a:bodyPr/>
          <a:lstStyle/>
          <a:p>
            <a:fld id="{D0F6C500-A2BD-4BBD-A733-4AD7E014D269}" type="slidenum">
              <a:rPr lang="en-CA" smtClean="0"/>
              <a:t>13</a:t>
            </a:fld>
            <a:endParaRPr lang="en-CA"/>
          </a:p>
        </p:txBody>
      </p:sp>
    </p:spTree>
    <p:extLst>
      <p:ext uri="{BB962C8B-B14F-4D97-AF65-F5344CB8AC3E}">
        <p14:creationId xmlns:p14="http://schemas.microsoft.com/office/powerpoint/2010/main" val="35812266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baseline="0" dirty="0"/>
              <a:t>EDUCATOR NOTE</a:t>
            </a:r>
          </a:p>
          <a:p>
            <a:endParaRPr lang="en-CA" baseline="0" dirty="0"/>
          </a:p>
          <a:p>
            <a:pPr marL="171450" indent="-171450">
              <a:buFont typeface="Arial" panose="020B0604020202020204" pitchFamily="34" charset="0"/>
              <a:buChar char="•"/>
            </a:pPr>
            <a:r>
              <a:rPr lang="en-CA" baseline="0" dirty="0"/>
              <a:t>Read the text on the slide and provide students with the information about Northwest tattooing traditions below: </a:t>
            </a:r>
          </a:p>
          <a:p>
            <a:pPr marL="628650" lvl="1" indent="-171450">
              <a:buFont typeface="Arial" panose="020B0604020202020204" pitchFamily="34" charset="0"/>
              <a:buChar char="•"/>
            </a:pPr>
            <a:r>
              <a:rPr lang="en-CA" b="1" baseline="0" dirty="0"/>
              <a:t>Skin-stitching</a:t>
            </a:r>
            <a:r>
              <a:rPr lang="en-CA" baseline="0" dirty="0"/>
              <a:t> would have traditionally been done with deep bone needles and sinew used to thread the ink through the skin</a:t>
            </a:r>
          </a:p>
          <a:p>
            <a:pPr marL="628650" lvl="1" indent="-171450">
              <a:buFont typeface="Arial" panose="020B0604020202020204" pitchFamily="34" charset="0"/>
              <a:buChar char="•"/>
            </a:pPr>
            <a:r>
              <a:rPr lang="en-CA" b="1" baseline="0" dirty="0"/>
              <a:t>Hand-poke</a:t>
            </a:r>
            <a:r>
              <a:rPr lang="en-CA" baseline="0" dirty="0"/>
              <a:t> tattoos were made with different tools, including porcupine quills</a:t>
            </a:r>
          </a:p>
        </p:txBody>
      </p:sp>
      <p:sp>
        <p:nvSpPr>
          <p:cNvPr id="4" name="Slide Number Placeholder 3"/>
          <p:cNvSpPr>
            <a:spLocks noGrp="1"/>
          </p:cNvSpPr>
          <p:nvPr>
            <p:ph type="sldNum" sz="quarter" idx="10"/>
          </p:nvPr>
        </p:nvSpPr>
        <p:spPr/>
        <p:txBody>
          <a:bodyPr/>
          <a:lstStyle/>
          <a:p>
            <a:fld id="{D0F6C500-A2BD-4BBD-A733-4AD7E014D269}" type="slidenum">
              <a:rPr lang="en-CA" smtClean="0"/>
              <a:t>14</a:t>
            </a:fld>
            <a:endParaRPr lang="en-CA"/>
          </a:p>
        </p:txBody>
      </p:sp>
    </p:spTree>
    <p:extLst>
      <p:ext uri="{BB962C8B-B14F-4D97-AF65-F5344CB8AC3E}">
        <p14:creationId xmlns:p14="http://schemas.microsoft.com/office/powerpoint/2010/main" val="14408032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baseline="0" dirty="0"/>
              <a:t>EDUCATOR NOTE</a:t>
            </a:r>
          </a:p>
          <a:p>
            <a:endParaRPr lang="en-CA" baseline="0" dirty="0"/>
          </a:p>
          <a:p>
            <a:pPr marL="171450" indent="-171450">
              <a:buFont typeface="Arial" panose="020B0604020202020204" pitchFamily="34" charset="0"/>
              <a:buChar char="•"/>
            </a:pPr>
            <a:r>
              <a:rPr lang="en-CA" baseline="0" dirty="0" err="1" smtClean="0"/>
              <a:t>Jiila</a:t>
            </a:r>
            <a:r>
              <a:rPr lang="en-CA" baseline="0" dirty="0" smtClean="0"/>
              <a:t> </a:t>
            </a:r>
            <a:r>
              <a:rPr lang="en-CA" baseline="0" dirty="0" err="1" smtClean="0"/>
              <a:t>Kuns</a:t>
            </a:r>
            <a:r>
              <a:rPr lang="en-CA" baseline="0" dirty="0" smtClean="0"/>
              <a:t>, Corey </a:t>
            </a:r>
            <a:r>
              <a:rPr lang="en-CA" baseline="0" dirty="0" err="1" smtClean="0"/>
              <a:t>Bulpitt</a:t>
            </a:r>
            <a:r>
              <a:rPr lang="en-CA" baseline="0" dirty="0" smtClean="0"/>
              <a:t> (2003) </a:t>
            </a:r>
          </a:p>
          <a:p>
            <a:pPr marL="171450" indent="-171450">
              <a:buFont typeface="Arial" panose="020B0604020202020204" pitchFamily="34" charset="0"/>
              <a:buChar char="•"/>
            </a:pPr>
            <a:r>
              <a:rPr lang="en-CA" baseline="0" dirty="0" smtClean="0"/>
              <a:t>The powerful Creek Woman is a supernatural being and ancestress of most of the Eagle clans on </a:t>
            </a:r>
            <a:r>
              <a:rPr lang="en-CA" baseline="0" dirty="0" err="1" smtClean="0"/>
              <a:t>Haida</a:t>
            </a:r>
            <a:r>
              <a:rPr lang="en-CA" baseline="0" dirty="0" smtClean="0"/>
              <a:t> </a:t>
            </a:r>
            <a:r>
              <a:rPr lang="en-CA" baseline="0" dirty="0" err="1" smtClean="0"/>
              <a:t>Gwaii</a:t>
            </a:r>
            <a:endParaRPr lang="en-CA" baseline="0" dirty="0" smtClean="0"/>
          </a:p>
          <a:p>
            <a:pPr marL="171450" indent="-171450">
              <a:buFont typeface="Arial" panose="020B0604020202020204" pitchFamily="34" charset="0"/>
              <a:buChar char="•"/>
            </a:pPr>
            <a:r>
              <a:rPr lang="en-CA" baseline="0" dirty="0" smtClean="0"/>
              <a:t>She was the first being to ever be tattooed, with a design of a laughing geese on her shoulders (first tattoo) </a:t>
            </a:r>
            <a:endParaRPr lang="en-CA" baseline="0" dirty="0"/>
          </a:p>
        </p:txBody>
      </p:sp>
      <p:sp>
        <p:nvSpPr>
          <p:cNvPr id="4" name="Slide Number Placeholder 3"/>
          <p:cNvSpPr>
            <a:spLocks noGrp="1"/>
          </p:cNvSpPr>
          <p:nvPr>
            <p:ph type="sldNum" sz="quarter" idx="10"/>
          </p:nvPr>
        </p:nvSpPr>
        <p:spPr/>
        <p:txBody>
          <a:bodyPr/>
          <a:lstStyle/>
          <a:p>
            <a:fld id="{D0F6C500-A2BD-4BBD-A733-4AD7E014D269}" type="slidenum">
              <a:rPr lang="en-CA" smtClean="0"/>
              <a:t>15</a:t>
            </a:fld>
            <a:endParaRPr lang="en-CA"/>
          </a:p>
        </p:txBody>
      </p:sp>
    </p:spTree>
    <p:extLst>
      <p:ext uri="{BB962C8B-B14F-4D97-AF65-F5344CB8AC3E}">
        <p14:creationId xmlns:p14="http://schemas.microsoft.com/office/powerpoint/2010/main" val="31829164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CA" b="1" baseline="0" dirty="0"/>
              <a:t>EDUCATOR NOTE</a:t>
            </a:r>
          </a:p>
          <a:p>
            <a:pPr marL="0" indent="0">
              <a:buFont typeface="Arial" panose="020B0604020202020204" pitchFamily="34" charset="0"/>
              <a:buNone/>
            </a:pPr>
            <a:endParaRPr lang="en-CA" b="1" baseline="0" dirty="0"/>
          </a:p>
          <a:p>
            <a:pPr marL="171450" indent="-171450">
              <a:buFont typeface="Arial" panose="020B0604020202020204" pitchFamily="34" charset="0"/>
              <a:buChar char="•"/>
            </a:pPr>
            <a:r>
              <a:rPr lang="en-CA" b="0" baseline="0" dirty="0"/>
              <a:t>Read the text on the slide.</a:t>
            </a:r>
          </a:p>
          <a:p>
            <a:pPr marL="171450" indent="-171450">
              <a:buFont typeface="Arial" panose="020B0604020202020204" pitchFamily="34" charset="0"/>
              <a:buChar char="•"/>
            </a:pPr>
            <a:r>
              <a:rPr lang="en-CA" b="0" baseline="0" dirty="0"/>
              <a:t>To learn more about potlatch ceremonies and the potlatch ban, visit the </a:t>
            </a:r>
            <a:r>
              <a:rPr lang="en-CA" b="0" baseline="0" dirty="0" err="1"/>
              <a:t>U’Mista</a:t>
            </a:r>
            <a:r>
              <a:rPr lang="en-CA" b="0" baseline="0" dirty="0"/>
              <a:t> Cultural Society’s website (link in Resources, slide 17).</a:t>
            </a:r>
          </a:p>
          <a:p>
            <a:pPr marL="0" indent="0">
              <a:buFont typeface="Arial" panose="020B0604020202020204" pitchFamily="34" charset="0"/>
              <a:buNone/>
            </a:pPr>
            <a:endParaRPr lang="en-CA" b="1" baseline="0" dirty="0"/>
          </a:p>
          <a:p>
            <a:pPr marL="0" indent="0">
              <a:buFont typeface="Arial" panose="020B0604020202020204" pitchFamily="34" charset="0"/>
              <a:buNone/>
            </a:pPr>
            <a:r>
              <a:rPr lang="en-CA" b="1" baseline="0" dirty="0"/>
              <a:t>DISCUSSION QUESTION </a:t>
            </a:r>
            <a:r>
              <a:rPr lang="en-CA" b="0" baseline="0" dirty="0"/>
              <a:t>(10 minutes)</a:t>
            </a:r>
            <a:r>
              <a:rPr lang="en-CA" dirty="0"/>
              <a:t/>
            </a:r>
            <a:br>
              <a:rPr lang="en-CA" dirty="0"/>
            </a:br>
            <a:endParaRPr lang="en-CA" dirty="0"/>
          </a:p>
          <a:p>
            <a:pPr marL="171450" indent="-171450">
              <a:buFont typeface="Arial" panose="020B0604020202020204" pitchFamily="34" charset="0"/>
              <a:buChar char="•"/>
            </a:pPr>
            <a:r>
              <a:rPr lang="en-CA" dirty="0"/>
              <a:t>What</a:t>
            </a:r>
            <a:r>
              <a:rPr lang="en-CA" baseline="0" dirty="0"/>
              <a:t> are some</a:t>
            </a:r>
            <a:r>
              <a:rPr lang="en-CA" dirty="0"/>
              <a:t> of the other traditions</a:t>
            </a:r>
            <a:r>
              <a:rPr lang="en-CA" baseline="0" dirty="0"/>
              <a:t> and cultural practices that were erased when potlaches were outlawed?</a:t>
            </a:r>
          </a:p>
          <a:p>
            <a:pPr marL="171450" indent="-171450">
              <a:buFont typeface="Arial" panose="020B0604020202020204" pitchFamily="34" charset="0"/>
              <a:buChar char="•"/>
            </a:pPr>
            <a:r>
              <a:rPr lang="en-CA" baseline="0" dirty="0"/>
              <a:t>Can you think of any other policies or events that prevented Indigenous people from practicing their culture? </a:t>
            </a:r>
          </a:p>
        </p:txBody>
      </p:sp>
      <p:sp>
        <p:nvSpPr>
          <p:cNvPr id="4" name="Slide Number Placeholder 3"/>
          <p:cNvSpPr>
            <a:spLocks noGrp="1"/>
          </p:cNvSpPr>
          <p:nvPr>
            <p:ph type="sldNum" sz="quarter" idx="10"/>
          </p:nvPr>
        </p:nvSpPr>
        <p:spPr/>
        <p:txBody>
          <a:bodyPr/>
          <a:lstStyle/>
          <a:p>
            <a:fld id="{D0F6C500-A2BD-4BBD-A733-4AD7E014D269}" type="slidenum">
              <a:rPr lang="en-CA" smtClean="0"/>
              <a:t>16</a:t>
            </a:fld>
            <a:endParaRPr lang="en-CA"/>
          </a:p>
        </p:txBody>
      </p:sp>
    </p:spTree>
    <p:extLst>
      <p:ext uri="{BB962C8B-B14F-4D97-AF65-F5344CB8AC3E}">
        <p14:creationId xmlns:p14="http://schemas.microsoft.com/office/powerpoint/2010/main" val="12996176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CA" b="1" dirty="0"/>
              <a:t>EDUCATOR</a:t>
            </a:r>
            <a:r>
              <a:rPr lang="en-CA" b="1" baseline="0" dirty="0"/>
              <a:t> NOTE</a:t>
            </a:r>
            <a:r>
              <a:rPr lang="en-CA" baseline="0" dirty="0"/>
              <a:t/>
            </a:r>
            <a:br>
              <a:rPr lang="en-CA" baseline="0" dirty="0"/>
            </a:br>
            <a:endParaRPr lang="en-CA" baseline="0" dirty="0"/>
          </a:p>
          <a:p>
            <a:pPr marL="171450" indent="-171450">
              <a:buFont typeface="Arial" panose="020B0604020202020204" pitchFamily="34" charset="0"/>
              <a:buChar char="•"/>
            </a:pPr>
            <a:r>
              <a:rPr lang="en-CA" baseline="0" dirty="0"/>
              <a:t>Read the text on the slide.</a:t>
            </a:r>
          </a:p>
          <a:p>
            <a:pPr marL="171450" indent="-171450">
              <a:buFont typeface="Arial" panose="020B0604020202020204" pitchFamily="34" charset="0"/>
              <a:buChar char="•"/>
            </a:pPr>
            <a:r>
              <a:rPr lang="en-CA" baseline="0" dirty="0"/>
              <a:t>Introduce the artists from the </a:t>
            </a:r>
            <a:r>
              <a:rPr lang="en-CA" i="1" baseline="0" dirty="0"/>
              <a:t>Body Language </a:t>
            </a:r>
            <a:r>
              <a:rPr lang="en-CA" baseline="0" dirty="0"/>
              <a:t>exhibition: Dean Hunt (Heiltsuk), Dion Kaszas (Nlaka’pamux), Nahaan (Tlingit), Corey Bulpitt (Haida), and Nakkita Trimble (Nisga’a).</a:t>
            </a:r>
          </a:p>
          <a:p>
            <a:pPr marL="171450" indent="-171450">
              <a:buFont typeface="Arial" panose="020B0604020202020204" pitchFamily="34" charset="0"/>
              <a:buChar char="•"/>
            </a:pPr>
            <a:r>
              <a:rPr lang="en-CA" baseline="0" dirty="0"/>
              <a:t>Tell students that although Dion was the curator, all 5 artists worked closely together to create the </a:t>
            </a:r>
            <a:r>
              <a:rPr lang="en-CA" i="1" baseline="0" dirty="0"/>
              <a:t>Body Language </a:t>
            </a:r>
            <a:r>
              <a:rPr lang="en-CA" baseline="0" dirty="0"/>
              <a:t>exhibition. </a:t>
            </a:r>
            <a:br>
              <a:rPr lang="en-CA" baseline="0" dirty="0"/>
            </a:br>
            <a:endParaRPr lang="en-CA" baseline="0" dirty="0"/>
          </a:p>
          <a:p>
            <a:pPr marL="0" indent="0">
              <a:buFont typeface="Arial" panose="020B0604020202020204" pitchFamily="34" charset="0"/>
              <a:buNone/>
            </a:pPr>
            <a:endParaRPr lang="en-CA" dirty="0"/>
          </a:p>
        </p:txBody>
      </p:sp>
      <p:sp>
        <p:nvSpPr>
          <p:cNvPr id="4" name="Slide Number Placeholder 3"/>
          <p:cNvSpPr>
            <a:spLocks noGrp="1"/>
          </p:cNvSpPr>
          <p:nvPr>
            <p:ph type="sldNum" sz="quarter" idx="10"/>
          </p:nvPr>
        </p:nvSpPr>
        <p:spPr/>
        <p:txBody>
          <a:bodyPr/>
          <a:lstStyle/>
          <a:p>
            <a:fld id="{D0F6C500-A2BD-4BBD-A733-4AD7E014D269}" type="slidenum">
              <a:rPr lang="en-CA" smtClean="0"/>
              <a:t>17</a:t>
            </a:fld>
            <a:endParaRPr lang="en-CA"/>
          </a:p>
        </p:txBody>
      </p:sp>
    </p:spTree>
    <p:extLst>
      <p:ext uri="{BB962C8B-B14F-4D97-AF65-F5344CB8AC3E}">
        <p14:creationId xmlns:p14="http://schemas.microsoft.com/office/powerpoint/2010/main" val="15147852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EDUCATOR</a:t>
            </a:r>
            <a:r>
              <a:rPr lang="en-US" b="1" baseline="0" dirty="0"/>
              <a:t> NOTE</a:t>
            </a:r>
          </a:p>
          <a:p>
            <a:pPr marL="0" indent="0">
              <a:buFont typeface="Arial" panose="020B0604020202020204" pitchFamily="34" charset="0"/>
              <a:buNone/>
            </a:pPr>
            <a:endParaRPr lang="en-US" b="1" baseline="0" dirty="0"/>
          </a:p>
          <a:p>
            <a:pPr marL="171450" indent="-171450">
              <a:buFont typeface="Arial" panose="020B0604020202020204" pitchFamily="34" charset="0"/>
              <a:buChar char="•"/>
            </a:pPr>
            <a:r>
              <a:rPr lang="en-US" b="0" baseline="0" dirty="0"/>
              <a:t>Read Nahaan’s words on the slide.</a:t>
            </a:r>
          </a:p>
          <a:p>
            <a:pPr marL="171450" indent="-171450">
              <a:buFont typeface="Arial" panose="020B0604020202020204" pitchFamily="34" charset="0"/>
              <a:buChar char="•"/>
            </a:pPr>
            <a:r>
              <a:rPr lang="en-US" dirty="0"/>
              <a:t>This is a photo</a:t>
            </a:r>
            <a:r>
              <a:rPr lang="en-US" baseline="0" dirty="0"/>
              <a:t> of Nahaan’s friend proudly showing her skin-stitch tattoo she received while defending Indigenous water rights at Standing Rock. Nahaan says: “She wanted to receive this tattoo while we both were in the energy of resistance defending water, protecting the sacred, fighting oil corporations and genocide for the future generations.”</a:t>
            </a:r>
          </a:p>
          <a:p>
            <a:pPr marL="171450" indent="-171450">
              <a:buFont typeface="Arial" panose="020B0604020202020204" pitchFamily="34" charset="0"/>
              <a:buChar char="•"/>
            </a:pPr>
            <a:endParaRPr lang="en-US" baseline="0" dirty="0"/>
          </a:p>
          <a:p>
            <a:pPr marL="0" indent="0">
              <a:buFont typeface="Arial" panose="020B0604020202020204" pitchFamily="34" charset="0"/>
              <a:buNone/>
            </a:pPr>
            <a:r>
              <a:rPr lang="en-US" b="1" baseline="0" dirty="0"/>
              <a:t>DISCUSSION QUESTION </a:t>
            </a:r>
            <a:r>
              <a:rPr lang="en-US" b="0" baseline="0" dirty="0"/>
              <a:t>(10 minutes)</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en-US" dirty="0"/>
              <a:t>Why is it important for Nahaan to Indigenize every space he is in? </a:t>
            </a:r>
          </a:p>
          <a:p>
            <a:pPr marL="171450" indent="-171450">
              <a:buFont typeface="Arial" panose="020B0604020202020204" pitchFamily="34" charset="0"/>
              <a:buChar char="•"/>
            </a:pPr>
            <a:r>
              <a:rPr lang="en-US" dirty="0"/>
              <a:t>How have you seen spaces being Indigenized?</a:t>
            </a: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D0F6C500-A2BD-4BBD-A733-4AD7E014D269}" type="slidenum">
              <a:rPr lang="en-CA" smtClean="0"/>
              <a:t>18</a:t>
            </a:fld>
            <a:endParaRPr lang="en-CA"/>
          </a:p>
        </p:txBody>
      </p:sp>
    </p:spTree>
    <p:extLst>
      <p:ext uri="{BB962C8B-B14F-4D97-AF65-F5344CB8AC3E}">
        <p14:creationId xmlns:p14="http://schemas.microsoft.com/office/powerpoint/2010/main" val="159044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EDUCATOR</a:t>
            </a:r>
            <a:r>
              <a:rPr lang="en-US" b="1" baseline="0" dirty="0"/>
              <a:t> NOTE</a:t>
            </a:r>
          </a:p>
          <a:p>
            <a:pPr marL="0" indent="0">
              <a:buFont typeface="Arial" panose="020B0604020202020204" pitchFamily="34" charset="0"/>
              <a:buNone/>
            </a:pPr>
            <a:endParaRPr lang="en-US" b="1" baseline="0" dirty="0"/>
          </a:p>
          <a:p>
            <a:pPr marL="171450" indent="-171450">
              <a:buFont typeface="Arial" panose="020B0604020202020204" pitchFamily="34" charset="0"/>
              <a:buChar char="•"/>
            </a:pPr>
            <a:r>
              <a:rPr lang="en-US" b="0" baseline="0" dirty="0"/>
              <a:t>Read Nahaan’s words on the slide.</a:t>
            </a:r>
          </a:p>
          <a:p>
            <a:pPr marL="171450" indent="-171450">
              <a:buFont typeface="Arial" panose="020B0604020202020204" pitchFamily="34" charset="0"/>
              <a:buChar char="•"/>
            </a:pPr>
            <a:r>
              <a:rPr lang="en-US" dirty="0"/>
              <a:t>This is a photo</a:t>
            </a:r>
            <a:r>
              <a:rPr lang="en-US" baseline="0" dirty="0"/>
              <a:t> of Nahaan’s friend proudly showing her skin-stitch tattoo she received while defending Indigenous water rights at Standing Rock. Nahaan says: “She wanted to receive this tattoo while we both were in the energy of resistance defending water, protecting the sacred, fighting oil corporations and genocide for the future generations.”</a:t>
            </a:r>
          </a:p>
          <a:p>
            <a:pPr marL="171450" indent="-171450">
              <a:buFont typeface="Arial" panose="020B0604020202020204" pitchFamily="34" charset="0"/>
              <a:buChar char="•"/>
            </a:pPr>
            <a:endParaRPr lang="en-US" baseline="0" dirty="0"/>
          </a:p>
          <a:p>
            <a:pPr marL="0" indent="0">
              <a:buFont typeface="Arial" panose="020B0604020202020204" pitchFamily="34" charset="0"/>
              <a:buNone/>
            </a:pPr>
            <a:r>
              <a:rPr lang="en-US" b="1" baseline="0" dirty="0"/>
              <a:t>DISCUSSION QUESTION </a:t>
            </a:r>
            <a:r>
              <a:rPr lang="en-US" b="0" baseline="0" dirty="0"/>
              <a:t>(10 minutes)</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en-US" dirty="0"/>
              <a:t>Why is it important for Nahaan to Indigenize every space he is in? </a:t>
            </a:r>
          </a:p>
          <a:p>
            <a:pPr marL="171450" indent="-171450">
              <a:buFont typeface="Arial" panose="020B0604020202020204" pitchFamily="34" charset="0"/>
              <a:buChar char="•"/>
            </a:pPr>
            <a:r>
              <a:rPr lang="en-US" dirty="0"/>
              <a:t>How have you seen spaces being Indigenized?</a:t>
            </a: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D0F6C500-A2BD-4BBD-A733-4AD7E014D269}" type="slidenum">
              <a:rPr lang="en-CA" smtClean="0"/>
              <a:t>19</a:t>
            </a:fld>
            <a:endParaRPr lang="en-CA"/>
          </a:p>
        </p:txBody>
      </p:sp>
    </p:spTree>
    <p:extLst>
      <p:ext uri="{BB962C8B-B14F-4D97-AF65-F5344CB8AC3E}">
        <p14:creationId xmlns:p14="http://schemas.microsoft.com/office/powerpoint/2010/main" val="2309546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baseline="0" dirty="0"/>
          </a:p>
        </p:txBody>
      </p:sp>
      <p:sp>
        <p:nvSpPr>
          <p:cNvPr id="4" name="Slide Number Placeholder 3"/>
          <p:cNvSpPr>
            <a:spLocks noGrp="1"/>
          </p:cNvSpPr>
          <p:nvPr>
            <p:ph type="sldNum" sz="quarter" idx="10"/>
          </p:nvPr>
        </p:nvSpPr>
        <p:spPr/>
        <p:txBody>
          <a:bodyPr/>
          <a:lstStyle/>
          <a:p>
            <a:fld id="{D0F6C500-A2BD-4BBD-A733-4AD7E014D269}" type="slidenum">
              <a:rPr lang="en-CA" smtClean="0"/>
              <a:t>2</a:t>
            </a:fld>
            <a:endParaRPr lang="en-CA"/>
          </a:p>
        </p:txBody>
      </p:sp>
    </p:spTree>
    <p:extLst>
      <p:ext uri="{BB962C8B-B14F-4D97-AF65-F5344CB8AC3E}">
        <p14:creationId xmlns:p14="http://schemas.microsoft.com/office/powerpoint/2010/main" val="41570607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EDUCATOR</a:t>
            </a:r>
            <a:r>
              <a:rPr lang="en-US" b="1" baseline="0" dirty="0"/>
              <a:t> NOTE</a:t>
            </a:r>
          </a:p>
          <a:p>
            <a:pPr marL="0" indent="0">
              <a:buFont typeface="Arial" panose="020B0604020202020204" pitchFamily="34" charset="0"/>
              <a:buNone/>
            </a:pPr>
            <a:endParaRPr lang="en-US" b="1" baseline="0" dirty="0"/>
          </a:p>
          <a:p>
            <a:pPr marL="171450" indent="-171450">
              <a:buFont typeface="Arial" panose="020B0604020202020204" pitchFamily="34" charset="0"/>
              <a:buChar char="•"/>
            </a:pPr>
            <a:r>
              <a:rPr lang="en-US" b="0" baseline="0" dirty="0"/>
              <a:t>Read Nahaan’s words on the slide.</a:t>
            </a:r>
          </a:p>
          <a:p>
            <a:pPr marL="171450" indent="-171450">
              <a:buFont typeface="Arial" panose="020B0604020202020204" pitchFamily="34" charset="0"/>
              <a:buChar char="•"/>
            </a:pPr>
            <a:r>
              <a:rPr lang="en-US" dirty="0"/>
              <a:t>This is a photo</a:t>
            </a:r>
            <a:r>
              <a:rPr lang="en-US" baseline="0" dirty="0"/>
              <a:t> of Nahaan’s friend proudly showing her skin-stitch tattoo she received while defending Indigenous water rights at Standing Rock. Nahaan says: “She wanted to receive this tattoo while we both were in the energy of resistance defending water, protecting the sacred, fighting oil corporations and genocide for the future generations.”</a:t>
            </a:r>
          </a:p>
          <a:p>
            <a:pPr marL="171450" indent="-171450">
              <a:buFont typeface="Arial" panose="020B0604020202020204" pitchFamily="34" charset="0"/>
              <a:buChar char="•"/>
            </a:pPr>
            <a:endParaRPr lang="en-US" baseline="0" dirty="0"/>
          </a:p>
          <a:p>
            <a:pPr marL="0" indent="0">
              <a:buFont typeface="Arial" panose="020B0604020202020204" pitchFamily="34" charset="0"/>
              <a:buNone/>
            </a:pPr>
            <a:r>
              <a:rPr lang="en-US" b="1" baseline="0" dirty="0"/>
              <a:t>DISCUSSION QUESTION </a:t>
            </a:r>
            <a:r>
              <a:rPr lang="en-US" b="0" baseline="0" dirty="0"/>
              <a:t>(10 minutes)</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en-US" dirty="0"/>
              <a:t>Why is it important for Nahaan to Indigenize every space he is in? </a:t>
            </a:r>
          </a:p>
          <a:p>
            <a:pPr marL="171450" indent="-171450">
              <a:buFont typeface="Arial" panose="020B0604020202020204" pitchFamily="34" charset="0"/>
              <a:buChar char="•"/>
            </a:pPr>
            <a:r>
              <a:rPr lang="en-US" dirty="0"/>
              <a:t>How have you seen spaces being Indigenized?</a:t>
            </a: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D0F6C500-A2BD-4BBD-A733-4AD7E014D269}" type="slidenum">
              <a:rPr lang="en-CA" smtClean="0"/>
              <a:t>20</a:t>
            </a:fld>
            <a:endParaRPr lang="en-CA"/>
          </a:p>
        </p:txBody>
      </p:sp>
    </p:spTree>
    <p:extLst>
      <p:ext uri="{BB962C8B-B14F-4D97-AF65-F5344CB8AC3E}">
        <p14:creationId xmlns:p14="http://schemas.microsoft.com/office/powerpoint/2010/main" val="4185173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CA" b="1" baseline="0" dirty="0"/>
              <a:t>EDUCATOR NOTE</a:t>
            </a:r>
          </a:p>
          <a:p>
            <a:pPr marL="0" indent="0">
              <a:buFont typeface="Arial" panose="020B0604020202020204" pitchFamily="34" charset="0"/>
              <a:buNone/>
            </a:pPr>
            <a:endParaRPr lang="en-CA" b="1" baseline="0" dirty="0"/>
          </a:p>
          <a:p>
            <a:pPr marL="171450" indent="-171450">
              <a:buFont typeface="Arial" panose="020B0604020202020204" pitchFamily="34" charset="0"/>
              <a:buChar char="•"/>
            </a:pPr>
            <a:r>
              <a:rPr lang="en-CA" b="0" baseline="0" dirty="0"/>
              <a:t>Read Nakkita’s words on the slide. </a:t>
            </a:r>
          </a:p>
          <a:p>
            <a:pPr marL="171450" indent="-171450">
              <a:buFont typeface="Arial" panose="020B0604020202020204" pitchFamily="34" charset="0"/>
              <a:buChar char="•"/>
            </a:pPr>
            <a:r>
              <a:rPr lang="en-CA" baseline="0" dirty="0"/>
              <a:t>Nisga’a artist Nakkita Trimble is reclaiming traditional crest tattoos, called Ts’iksna’aks (pronounced, “Tiss-knocks”) in her community. Her goal is to tattoo 80 young people with their traditional clan crests.</a:t>
            </a:r>
          </a:p>
          <a:p>
            <a:pPr marL="171450" indent="-171450">
              <a:buFont typeface="Arial" panose="020B0604020202020204" pitchFamily="34" charset="0"/>
              <a:buChar char="•"/>
            </a:pPr>
            <a:r>
              <a:rPr lang="en-CA" baseline="0" dirty="0"/>
              <a:t>Describe the photo for your students: In this picture, Noah Guno shows off the first large handpoked crest tattoo Nakkita completed in her community. She says: “Each time I pricked into the skin I was pricking protection and the spirit of the House Crest into each opening.” </a:t>
            </a:r>
            <a:br>
              <a:rPr lang="en-CA" baseline="0" dirty="0"/>
            </a:br>
            <a:endParaRPr lang="en-CA" baseline="0" dirty="0"/>
          </a:p>
          <a:p>
            <a:pPr marL="0" indent="0">
              <a:buFont typeface="Arial" panose="020B0604020202020204" pitchFamily="34" charset="0"/>
              <a:buNone/>
            </a:pPr>
            <a:r>
              <a:rPr lang="en-CA" b="1" baseline="0" dirty="0"/>
              <a:t>DISCUSSION QUESTIONS </a:t>
            </a:r>
            <a:r>
              <a:rPr lang="en-CA" b="0" baseline="0" dirty="0"/>
              <a:t>(5 minutes)</a:t>
            </a:r>
            <a:r>
              <a:rPr lang="en-CA" baseline="0" dirty="0"/>
              <a:t/>
            </a:r>
            <a:br>
              <a:rPr lang="en-CA" baseline="0" dirty="0"/>
            </a:br>
            <a:endParaRPr lang="en-CA" baseline="0" dirty="0"/>
          </a:p>
          <a:p>
            <a:pPr marL="171450" indent="-171450">
              <a:buFont typeface="Arial" panose="020B0604020202020204" pitchFamily="34" charset="0"/>
              <a:buChar char="•"/>
            </a:pPr>
            <a:r>
              <a:rPr lang="en-CA" baseline="0" dirty="0"/>
              <a:t>What kind of impacts do you think Nakkita’s crest tattoo project will have on future generations? </a:t>
            </a:r>
            <a:r>
              <a:rPr lang="en-US" dirty="0"/>
              <a:t/>
            </a:r>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fld id="{D0F6C500-A2BD-4BBD-A733-4AD7E014D269}" type="slidenum">
              <a:rPr lang="en-CA" smtClean="0"/>
              <a:t>21</a:t>
            </a:fld>
            <a:endParaRPr lang="en-CA"/>
          </a:p>
        </p:txBody>
      </p:sp>
    </p:spTree>
    <p:extLst>
      <p:ext uri="{BB962C8B-B14F-4D97-AF65-F5344CB8AC3E}">
        <p14:creationId xmlns:p14="http://schemas.microsoft.com/office/powerpoint/2010/main" val="34656876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CA" b="1" dirty="0"/>
              <a:t>EDUCATOR</a:t>
            </a:r>
            <a:r>
              <a:rPr lang="en-CA" b="1" baseline="0" dirty="0"/>
              <a:t> NOTE</a:t>
            </a:r>
            <a:r>
              <a:rPr lang="en-CA" baseline="0" dirty="0"/>
              <a:t/>
            </a:r>
            <a:br>
              <a:rPr lang="en-CA" baseline="0" dirty="0"/>
            </a:br>
            <a:endParaRPr lang="en-CA" baseline="0" dirty="0"/>
          </a:p>
          <a:p>
            <a:pPr marL="171450" indent="-171450">
              <a:buFont typeface="Arial" panose="020B0604020202020204" pitchFamily="34" charset="0"/>
              <a:buChar char="•"/>
            </a:pPr>
            <a:r>
              <a:rPr lang="en-CA" baseline="0" dirty="0"/>
              <a:t>Read the text on the slide to prepare your students to watch the film. </a:t>
            </a:r>
          </a:p>
          <a:p>
            <a:pPr marL="171450" indent="-171450">
              <a:buFont typeface="Arial" panose="020B0604020202020204" pitchFamily="34" charset="0"/>
              <a:buChar char="•"/>
            </a:pPr>
            <a:r>
              <a:rPr lang="en-CA" i="1" baseline="0" dirty="0"/>
              <a:t>This Ink Runs Deep </a:t>
            </a:r>
            <a:r>
              <a:rPr lang="en-CA" baseline="0" dirty="0"/>
              <a:t>(2019) is a short documentary film by </a:t>
            </a:r>
            <a:r>
              <a:rPr lang="en-CA" sz="1000" kern="1200" dirty="0">
                <a:solidFill>
                  <a:schemeClr val="tx1"/>
                </a:solidFill>
                <a:latin typeface="+mn-lt"/>
                <a:ea typeface="+mn-ea"/>
                <a:cs typeface="+mn-cs"/>
              </a:rPr>
              <a:t>Cree-Métis filmmaker, Asia Youngman. The film follows four Indigenous tattoo artists</a:t>
            </a:r>
            <a:r>
              <a:rPr lang="en-CA" sz="1000" kern="1200" baseline="0" dirty="0">
                <a:solidFill>
                  <a:schemeClr val="tx1"/>
                </a:solidFill>
                <a:latin typeface="+mn-lt"/>
                <a:ea typeface="+mn-ea"/>
                <a:cs typeface="+mn-cs"/>
              </a:rPr>
              <a:t> reviving ancestral traditions. </a:t>
            </a:r>
            <a:endParaRPr lang="en-CA" sz="1000" kern="1200" dirty="0">
              <a:solidFill>
                <a:schemeClr val="tx1"/>
              </a:solidFill>
              <a:latin typeface="+mn-lt"/>
              <a:ea typeface="+mn-ea"/>
              <a:cs typeface="+mn-cs"/>
            </a:endParaRPr>
          </a:p>
          <a:p>
            <a:pPr marL="171450" indent="-171450">
              <a:buFont typeface="Arial" panose="020B0604020202020204" pitchFamily="34" charset="0"/>
              <a:buChar char="•"/>
            </a:pPr>
            <a:r>
              <a:rPr lang="en-CA" sz="1000" kern="1200" dirty="0">
                <a:solidFill>
                  <a:schemeClr val="tx1"/>
                </a:solidFill>
                <a:latin typeface="+mn-lt"/>
                <a:ea typeface="+mn-ea"/>
                <a:cs typeface="+mn-cs"/>
              </a:rPr>
              <a:t>Asia</a:t>
            </a:r>
            <a:r>
              <a:rPr lang="en-CA" sz="1000" kern="1200" baseline="0" dirty="0">
                <a:solidFill>
                  <a:schemeClr val="tx1"/>
                </a:solidFill>
                <a:latin typeface="+mn-lt"/>
                <a:ea typeface="+mn-ea"/>
                <a:cs typeface="+mn-cs"/>
              </a:rPr>
              <a:t> says: “</a:t>
            </a:r>
            <a:r>
              <a:rPr lang="en-CA" sz="1200" b="0" kern="1200" dirty="0">
                <a:solidFill>
                  <a:schemeClr val="tx1"/>
                </a:solidFill>
                <a:effectLst/>
                <a:latin typeface="+mn-lt"/>
                <a:ea typeface="+mn-ea"/>
                <a:cs typeface="+mn-cs"/>
              </a:rPr>
              <a:t>While growing up, I struggled with acknowledging my own identity as a Cree-Métis woman. It wasn't until I was in my early twenties when I started to learn more about my culture and became more grounded in my identity. I understood what it was like to have a fractured identity and feel that disconnect, especially as a youth. With that in mind, it was essential that this film also emphasized the importance of sharing these teachings with the next generation.”</a:t>
            </a:r>
            <a:r>
              <a:rPr lang="en-CA" sz="1000" kern="1200" dirty="0">
                <a:solidFill>
                  <a:schemeClr val="tx1"/>
                </a:solidFill>
                <a:latin typeface="+mn-lt"/>
                <a:ea typeface="+mn-ea"/>
                <a:cs typeface="+mn-cs"/>
              </a:rPr>
              <a:t/>
            </a:r>
            <a:br>
              <a:rPr lang="en-CA" sz="1000" kern="1200" dirty="0">
                <a:solidFill>
                  <a:schemeClr val="tx1"/>
                </a:solidFill>
                <a:latin typeface="+mn-lt"/>
                <a:ea typeface="+mn-ea"/>
                <a:cs typeface="+mn-cs"/>
              </a:rPr>
            </a:br>
            <a:endParaRPr lang="en-CA" sz="1000" kern="1200" dirty="0">
              <a:solidFill>
                <a:schemeClr val="tx1"/>
              </a:solidFill>
              <a:latin typeface="+mn-lt"/>
              <a:ea typeface="+mn-ea"/>
              <a:cs typeface="+mn-cs"/>
            </a:endParaRPr>
          </a:p>
          <a:p>
            <a:pPr marL="0" indent="0">
              <a:buFont typeface="Arial" panose="020B0604020202020204" pitchFamily="34" charset="0"/>
              <a:buNone/>
            </a:pPr>
            <a:r>
              <a:rPr lang="en-CA" sz="1000" b="1" kern="1200" dirty="0">
                <a:solidFill>
                  <a:schemeClr val="tx1"/>
                </a:solidFill>
                <a:latin typeface="+mn-lt"/>
                <a:ea typeface="+mn-ea"/>
                <a:cs typeface="+mn-cs"/>
              </a:rPr>
              <a:t>Click</a:t>
            </a:r>
            <a:r>
              <a:rPr lang="en-CA" sz="1000" b="1" kern="1200" baseline="0" dirty="0">
                <a:solidFill>
                  <a:schemeClr val="tx1"/>
                </a:solidFill>
                <a:latin typeface="+mn-lt"/>
                <a:ea typeface="+mn-ea"/>
                <a:cs typeface="+mn-cs"/>
              </a:rPr>
              <a:t> the image to play, or follow the link below. </a:t>
            </a:r>
            <a:r>
              <a:rPr lang="en-CA" sz="1000" kern="1200" dirty="0">
                <a:solidFill>
                  <a:schemeClr val="tx1"/>
                </a:solidFill>
                <a:latin typeface="+mn-lt"/>
                <a:ea typeface="+mn-ea"/>
                <a:cs typeface="+mn-cs"/>
              </a:rPr>
              <a:t/>
            </a:r>
            <a:br>
              <a:rPr lang="en-CA" sz="1000" kern="1200" dirty="0">
                <a:solidFill>
                  <a:schemeClr val="tx1"/>
                </a:solidFill>
                <a:latin typeface="+mn-lt"/>
                <a:ea typeface="+mn-ea"/>
                <a:cs typeface="+mn-cs"/>
              </a:rPr>
            </a:br>
            <a:endParaRPr lang="en-CA" dirty="0"/>
          </a:p>
          <a:p>
            <a:r>
              <a:rPr lang="en-CA" dirty="0"/>
              <a:t>Link</a:t>
            </a:r>
            <a:r>
              <a:rPr lang="en-CA" baseline="0" dirty="0"/>
              <a:t> to watch </a:t>
            </a:r>
            <a:r>
              <a:rPr lang="en-CA" i="1" dirty="0"/>
              <a:t>This Ink Runs Deep </a:t>
            </a:r>
            <a:r>
              <a:rPr lang="en-CA" dirty="0"/>
              <a:t>(15</a:t>
            </a:r>
            <a:r>
              <a:rPr lang="en-CA" baseline="0" dirty="0"/>
              <a:t> minutes, 54 seconds</a:t>
            </a:r>
            <a:r>
              <a:rPr lang="en-CA" dirty="0"/>
              <a:t>) </a:t>
            </a:r>
            <a:br>
              <a:rPr lang="en-CA" dirty="0"/>
            </a:br>
            <a:r>
              <a:rPr lang="en-CA" sz="1200" u="sng" kern="1200" dirty="0">
                <a:solidFill>
                  <a:schemeClr val="tx1"/>
                </a:solidFill>
                <a:effectLst/>
                <a:latin typeface="+mn-lt"/>
                <a:ea typeface="+mn-ea"/>
                <a:cs typeface="+mn-cs"/>
                <a:hlinkClick r:id="rId3"/>
              </a:rPr>
              <a:t>https://www.youtube.com/watch?v=W2Mm_p1469I</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0F6C500-A2BD-4BBD-A733-4AD7E014D269}" type="slidenum">
              <a:rPr lang="en-CA" smtClean="0"/>
              <a:t>22</a:t>
            </a:fld>
            <a:endParaRPr lang="en-CA"/>
          </a:p>
        </p:txBody>
      </p:sp>
    </p:spTree>
    <p:extLst>
      <p:ext uri="{BB962C8B-B14F-4D97-AF65-F5344CB8AC3E}">
        <p14:creationId xmlns:p14="http://schemas.microsoft.com/office/powerpoint/2010/main" val="14740139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EDUCATOR</a:t>
            </a:r>
            <a:r>
              <a:rPr lang="en-CA" b="1" baseline="0" dirty="0"/>
              <a:t> NOTE</a:t>
            </a:r>
          </a:p>
          <a:p>
            <a:endParaRPr lang="en-CA" b="1" baseline="0" dirty="0"/>
          </a:p>
          <a:p>
            <a:pPr marL="171450" indent="-171450">
              <a:buFont typeface="Arial" panose="020B0604020202020204" pitchFamily="34" charset="0"/>
              <a:buChar char="•"/>
            </a:pPr>
            <a:r>
              <a:rPr lang="en-CA" b="0" baseline="0" dirty="0"/>
              <a:t>After watching the film, ask </a:t>
            </a:r>
            <a:r>
              <a:rPr lang="en-CA" b="0" baseline="0" dirty="0" smtClean="0"/>
              <a:t>students </a:t>
            </a:r>
            <a:r>
              <a:rPr lang="en-CA" b="0" baseline="0" dirty="0"/>
              <a:t>to record their reflections using these prompts or use the prompts to facilitate a class discussion (20-30 minutes).</a:t>
            </a:r>
          </a:p>
        </p:txBody>
      </p:sp>
      <p:sp>
        <p:nvSpPr>
          <p:cNvPr id="4" name="Slide Number Placeholder 3"/>
          <p:cNvSpPr>
            <a:spLocks noGrp="1"/>
          </p:cNvSpPr>
          <p:nvPr>
            <p:ph type="sldNum" sz="quarter" idx="10"/>
          </p:nvPr>
        </p:nvSpPr>
        <p:spPr/>
        <p:txBody>
          <a:bodyPr/>
          <a:lstStyle/>
          <a:p>
            <a:fld id="{D0F6C500-A2BD-4BBD-A733-4AD7E014D269}" type="slidenum">
              <a:rPr lang="en-CA" smtClean="0"/>
              <a:t>23</a:t>
            </a:fld>
            <a:endParaRPr lang="en-CA"/>
          </a:p>
        </p:txBody>
      </p:sp>
    </p:spTree>
    <p:extLst>
      <p:ext uri="{BB962C8B-B14F-4D97-AF65-F5344CB8AC3E}">
        <p14:creationId xmlns:p14="http://schemas.microsoft.com/office/powerpoint/2010/main" val="808026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CA" b="1" dirty="0"/>
              <a:t>EDUCATOR NOTE</a:t>
            </a:r>
            <a:r>
              <a:rPr lang="en-CA" dirty="0"/>
              <a:t/>
            </a:r>
            <a:br>
              <a:rPr lang="en-CA" dirty="0"/>
            </a:br>
            <a:endParaRPr lang="en-CA" dirty="0"/>
          </a:p>
          <a:p>
            <a:pPr marL="171450" indent="-171450">
              <a:buFont typeface="Arial" panose="020B0604020202020204" pitchFamily="34" charset="0"/>
              <a:buChar char="•"/>
            </a:pPr>
            <a:r>
              <a:rPr lang="en-CA" dirty="0"/>
              <a:t>More ways</a:t>
            </a:r>
            <a:r>
              <a:rPr lang="en-CA" baseline="0" dirty="0"/>
              <a:t> to learn about the revival of Indigenous tattooing and other traditions. </a:t>
            </a:r>
          </a:p>
          <a:p>
            <a:pPr marL="171450" indent="-171450">
              <a:buFont typeface="Arial" panose="020B0604020202020204" pitchFamily="34" charset="0"/>
              <a:buChar char="•"/>
            </a:pPr>
            <a:r>
              <a:rPr lang="en-CA" baseline="0" dirty="0"/>
              <a:t>Dion, Nahaan, and Nakkita from </a:t>
            </a:r>
            <a:r>
              <a:rPr lang="en-CA" i="1" baseline="0" dirty="0"/>
              <a:t>Body Language </a:t>
            </a:r>
            <a:r>
              <a:rPr lang="en-CA" baseline="0" dirty="0"/>
              <a:t>are all featured in episodes of APTN’s </a:t>
            </a:r>
            <a:r>
              <a:rPr lang="en-CA" i="1" baseline="0" dirty="0"/>
              <a:t>Skindigenous</a:t>
            </a:r>
            <a:r>
              <a:rPr lang="en-CA" baseline="0" dirty="0"/>
              <a:t>, which is </a:t>
            </a:r>
            <a:r>
              <a:rPr lang="en-CA" sz="1200" kern="1200" dirty="0">
                <a:solidFill>
                  <a:schemeClr val="tx1"/>
                </a:solidFill>
                <a:effectLst/>
                <a:latin typeface="+mn-lt"/>
                <a:ea typeface="+mn-ea"/>
                <a:cs typeface="+mn-cs"/>
              </a:rPr>
              <a:t>available to stream for free with a CBC Gem account: </a:t>
            </a:r>
            <a:r>
              <a:rPr lang="en-CA" sz="1200" u="sng" kern="1200" dirty="0">
                <a:solidFill>
                  <a:schemeClr val="tx1"/>
                </a:solidFill>
                <a:effectLst/>
                <a:latin typeface="+mn-lt"/>
                <a:ea typeface="+mn-ea"/>
                <a:cs typeface="+mn-cs"/>
                <a:hlinkClick r:id="rId3"/>
              </a:rPr>
              <a:t>https://gem.cbc.ca/media/skindigenous/s01</a:t>
            </a:r>
            <a:endParaRPr lang="en-CA" sz="1200" u="sng" kern="1200" dirty="0">
              <a:solidFill>
                <a:schemeClr val="tx1"/>
              </a:solidFill>
              <a:effectLst/>
              <a:latin typeface="+mn-lt"/>
              <a:ea typeface="+mn-ea"/>
              <a:cs typeface="+mn-cs"/>
            </a:endParaRPr>
          </a:p>
          <a:p>
            <a:pPr marL="628650" lvl="1" indent="-171450">
              <a:buFont typeface="Arial" panose="020B0604020202020204" pitchFamily="34" charset="0"/>
              <a:buChar char="•"/>
            </a:pPr>
            <a:r>
              <a:rPr lang="en-CA" sz="1200" b="1" kern="1200" dirty="0">
                <a:solidFill>
                  <a:schemeClr val="tx1"/>
                </a:solidFill>
                <a:effectLst/>
                <a:latin typeface="+mn-lt"/>
                <a:ea typeface="+mn-ea"/>
                <a:cs typeface="+mn-cs"/>
              </a:rPr>
              <a:t>Season 1, Episode 4: British Columbia</a:t>
            </a:r>
            <a:r>
              <a:rPr lang="en-CA" sz="1200" kern="1200" dirty="0">
                <a:solidFill>
                  <a:schemeClr val="tx1"/>
                </a:solidFill>
                <a:effectLst/>
                <a:latin typeface="+mn-lt"/>
                <a:ea typeface="+mn-ea"/>
                <a:cs typeface="+mn-cs"/>
              </a:rPr>
              <a:t/>
            </a:r>
            <a:br>
              <a:rPr lang="en-CA" sz="1200" kern="1200" dirty="0">
                <a:solidFill>
                  <a:schemeClr val="tx1"/>
                </a:solidFill>
                <a:effectLst/>
                <a:latin typeface="+mn-lt"/>
                <a:ea typeface="+mn-ea"/>
                <a:cs typeface="+mn-cs"/>
              </a:rPr>
            </a:br>
            <a:r>
              <a:rPr lang="en-CA" sz="1200" kern="1200" dirty="0">
                <a:solidFill>
                  <a:schemeClr val="tx1"/>
                </a:solidFill>
                <a:effectLst/>
                <a:latin typeface="+mn-lt"/>
                <a:ea typeface="+mn-ea"/>
                <a:cs typeface="+mn-cs"/>
              </a:rPr>
              <a:t>Follows Dion Kaszas (Hungarian-Métis-Nlaka'pamux), curator of Body Language, as he explores petroglyphs, works with traditional materials, and tattoos elders in his community. </a:t>
            </a:r>
          </a:p>
          <a:p>
            <a:pPr marL="628650" lvl="1" indent="-171450">
              <a:buFont typeface="Arial" panose="020B0604020202020204" pitchFamily="34" charset="0"/>
              <a:buChar char="•"/>
            </a:pPr>
            <a:r>
              <a:rPr lang="en-CA" sz="1200" b="1" kern="1200" dirty="0">
                <a:solidFill>
                  <a:schemeClr val="tx1"/>
                </a:solidFill>
                <a:effectLst/>
                <a:latin typeface="+mn-lt"/>
                <a:ea typeface="+mn-ea"/>
                <a:cs typeface="+mn-cs"/>
              </a:rPr>
              <a:t>Season 1, Episode 8: Seattle</a:t>
            </a:r>
            <a:r>
              <a:rPr lang="en-CA" sz="1200" kern="1200" dirty="0">
                <a:solidFill>
                  <a:schemeClr val="tx1"/>
                </a:solidFill>
                <a:effectLst/>
                <a:latin typeface="+mn-lt"/>
                <a:ea typeface="+mn-ea"/>
                <a:cs typeface="+mn-cs"/>
              </a:rPr>
              <a:t/>
            </a:r>
            <a:br>
              <a:rPr lang="en-CA" sz="1200" kern="1200" dirty="0">
                <a:solidFill>
                  <a:schemeClr val="tx1"/>
                </a:solidFill>
                <a:effectLst/>
                <a:latin typeface="+mn-lt"/>
                <a:ea typeface="+mn-ea"/>
                <a:cs typeface="+mn-cs"/>
              </a:rPr>
            </a:br>
            <a:r>
              <a:rPr lang="en-CA" sz="1200" kern="1200" dirty="0">
                <a:solidFill>
                  <a:schemeClr val="tx1"/>
                </a:solidFill>
                <a:effectLst/>
                <a:latin typeface="+mn-lt"/>
                <a:ea typeface="+mn-ea"/>
                <a:cs typeface="+mn-cs"/>
              </a:rPr>
              <a:t>Featuring Nahaan (Tlingit), who is a cultural tattoo practitioner, inter-tribal dance leader, and activist. </a:t>
            </a:r>
          </a:p>
          <a:p>
            <a:pPr marL="628650" lvl="1" indent="-171450">
              <a:buFont typeface="Arial" panose="020B0604020202020204" pitchFamily="34" charset="0"/>
              <a:buChar char="•"/>
            </a:pPr>
            <a:r>
              <a:rPr lang="en-CA" sz="1200" b="1" kern="1200" dirty="0">
                <a:solidFill>
                  <a:schemeClr val="tx1"/>
                </a:solidFill>
                <a:effectLst/>
                <a:latin typeface="+mn-lt"/>
                <a:ea typeface="+mn-ea"/>
                <a:cs typeface="+mn-cs"/>
              </a:rPr>
              <a:t>Season 1, Episode 11: Prince Rupert</a:t>
            </a:r>
            <a:r>
              <a:rPr lang="en-CA" sz="1200" kern="1200" dirty="0">
                <a:solidFill>
                  <a:schemeClr val="tx1"/>
                </a:solidFill>
                <a:effectLst/>
                <a:latin typeface="+mn-lt"/>
                <a:ea typeface="+mn-ea"/>
                <a:cs typeface="+mn-cs"/>
              </a:rPr>
              <a:t/>
            </a:r>
            <a:br>
              <a:rPr lang="en-CA" sz="1200" kern="1200" dirty="0">
                <a:solidFill>
                  <a:schemeClr val="tx1"/>
                </a:solidFill>
                <a:effectLst/>
                <a:latin typeface="+mn-lt"/>
                <a:ea typeface="+mn-ea"/>
                <a:cs typeface="+mn-cs"/>
              </a:rPr>
            </a:br>
            <a:r>
              <a:rPr lang="en-CA" sz="1200" kern="1200" dirty="0">
                <a:solidFill>
                  <a:schemeClr val="tx1"/>
                </a:solidFill>
                <a:effectLst/>
                <a:latin typeface="+mn-lt"/>
                <a:ea typeface="+mn-ea"/>
                <a:cs typeface="+mn-cs"/>
              </a:rPr>
              <a:t>Follows Nakkita Trimble (Nisga’a) in her work to research </a:t>
            </a:r>
            <a:r>
              <a:rPr lang="en-CA" baseline="0" dirty="0"/>
              <a:t>Ts’iksna’aks </a:t>
            </a:r>
            <a:r>
              <a:rPr lang="en-CA" sz="1200" kern="1200" dirty="0">
                <a:solidFill>
                  <a:schemeClr val="tx1"/>
                </a:solidFill>
                <a:effectLst/>
                <a:latin typeface="+mn-lt"/>
                <a:ea typeface="+mn-ea"/>
                <a:cs typeface="+mn-cs"/>
              </a:rPr>
              <a:t>(house crest tattoos) and reclaim this tradition in her home territory. </a:t>
            </a:r>
            <a:endParaRPr lang="en-CA" baseline="0" dirty="0"/>
          </a:p>
          <a:p>
            <a:endParaRPr lang="en-CA" dirty="0"/>
          </a:p>
        </p:txBody>
      </p:sp>
      <p:sp>
        <p:nvSpPr>
          <p:cNvPr id="4" name="Slide Number Placeholder 3"/>
          <p:cNvSpPr>
            <a:spLocks noGrp="1"/>
          </p:cNvSpPr>
          <p:nvPr>
            <p:ph type="sldNum" sz="quarter" idx="10"/>
          </p:nvPr>
        </p:nvSpPr>
        <p:spPr/>
        <p:txBody>
          <a:bodyPr/>
          <a:lstStyle/>
          <a:p>
            <a:fld id="{D0F6C500-A2BD-4BBD-A733-4AD7E014D269}" type="slidenum">
              <a:rPr lang="en-CA" smtClean="0"/>
              <a:t>24</a:t>
            </a:fld>
            <a:endParaRPr lang="en-CA"/>
          </a:p>
        </p:txBody>
      </p:sp>
    </p:spTree>
    <p:extLst>
      <p:ext uri="{BB962C8B-B14F-4D97-AF65-F5344CB8AC3E}">
        <p14:creationId xmlns:p14="http://schemas.microsoft.com/office/powerpoint/2010/main" val="37232756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EDUCATOR NOTE</a:t>
            </a:r>
            <a:r>
              <a:rPr lang="en-US" dirty="0"/>
              <a:t/>
            </a:r>
            <a:br>
              <a:rPr lang="en-US" dirty="0"/>
            </a:br>
            <a:endParaRPr lang="en-US" dirty="0"/>
          </a:p>
          <a:p>
            <a:pPr marL="171450" indent="-171450">
              <a:buFont typeface="Arial" panose="020B0604020202020204" pitchFamily="34" charset="0"/>
              <a:buChar char="•"/>
            </a:pPr>
            <a:r>
              <a:rPr lang="en-US" dirty="0"/>
              <a:t>The</a:t>
            </a:r>
            <a:r>
              <a:rPr lang="en-US" baseline="0" dirty="0"/>
              <a:t> presentation and class activities will take approximately 90 minutes.</a:t>
            </a:r>
            <a:endParaRPr lang="en-US" dirty="0"/>
          </a:p>
          <a:p>
            <a:pPr marL="171450" indent="-171450">
              <a:buFont typeface="Arial" panose="020B0604020202020204" pitchFamily="34" charset="0"/>
              <a:buChar char="•"/>
            </a:pPr>
            <a:r>
              <a:rPr lang="en-US" dirty="0"/>
              <a:t>Look for </a:t>
            </a:r>
            <a:r>
              <a:rPr lang="en-US" b="1" dirty="0"/>
              <a:t>EDUCATOR NOTES </a:t>
            </a:r>
            <a:r>
              <a:rPr lang="en-US" dirty="0"/>
              <a:t>on slides to provide you with </a:t>
            </a:r>
            <a:r>
              <a:rPr lang="en-US" baseline="0" dirty="0"/>
              <a:t>artist quotes and background information to share with your class</a:t>
            </a:r>
          </a:p>
          <a:p>
            <a:pPr marL="171450" indent="-171450">
              <a:buFont typeface="Arial" panose="020B0604020202020204" pitchFamily="34" charset="0"/>
              <a:buChar char="•"/>
            </a:pPr>
            <a:r>
              <a:rPr lang="en-US" baseline="0" dirty="0"/>
              <a:t>Look for </a:t>
            </a:r>
            <a:r>
              <a:rPr lang="en-US" b="1" baseline="0" dirty="0"/>
              <a:t>DISCUSSION QUESTIONS </a:t>
            </a:r>
            <a:r>
              <a:rPr lang="en-US" baseline="0" dirty="0"/>
              <a:t>on slides to prompt classroom discussion. Will include time estimate. </a:t>
            </a:r>
          </a:p>
        </p:txBody>
      </p:sp>
      <p:sp>
        <p:nvSpPr>
          <p:cNvPr id="4" name="Slide Number Placeholder 3"/>
          <p:cNvSpPr>
            <a:spLocks noGrp="1"/>
          </p:cNvSpPr>
          <p:nvPr>
            <p:ph type="sldNum" sz="quarter" idx="5"/>
          </p:nvPr>
        </p:nvSpPr>
        <p:spPr/>
        <p:txBody>
          <a:bodyPr/>
          <a:lstStyle/>
          <a:p>
            <a:fld id="{D0F6C500-A2BD-4BBD-A733-4AD7E014D269}" type="slidenum">
              <a:rPr lang="en-CA" smtClean="0"/>
              <a:t>3</a:t>
            </a:fld>
            <a:endParaRPr lang="en-CA"/>
          </a:p>
        </p:txBody>
      </p:sp>
    </p:spTree>
    <p:extLst>
      <p:ext uri="{BB962C8B-B14F-4D97-AF65-F5344CB8AC3E}">
        <p14:creationId xmlns:p14="http://schemas.microsoft.com/office/powerpoint/2010/main" val="7677388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CA" b="1" baseline="0" dirty="0"/>
              <a:t>EDUCATOR NOTE</a:t>
            </a:r>
            <a:r>
              <a:rPr lang="en-CA" baseline="0" dirty="0"/>
              <a:t/>
            </a:r>
            <a:br>
              <a:rPr lang="en-CA" baseline="0" dirty="0"/>
            </a:br>
            <a:endParaRPr lang="en-CA" baseline="0" dirty="0"/>
          </a:p>
          <a:p>
            <a:pPr marL="914400" lvl="1" indent="-457200">
              <a:buFont typeface="Arial" panose="020B0604020202020204" pitchFamily="34" charset="0"/>
              <a:buChar char="•"/>
            </a:pPr>
            <a:r>
              <a:rPr lang="en-CA" sz="2800" kern="1200" dirty="0" smtClean="0">
                <a:solidFill>
                  <a:schemeClr val="tx1"/>
                </a:solidFill>
                <a:latin typeface="+mn-lt"/>
                <a:ea typeface="+mn-ea"/>
                <a:cs typeface="+mn-cs"/>
              </a:rPr>
              <a:t>Learn about historical and cultural tattooing from an Indigenous perspective</a:t>
            </a:r>
          </a:p>
          <a:p>
            <a:pPr marL="914400" lvl="1" indent="-457200">
              <a:buFont typeface="Arial" panose="020B0604020202020204" pitchFamily="34" charset="0"/>
              <a:buChar char="•"/>
            </a:pPr>
            <a:r>
              <a:rPr lang="en-CA" sz="2800" kern="1200" dirty="0" smtClean="0">
                <a:solidFill>
                  <a:schemeClr val="tx1"/>
                </a:solidFill>
                <a:latin typeface="+mn-lt"/>
                <a:ea typeface="+mn-ea"/>
                <a:cs typeface="+mn-cs"/>
              </a:rPr>
              <a:t>Recognize and understand the impacts of colonialism on Indigenous communities in British Columbia</a:t>
            </a:r>
          </a:p>
          <a:p>
            <a:pPr marL="914400" lvl="1" indent="-457200">
              <a:buFont typeface="Arial" panose="020B0604020202020204" pitchFamily="34" charset="0"/>
              <a:buChar char="•"/>
            </a:pPr>
            <a:r>
              <a:rPr lang="en-CA" sz="2800" kern="1200" dirty="0" smtClean="0">
                <a:solidFill>
                  <a:schemeClr val="tx1"/>
                </a:solidFill>
                <a:latin typeface="+mn-lt"/>
                <a:ea typeface="+mn-ea"/>
                <a:cs typeface="+mn-cs"/>
              </a:rPr>
              <a:t>Reflect on the relationship between identity, belonging, and wellbeing</a:t>
            </a:r>
            <a:endParaRPr lang="en-CA" baseline="0"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aseline="0" dirty="0" smtClean="0"/>
              <a:t>Read </a:t>
            </a:r>
            <a:r>
              <a:rPr lang="en-CA" baseline="0" dirty="0"/>
              <a:t>the following introduction to your students: We are going to look at some of the photos in the </a:t>
            </a:r>
            <a:r>
              <a:rPr lang="en-CA" i="1" baseline="0" dirty="0"/>
              <a:t>Body Language </a:t>
            </a:r>
            <a:r>
              <a:rPr lang="en-CA" baseline="0" dirty="0"/>
              <a:t>exhibition at Legacy Art Gallery and discuss some of the ideas that the artists in this exhibition want to communicate through their work. We will also watch a short film called </a:t>
            </a:r>
            <a:r>
              <a:rPr lang="en-CA" i="1" baseline="0" dirty="0"/>
              <a:t>This Ink Runs Deep</a:t>
            </a:r>
            <a:r>
              <a:rPr lang="en-CA" baseline="0" dirty="0"/>
              <a:t> by a young </a:t>
            </a:r>
            <a:r>
              <a:rPr lang="en-CA" sz="1200" kern="1200" dirty="0">
                <a:solidFill>
                  <a:schemeClr val="tx1"/>
                </a:solidFill>
                <a:latin typeface="+mn-lt"/>
                <a:ea typeface="+mn-ea"/>
                <a:cs typeface="+mn-cs"/>
              </a:rPr>
              <a:t>Cree-Métis filmmaker, named Asia Youngman, where</a:t>
            </a:r>
            <a:r>
              <a:rPr lang="en-CA" sz="1200" kern="1200" baseline="0" dirty="0">
                <a:solidFill>
                  <a:schemeClr val="tx1"/>
                </a:solidFill>
                <a:latin typeface="+mn-lt"/>
                <a:ea typeface="+mn-ea"/>
                <a:cs typeface="+mn-cs"/>
              </a:rPr>
              <a:t> we will hear Indigenous artists talk about reawakening their cultural traditions. </a:t>
            </a:r>
            <a:endParaRPr lang="en-CA" baseline="0" dirty="0"/>
          </a:p>
        </p:txBody>
      </p:sp>
      <p:sp>
        <p:nvSpPr>
          <p:cNvPr id="4" name="Slide Number Placeholder 3"/>
          <p:cNvSpPr>
            <a:spLocks noGrp="1"/>
          </p:cNvSpPr>
          <p:nvPr>
            <p:ph type="sldNum" sz="quarter" idx="10"/>
          </p:nvPr>
        </p:nvSpPr>
        <p:spPr/>
        <p:txBody>
          <a:bodyPr/>
          <a:lstStyle/>
          <a:p>
            <a:fld id="{D0F6C500-A2BD-4BBD-A733-4AD7E014D269}" type="slidenum">
              <a:rPr lang="en-CA" smtClean="0"/>
              <a:t>4</a:t>
            </a:fld>
            <a:endParaRPr lang="en-CA"/>
          </a:p>
        </p:txBody>
      </p:sp>
    </p:spTree>
    <p:extLst>
      <p:ext uri="{BB962C8B-B14F-4D97-AF65-F5344CB8AC3E}">
        <p14:creationId xmlns:p14="http://schemas.microsoft.com/office/powerpoint/2010/main" val="38402982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CA" b="1" dirty="0"/>
              <a:t>EDUCATOR</a:t>
            </a:r>
            <a:r>
              <a:rPr lang="en-CA" b="1" baseline="0" dirty="0"/>
              <a:t> NOTE</a:t>
            </a:r>
            <a:r>
              <a:rPr lang="en-CA" baseline="0" dirty="0"/>
              <a:t/>
            </a:r>
            <a:br>
              <a:rPr lang="en-CA" baseline="0" dirty="0"/>
            </a:br>
            <a:endParaRPr lang="en-CA" baseline="0" dirty="0"/>
          </a:p>
          <a:p>
            <a:pPr marL="171450" indent="-171450">
              <a:buFont typeface="Arial" panose="020B0604020202020204" pitchFamily="34" charset="0"/>
              <a:buChar char="•"/>
            </a:pPr>
            <a:r>
              <a:rPr lang="en-CA" baseline="0" dirty="0"/>
              <a:t>Read the University of Victoria’s territory acknowledgement from the slide.</a:t>
            </a:r>
          </a:p>
          <a:p>
            <a:pPr marL="171450" indent="-171450">
              <a:buFont typeface="Arial" panose="020B0604020202020204" pitchFamily="34" charset="0"/>
              <a:buChar char="•"/>
            </a:pPr>
            <a:r>
              <a:rPr lang="en-CA" baseline="0" dirty="0"/>
              <a:t>If your school does not have a territory acknowledgement, you can follow this guide to develop one for your class: </a:t>
            </a:r>
            <a:r>
              <a:rPr lang="en-US" sz="1200" u="sng" kern="1200" dirty="0">
                <a:solidFill>
                  <a:schemeClr val="tx1"/>
                </a:solidFill>
                <a:effectLst/>
                <a:latin typeface="+mn-lt"/>
                <a:ea typeface="+mn-ea"/>
                <a:cs typeface="+mn-cs"/>
                <a:hlinkClick r:id="rId3"/>
              </a:rPr>
              <a:t>https://www.amnesty.ca/blog/activism-skills-land-and-territory-acknowledgement/</a:t>
            </a:r>
            <a:endParaRPr lang="en-US" sz="1200" u="sng"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0F6C500-A2BD-4BBD-A733-4AD7E014D269}" type="slidenum">
              <a:rPr lang="en-CA" smtClean="0"/>
              <a:t>5</a:t>
            </a:fld>
            <a:endParaRPr lang="en-CA"/>
          </a:p>
        </p:txBody>
      </p:sp>
    </p:spTree>
    <p:extLst>
      <p:ext uri="{BB962C8B-B14F-4D97-AF65-F5344CB8AC3E}">
        <p14:creationId xmlns:p14="http://schemas.microsoft.com/office/powerpoint/2010/main" val="3013140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EDUCATOR</a:t>
            </a:r>
            <a:r>
              <a:rPr lang="en-CA" b="1" baseline="0" dirty="0"/>
              <a:t> </a:t>
            </a:r>
            <a:r>
              <a:rPr lang="en-CA" b="1" baseline="0" dirty="0" smtClean="0"/>
              <a:t>NOTE</a:t>
            </a:r>
            <a:endParaRPr lang="en-CA" baseline="0" dirty="0"/>
          </a:p>
          <a:p>
            <a:pPr marL="171450" indent="-171450">
              <a:buFont typeface="Arial" panose="020B0604020202020204" pitchFamily="34" charset="0"/>
              <a:buChar char="•"/>
            </a:pPr>
            <a:r>
              <a:rPr lang="en-CA" baseline="0" dirty="0"/>
              <a:t>Read the text on the slide to your students.</a:t>
            </a:r>
          </a:p>
          <a:p>
            <a:pPr marL="171450" indent="-171450">
              <a:buFont typeface="Arial" panose="020B0604020202020204" pitchFamily="34" charset="0"/>
              <a:buChar char="•"/>
            </a:pPr>
            <a:r>
              <a:rPr lang="en-CA" b="0" i="0" baseline="0" dirty="0"/>
              <a:t>Discuss the term </a:t>
            </a:r>
            <a:r>
              <a:rPr lang="en-CA" b="1" i="0" baseline="0" dirty="0"/>
              <a:t>Cultural reawakening: </a:t>
            </a:r>
            <a:r>
              <a:rPr lang="en-CA" b="0" i="0" baseline="0" dirty="0"/>
              <a:t>the</a:t>
            </a:r>
            <a:r>
              <a:rPr lang="en-CA" baseline="0" dirty="0"/>
              <a:t> the act of reclaiming or recovering cultural traditions and practices that were threatened by colonization.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aseline="0" dirty="0"/>
              <a:t>Ask students what they notice about the image on the slide.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aseline="0" dirty="0"/>
              <a:t>Provide students with more information about the image: This photograph was taken at the Burke Museum of Natural History and Culture in Seattle. It shows a tattooed hand hovering over a Chilkat woven shirt in the museum’s collection. Notice the similarities between the design of the tattoo and the design on the shirt. </a:t>
            </a:r>
            <a:br>
              <a:rPr lang="en-CA" baseline="0" dirty="0"/>
            </a:br>
            <a:r>
              <a:rPr lang="en-CA" baseline="0" dirty="0"/>
              <a:t/>
            </a:r>
            <a:br>
              <a:rPr lang="en-CA" baseline="0" dirty="0"/>
            </a:br>
            <a:endParaRPr lang="en-CA" dirty="0"/>
          </a:p>
        </p:txBody>
      </p:sp>
      <p:sp>
        <p:nvSpPr>
          <p:cNvPr id="4" name="Slide Number Placeholder 3"/>
          <p:cNvSpPr>
            <a:spLocks noGrp="1"/>
          </p:cNvSpPr>
          <p:nvPr>
            <p:ph type="sldNum" sz="quarter" idx="10"/>
          </p:nvPr>
        </p:nvSpPr>
        <p:spPr/>
        <p:txBody>
          <a:bodyPr/>
          <a:lstStyle/>
          <a:p>
            <a:fld id="{D0F6C500-A2BD-4BBD-A733-4AD7E014D269}" type="slidenum">
              <a:rPr lang="en-CA" smtClean="0"/>
              <a:t>6</a:t>
            </a:fld>
            <a:endParaRPr lang="en-CA"/>
          </a:p>
        </p:txBody>
      </p:sp>
    </p:spTree>
    <p:extLst>
      <p:ext uri="{BB962C8B-B14F-4D97-AF65-F5344CB8AC3E}">
        <p14:creationId xmlns:p14="http://schemas.microsoft.com/office/powerpoint/2010/main" val="31464952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baseline="0" dirty="0"/>
              <a:t>EDUCATOR NOTE</a:t>
            </a:r>
          </a:p>
          <a:p>
            <a:endParaRPr lang="en-CA" baseline="0" dirty="0"/>
          </a:p>
          <a:p>
            <a:pPr marL="171450" indent="-171450">
              <a:buFont typeface="Arial" panose="020B0604020202020204" pitchFamily="34" charset="0"/>
              <a:buChar char="•"/>
            </a:pPr>
            <a:r>
              <a:rPr lang="en-CA" baseline="0" dirty="0"/>
              <a:t>Read the text on the slide to your students</a:t>
            </a:r>
          </a:p>
          <a:p>
            <a:pPr marL="171450" indent="-171450">
              <a:buFont typeface="Arial" panose="020B0604020202020204" pitchFamily="34" charset="0"/>
              <a:buChar char="•"/>
            </a:pPr>
            <a:r>
              <a:rPr lang="en-CA" baseline="0" dirty="0"/>
              <a:t>With your students practice pronouncing Nlaka’pamux: “Ing-Khla-Kap-Muh”. </a:t>
            </a:r>
            <a:endParaRPr lang="en-CA" dirty="0"/>
          </a:p>
        </p:txBody>
      </p:sp>
      <p:sp>
        <p:nvSpPr>
          <p:cNvPr id="4" name="Slide Number Placeholder 3"/>
          <p:cNvSpPr>
            <a:spLocks noGrp="1"/>
          </p:cNvSpPr>
          <p:nvPr>
            <p:ph type="sldNum" sz="quarter" idx="10"/>
          </p:nvPr>
        </p:nvSpPr>
        <p:spPr/>
        <p:txBody>
          <a:bodyPr/>
          <a:lstStyle/>
          <a:p>
            <a:fld id="{D0F6C500-A2BD-4BBD-A733-4AD7E014D269}" type="slidenum">
              <a:rPr lang="en-CA" smtClean="0"/>
              <a:t>7</a:t>
            </a:fld>
            <a:endParaRPr lang="en-CA"/>
          </a:p>
        </p:txBody>
      </p:sp>
    </p:spTree>
    <p:extLst>
      <p:ext uri="{BB962C8B-B14F-4D97-AF65-F5344CB8AC3E}">
        <p14:creationId xmlns:p14="http://schemas.microsoft.com/office/powerpoint/2010/main" val="2211028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i="0" dirty="0"/>
              <a:t>DISCUSSION</a:t>
            </a:r>
            <a:r>
              <a:rPr lang="en-US" b="1" i="0" baseline="0" dirty="0"/>
              <a:t> QUESTIONS</a:t>
            </a:r>
            <a:r>
              <a:rPr lang="en-US" dirty="0"/>
              <a:t/>
            </a:r>
            <a:br>
              <a:rPr lang="en-US" dirty="0"/>
            </a:br>
            <a:endParaRPr lang="en-US" dirty="0"/>
          </a:p>
          <a:p>
            <a:pPr marL="171450" indent="-171450">
              <a:buFont typeface="Arial" panose="020B0604020202020204" pitchFamily="34" charset="0"/>
              <a:buChar char="•"/>
            </a:pPr>
            <a:r>
              <a:rPr lang="en-US" dirty="0"/>
              <a:t>Why is it important for Indigenous artists to revive their tattooing traditions? </a:t>
            </a:r>
          </a:p>
          <a:p>
            <a:pPr marL="171450" indent="-171450">
              <a:buFont typeface="Arial" panose="020B0604020202020204" pitchFamily="34" charset="0"/>
              <a:buChar char="•"/>
            </a:pPr>
            <a:r>
              <a:rPr lang="en-US" dirty="0"/>
              <a:t>How do you think tattooing</a:t>
            </a:r>
            <a:r>
              <a:rPr lang="en-US" baseline="0" dirty="0"/>
              <a:t> provides healing and protection?</a:t>
            </a:r>
            <a:r>
              <a:rPr lang="en-US" dirty="0"/>
              <a:t/>
            </a:r>
            <a:br>
              <a:rPr lang="en-US" dirty="0"/>
            </a:br>
            <a:r>
              <a:rPr lang="en-US" dirty="0"/>
              <a:t/>
            </a:r>
            <a:br>
              <a:rPr lang="en-US" dirty="0"/>
            </a:br>
            <a:endParaRPr lang="en-US" dirty="0"/>
          </a:p>
        </p:txBody>
      </p:sp>
      <p:sp>
        <p:nvSpPr>
          <p:cNvPr id="4" name="Slide Number Placeholder 3"/>
          <p:cNvSpPr>
            <a:spLocks noGrp="1"/>
          </p:cNvSpPr>
          <p:nvPr>
            <p:ph type="sldNum" sz="quarter" idx="5"/>
          </p:nvPr>
        </p:nvSpPr>
        <p:spPr/>
        <p:txBody>
          <a:bodyPr/>
          <a:lstStyle/>
          <a:p>
            <a:fld id="{D0F6C500-A2BD-4BBD-A733-4AD7E014D269}" type="slidenum">
              <a:rPr lang="en-CA" smtClean="0"/>
              <a:t>8</a:t>
            </a:fld>
            <a:endParaRPr lang="en-CA"/>
          </a:p>
        </p:txBody>
      </p:sp>
    </p:spTree>
    <p:extLst>
      <p:ext uri="{BB962C8B-B14F-4D97-AF65-F5344CB8AC3E}">
        <p14:creationId xmlns:p14="http://schemas.microsoft.com/office/powerpoint/2010/main" val="41049740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CA" b="1" dirty="0"/>
              <a:t>EDUCATOR</a:t>
            </a:r>
            <a:r>
              <a:rPr lang="en-CA" b="1" baseline="0" dirty="0"/>
              <a:t> NOTE</a:t>
            </a:r>
            <a:r>
              <a:rPr lang="en-CA" dirty="0"/>
              <a:t/>
            </a:r>
            <a:br>
              <a:rPr lang="en-CA" dirty="0"/>
            </a:br>
            <a:endParaRPr lang="en-CA" dirty="0"/>
          </a:p>
          <a:p>
            <a:pPr marL="171450" indent="-171450">
              <a:buFont typeface="Arial" panose="020B0604020202020204" pitchFamily="34" charset="0"/>
              <a:buChar char="•"/>
            </a:pPr>
            <a:r>
              <a:rPr lang="en-CA" dirty="0"/>
              <a:t>Read Dion</a:t>
            </a:r>
            <a:r>
              <a:rPr lang="en-CA" baseline="0" dirty="0"/>
              <a:t>’s </a:t>
            </a:r>
            <a:r>
              <a:rPr lang="en-CA" dirty="0"/>
              <a:t>words</a:t>
            </a:r>
            <a:r>
              <a:rPr lang="en-CA" baseline="0" dirty="0"/>
              <a:t> from the slide .</a:t>
            </a:r>
            <a:endParaRPr lang="en-CA" dirty="0"/>
          </a:p>
          <a:p>
            <a:pPr marL="171450" indent="-171450">
              <a:buFont typeface="Arial" panose="020B0604020202020204" pitchFamily="34" charset="0"/>
              <a:buChar char="•"/>
            </a:pPr>
            <a:r>
              <a:rPr lang="en-CA" dirty="0"/>
              <a:t>Define the traditional</a:t>
            </a:r>
            <a:r>
              <a:rPr lang="en-CA" baseline="0" dirty="0"/>
              <a:t> territory of the Nlaka’pamux: </a:t>
            </a:r>
            <a:r>
              <a:rPr lang="en-CA" dirty="0"/>
              <a:t>The traditional territory of the Nlaka’pamux</a:t>
            </a:r>
            <a:r>
              <a:rPr lang="en-CA" baseline="0" dirty="0"/>
              <a:t> is in the southern interior of British Columbia and reaches south to the North Cascades in Washington State. </a:t>
            </a:r>
          </a:p>
          <a:p>
            <a:pPr marL="171450" indent="-171450">
              <a:buFont typeface="Arial" panose="020B0604020202020204" pitchFamily="34" charset="0"/>
              <a:buChar char="•"/>
            </a:pPr>
            <a:r>
              <a:rPr lang="en-CA" baseline="0" dirty="0"/>
              <a:t>Explain the context of the photo: The pictograph in the photo is located in the Stein River Valley. It is associated with an Nlaka’pamux ancestral story that teaches kindness and generosity. </a:t>
            </a:r>
          </a:p>
          <a:p>
            <a:pPr marL="0" indent="0">
              <a:buFont typeface="Arial" panose="020B0604020202020204" pitchFamily="34" charset="0"/>
              <a:buNone/>
            </a:pPr>
            <a:endParaRPr lang="en-CA" baseline="0" dirty="0"/>
          </a:p>
          <a:p>
            <a:pPr marL="0" indent="0">
              <a:buFont typeface="Arial" panose="020B0604020202020204" pitchFamily="34" charset="0"/>
              <a:buNone/>
            </a:pPr>
            <a:r>
              <a:rPr lang="en-CA" b="1" baseline="0" dirty="0"/>
              <a:t>DISCUSSION QUESTIONS </a:t>
            </a:r>
            <a:r>
              <a:rPr lang="en-CA" b="0" baseline="0" dirty="0"/>
              <a:t>(5 minutes)</a:t>
            </a:r>
          </a:p>
          <a:p>
            <a:pPr marL="0" indent="0">
              <a:buFont typeface="Arial" panose="020B0604020202020204" pitchFamily="34" charset="0"/>
              <a:buNone/>
            </a:pPr>
            <a:endParaRPr lang="en-CA" baseline="0" dirty="0"/>
          </a:p>
          <a:p>
            <a:pPr marL="171450" indent="-171450">
              <a:buFont typeface="Arial" panose="020B0604020202020204" pitchFamily="34" charset="0"/>
              <a:buChar char="•"/>
            </a:pPr>
            <a:r>
              <a:rPr lang="en-CA" baseline="0" dirty="0"/>
              <a:t>What do you think were some of the challenges Dion might have faced growing up outside of his ancestral community? </a:t>
            </a:r>
            <a:br>
              <a:rPr lang="en-CA" baseline="0" dirty="0"/>
            </a:br>
            <a:r>
              <a:rPr lang="en-CA" baseline="0" dirty="0"/>
              <a:t/>
            </a:r>
            <a:br>
              <a:rPr lang="en-CA" baseline="0" dirty="0"/>
            </a:br>
            <a:endParaRPr lang="en-CA" dirty="0"/>
          </a:p>
        </p:txBody>
      </p:sp>
      <p:sp>
        <p:nvSpPr>
          <p:cNvPr id="4" name="Slide Number Placeholder 3"/>
          <p:cNvSpPr>
            <a:spLocks noGrp="1"/>
          </p:cNvSpPr>
          <p:nvPr>
            <p:ph type="sldNum" sz="quarter" idx="10"/>
          </p:nvPr>
        </p:nvSpPr>
        <p:spPr/>
        <p:txBody>
          <a:bodyPr/>
          <a:lstStyle/>
          <a:p>
            <a:fld id="{D0F6C500-A2BD-4BBD-A733-4AD7E014D269}" type="slidenum">
              <a:rPr lang="en-CA" smtClean="0"/>
              <a:t>9</a:t>
            </a:fld>
            <a:endParaRPr lang="en-CA"/>
          </a:p>
        </p:txBody>
      </p:sp>
    </p:spTree>
    <p:extLst>
      <p:ext uri="{BB962C8B-B14F-4D97-AF65-F5344CB8AC3E}">
        <p14:creationId xmlns:p14="http://schemas.microsoft.com/office/powerpoint/2010/main" val="39810997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1027393-75B5-4428-B8EB-03C5378E4630}" type="datetimeFigureOut">
              <a:rPr lang="en-CA" smtClean="0"/>
              <a:t>2022-04-12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8C8F1DF7-9AC1-42E4-A696-D87FA3850252}" type="slidenum">
              <a:rPr lang="en-CA" smtClean="0"/>
              <a:t>‹#›</a:t>
            </a:fld>
            <a:endParaRPr lang="en-CA"/>
          </a:p>
        </p:txBody>
      </p:sp>
    </p:spTree>
    <p:extLst>
      <p:ext uri="{BB962C8B-B14F-4D97-AF65-F5344CB8AC3E}">
        <p14:creationId xmlns:p14="http://schemas.microsoft.com/office/powerpoint/2010/main" val="32205164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1027393-75B5-4428-B8EB-03C5378E4630}" type="datetimeFigureOut">
              <a:rPr lang="en-CA" smtClean="0"/>
              <a:t>2022-04-12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8C8F1DF7-9AC1-42E4-A696-D87FA3850252}" type="slidenum">
              <a:rPr lang="en-CA" smtClean="0"/>
              <a:t>‹#›</a:t>
            </a:fld>
            <a:endParaRPr lang="en-CA"/>
          </a:p>
        </p:txBody>
      </p:sp>
    </p:spTree>
    <p:extLst>
      <p:ext uri="{BB962C8B-B14F-4D97-AF65-F5344CB8AC3E}">
        <p14:creationId xmlns:p14="http://schemas.microsoft.com/office/powerpoint/2010/main" val="3166663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1027393-75B5-4428-B8EB-03C5378E4630}" type="datetimeFigureOut">
              <a:rPr lang="en-CA" smtClean="0"/>
              <a:t>2022-04-12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8C8F1DF7-9AC1-42E4-A696-D87FA3850252}" type="slidenum">
              <a:rPr lang="en-CA" smtClean="0"/>
              <a:t>‹#›</a:t>
            </a:fld>
            <a:endParaRPr lang="en-CA"/>
          </a:p>
        </p:txBody>
      </p:sp>
    </p:spTree>
    <p:extLst>
      <p:ext uri="{BB962C8B-B14F-4D97-AF65-F5344CB8AC3E}">
        <p14:creationId xmlns:p14="http://schemas.microsoft.com/office/powerpoint/2010/main" val="25055902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1027393-75B5-4428-B8EB-03C5378E4630}" type="datetimeFigureOut">
              <a:rPr lang="en-CA" smtClean="0"/>
              <a:t>2022-04-12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8C8F1DF7-9AC1-42E4-A696-D87FA3850252}" type="slidenum">
              <a:rPr lang="en-CA" smtClean="0"/>
              <a:t>‹#›</a:t>
            </a:fld>
            <a:endParaRPr lang="en-CA"/>
          </a:p>
        </p:txBody>
      </p:sp>
    </p:spTree>
    <p:extLst>
      <p:ext uri="{BB962C8B-B14F-4D97-AF65-F5344CB8AC3E}">
        <p14:creationId xmlns:p14="http://schemas.microsoft.com/office/powerpoint/2010/main" val="10106900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1027393-75B5-4428-B8EB-03C5378E4630}" type="datetimeFigureOut">
              <a:rPr lang="en-CA" smtClean="0"/>
              <a:t>2022-04-12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8C8F1DF7-9AC1-42E4-A696-D87FA3850252}" type="slidenum">
              <a:rPr lang="en-CA" smtClean="0"/>
              <a:t>‹#›</a:t>
            </a:fld>
            <a:endParaRPr lang="en-CA"/>
          </a:p>
        </p:txBody>
      </p:sp>
    </p:spTree>
    <p:extLst>
      <p:ext uri="{BB962C8B-B14F-4D97-AF65-F5344CB8AC3E}">
        <p14:creationId xmlns:p14="http://schemas.microsoft.com/office/powerpoint/2010/main" val="40996046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1027393-75B5-4428-B8EB-03C5378E4630}" type="datetimeFigureOut">
              <a:rPr lang="en-CA" smtClean="0"/>
              <a:t>2022-04-12</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8C8F1DF7-9AC1-42E4-A696-D87FA3850252}" type="slidenum">
              <a:rPr lang="en-CA" smtClean="0"/>
              <a:t>‹#›</a:t>
            </a:fld>
            <a:endParaRPr lang="en-CA"/>
          </a:p>
        </p:txBody>
      </p:sp>
    </p:spTree>
    <p:extLst>
      <p:ext uri="{BB962C8B-B14F-4D97-AF65-F5344CB8AC3E}">
        <p14:creationId xmlns:p14="http://schemas.microsoft.com/office/powerpoint/2010/main" val="40278701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1027393-75B5-4428-B8EB-03C5378E4630}" type="datetimeFigureOut">
              <a:rPr lang="en-CA" smtClean="0"/>
              <a:t>2022-04-12</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8C8F1DF7-9AC1-42E4-A696-D87FA3850252}" type="slidenum">
              <a:rPr lang="en-CA" smtClean="0"/>
              <a:t>‹#›</a:t>
            </a:fld>
            <a:endParaRPr lang="en-CA"/>
          </a:p>
        </p:txBody>
      </p:sp>
    </p:spTree>
    <p:extLst>
      <p:ext uri="{BB962C8B-B14F-4D97-AF65-F5344CB8AC3E}">
        <p14:creationId xmlns:p14="http://schemas.microsoft.com/office/powerpoint/2010/main" val="18217763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1027393-75B5-4428-B8EB-03C5378E4630}" type="datetimeFigureOut">
              <a:rPr lang="en-CA" smtClean="0"/>
              <a:t>2022-04-12</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8C8F1DF7-9AC1-42E4-A696-D87FA3850252}" type="slidenum">
              <a:rPr lang="en-CA" smtClean="0"/>
              <a:t>‹#›</a:t>
            </a:fld>
            <a:endParaRPr lang="en-CA"/>
          </a:p>
        </p:txBody>
      </p:sp>
    </p:spTree>
    <p:extLst>
      <p:ext uri="{BB962C8B-B14F-4D97-AF65-F5344CB8AC3E}">
        <p14:creationId xmlns:p14="http://schemas.microsoft.com/office/powerpoint/2010/main" val="1443701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027393-75B5-4428-B8EB-03C5378E4630}" type="datetimeFigureOut">
              <a:rPr lang="en-CA" smtClean="0"/>
              <a:t>2022-04-12</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8C8F1DF7-9AC1-42E4-A696-D87FA3850252}" type="slidenum">
              <a:rPr lang="en-CA" smtClean="0"/>
              <a:t>‹#›</a:t>
            </a:fld>
            <a:endParaRPr lang="en-CA"/>
          </a:p>
        </p:txBody>
      </p:sp>
    </p:spTree>
    <p:extLst>
      <p:ext uri="{BB962C8B-B14F-4D97-AF65-F5344CB8AC3E}">
        <p14:creationId xmlns:p14="http://schemas.microsoft.com/office/powerpoint/2010/main" val="42829301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1027393-75B5-4428-B8EB-03C5378E4630}" type="datetimeFigureOut">
              <a:rPr lang="en-CA" smtClean="0"/>
              <a:t>2022-04-12</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8C8F1DF7-9AC1-42E4-A696-D87FA3850252}" type="slidenum">
              <a:rPr lang="en-CA" smtClean="0"/>
              <a:t>‹#›</a:t>
            </a:fld>
            <a:endParaRPr lang="en-CA"/>
          </a:p>
        </p:txBody>
      </p:sp>
    </p:spTree>
    <p:extLst>
      <p:ext uri="{BB962C8B-B14F-4D97-AF65-F5344CB8AC3E}">
        <p14:creationId xmlns:p14="http://schemas.microsoft.com/office/powerpoint/2010/main" val="40724089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1027393-75B5-4428-B8EB-03C5378E4630}" type="datetimeFigureOut">
              <a:rPr lang="en-CA" smtClean="0"/>
              <a:t>2022-04-12</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8C8F1DF7-9AC1-42E4-A696-D87FA3850252}" type="slidenum">
              <a:rPr lang="en-CA" smtClean="0"/>
              <a:t>‹#›</a:t>
            </a:fld>
            <a:endParaRPr lang="en-CA"/>
          </a:p>
        </p:txBody>
      </p:sp>
    </p:spTree>
    <p:extLst>
      <p:ext uri="{BB962C8B-B14F-4D97-AF65-F5344CB8AC3E}">
        <p14:creationId xmlns:p14="http://schemas.microsoft.com/office/powerpoint/2010/main" val="3027151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027393-75B5-4428-B8EB-03C5378E4630}" type="datetimeFigureOut">
              <a:rPr lang="en-CA" smtClean="0"/>
              <a:t>2022-04-12</a:t>
            </a:fld>
            <a:endParaRPr lang="en-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8F1DF7-9AC1-42E4-A696-D87FA3850252}" type="slidenum">
              <a:rPr lang="en-CA" smtClean="0"/>
              <a:t>‹#›</a:t>
            </a:fld>
            <a:endParaRPr lang="en-CA"/>
          </a:p>
        </p:txBody>
      </p:sp>
    </p:spTree>
    <p:extLst>
      <p:ext uri="{BB962C8B-B14F-4D97-AF65-F5344CB8AC3E}">
        <p14:creationId xmlns:p14="http://schemas.microsoft.com/office/powerpoint/2010/main" val="257269694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video" Target="https://www.youtube.com/embed/W2Mm_p1469I?feature=oembed" TargetMode="External"/><Relationship Id="rId4" Type="http://schemas.openxmlformats.org/officeDocument/2006/relationships/image" Target="../media/image21.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gem.cbc.ca/media/skindigenous/s01"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s://umistapotlatch.ca/visite_virtuelle_intro-virtual_tour_intro-eng.php" TargetMode="External"/><Relationship Id="rId5" Type="http://schemas.openxmlformats.org/officeDocument/2006/relationships/hyperlink" Target="https://www.indigenoustattooing.com/archive" TargetMode="External"/><Relationship Id="rId4" Type="http://schemas.openxmlformats.org/officeDocument/2006/relationships/hyperlink" Target="https://www.cbc.ca/arts/this-ink-runs-deep-how-indigenous-artists-stitch-themselves-back-together-with-ancestral-tattooing-1.5309170"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2679" y="3533036"/>
            <a:ext cx="10515600" cy="1877961"/>
          </a:xfrm>
        </p:spPr>
        <p:txBody>
          <a:bodyPr>
            <a:normAutofit fontScale="90000"/>
          </a:bodyPr>
          <a:lstStyle/>
          <a:p>
            <a:r>
              <a:rPr lang="en-CA" sz="5400" b="1" dirty="0"/>
              <a:t>UVic Legacy Art Galleries</a:t>
            </a:r>
            <a:r>
              <a:rPr lang="en-CA" sz="5400" dirty="0"/>
              <a:t/>
            </a:r>
            <a:br>
              <a:rPr lang="en-CA" sz="5400" dirty="0"/>
            </a:br>
            <a:r>
              <a:rPr lang="en-CA" i="1" dirty="0"/>
              <a:t/>
            </a:r>
            <a:br>
              <a:rPr lang="en-CA" i="1" dirty="0"/>
            </a:br>
            <a:endParaRPr lang="en-CA"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30623" y="560721"/>
            <a:ext cx="4956213" cy="2500313"/>
          </a:xfrm>
        </p:spPr>
      </p:pic>
      <p:sp>
        <p:nvSpPr>
          <p:cNvPr id="5" name="TextBox 4"/>
          <p:cNvSpPr txBox="1"/>
          <p:nvPr/>
        </p:nvSpPr>
        <p:spPr>
          <a:xfrm>
            <a:off x="992679" y="4261470"/>
            <a:ext cx="10107561" cy="1200329"/>
          </a:xfrm>
          <a:prstGeom prst="rect">
            <a:avLst/>
          </a:prstGeom>
          <a:noFill/>
        </p:spPr>
        <p:txBody>
          <a:bodyPr wrap="square" rtlCol="0">
            <a:spAutoFit/>
          </a:bodyPr>
          <a:lstStyle/>
          <a:p>
            <a:r>
              <a:rPr lang="en-CA" sz="3600" dirty="0">
                <a:latin typeface="+mj-lt"/>
              </a:rPr>
              <a:t>Teachers Guide for </a:t>
            </a:r>
            <a:r>
              <a:rPr lang="en-CA" sz="3600" i="1" dirty="0">
                <a:latin typeface="+mj-lt"/>
              </a:rPr>
              <a:t>Body Language: Reawakening Cultural Tattooing of the Northwest</a:t>
            </a:r>
            <a:endParaRPr lang="en-CA" sz="3600" dirty="0">
              <a:latin typeface="+mj-lt"/>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8436" y="5588562"/>
            <a:ext cx="2320813" cy="968613"/>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74450" y="5933801"/>
            <a:ext cx="2935698" cy="543402"/>
          </a:xfrm>
          <a:prstGeom prst="rect">
            <a:avLst/>
          </a:prstGeom>
        </p:spPr>
      </p:pic>
    </p:spTree>
    <p:extLst>
      <p:ext uri="{BB962C8B-B14F-4D97-AF65-F5344CB8AC3E}">
        <p14:creationId xmlns:p14="http://schemas.microsoft.com/office/powerpoint/2010/main" val="36106429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9290" y="347446"/>
            <a:ext cx="8226779" cy="1681994"/>
          </a:xfrm>
        </p:spPr>
        <p:txBody>
          <a:bodyPr>
            <a:normAutofit/>
          </a:bodyPr>
          <a:lstStyle/>
          <a:p>
            <a:pPr marL="0" indent="0">
              <a:buNone/>
            </a:pPr>
            <a:r>
              <a:rPr lang="en-US" dirty="0">
                <a:latin typeface="+mj-lt"/>
              </a:rPr>
              <a:t>Tattooing was practiced in Indigenous communities before contact with European settlers. Each community has their own practices of skin-stitching, hand-poking, and scarification.</a:t>
            </a:r>
            <a:endParaRPr lang="en-CA" dirty="0">
              <a:latin typeface="+mj-lt"/>
            </a:endParaRPr>
          </a:p>
        </p:txBody>
      </p:sp>
      <p:sp>
        <p:nvSpPr>
          <p:cNvPr id="4" name="TextBox 3"/>
          <p:cNvSpPr txBox="1"/>
          <p:nvPr/>
        </p:nvSpPr>
        <p:spPr>
          <a:xfrm>
            <a:off x="8991601" y="0"/>
            <a:ext cx="3200398" cy="6858000"/>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endParaRPr lang="en-CA" dirty="0"/>
          </a:p>
        </p:txBody>
      </p:sp>
      <p:sp>
        <p:nvSpPr>
          <p:cNvPr id="6" name="Title 1"/>
          <p:cNvSpPr txBox="1">
            <a:spLocks/>
          </p:cNvSpPr>
          <p:nvPr/>
        </p:nvSpPr>
        <p:spPr>
          <a:xfrm>
            <a:off x="9168581" y="2271711"/>
            <a:ext cx="3023418" cy="23145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4000" b="1" dirty="0">
                <a:solidFill>
                  <a:schemeClr val="bg1"/>
                </a:solidFill>
              </a:rPr>
              <a:t>INDIGENOUS TATTOOING</a:t>
            </a:r>
            <a:br>
              <a:rPr lang="en-CA" sz="4000" b="1" dirty="0">
                <a:solidFill>
                  <a:schemeClr val="bg1"/>
                </a:solidFill>
              </a:rPr>
            </a:br>
            <a:r>
              <a:rPr lang="en-CA" sz="4000" b="1" dirty="0">
                <a:solidFill>
                  <a:schemeClr val="bg1"/>
                </a:solidFill>
              </a:rPr>
              <a:t>TRADITIONS</a:t>
            </a:r>
          </a:p>
        </p:txBody>
      </p:sp>
      <p:sp>
        <p:nvSpPr>
          <p:cNvPr id="7" name="TextBox 6"/>
          <p:cNvSpPr txBox="1"/>
          <p:nvPr/>
        </p:nvSpPr>
        <p:spPr>
          <a:xfrm>
            <a:off x="5452500" y="2332700"/>
            <a:ext cx="3310269" cy="3539430"/>
          </a:xfrm>
          <a:prstGeom prst="rect">
            <a:avLst/>
          </a:prstGeom>
          <a:noFill/>
        </p:spPr>
        <p:txBody>
          <a:bodyPr wrap="square" rtlCol="0">
            <a:spAutoFit/>
          </a:bodyPr>
          <a:lstStyle/>
          <a:p>
            <a:r>
              <a:rPr lang="en-US" sz="2800" dirty="0">
                <a:latin typeface="+mj-lt"/>
              </a:rPr>
              <a:t>For example, Nisga’a and </a:t>
            </a:r>
            <a:r>
              <a:rPr lang="en-US" sz="2800" dirty="0" err="1">
                <a:latin typeface="+mj-lt"/>
              </a:rPr>
              <a:t>Haida</a:t>
            </a:r>
            <a:r>
              <a:rPr lang="en-US" sz="2800" dirty="0">
                <a:latin typeface="+mj-lt"/>
              </a:rPr>
              <a:t> crest tattoos told family histories and affirmed the identity of the wearer within their clan, their village, and their nation. </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748" y="2089184"/>
            <a:ext cx="5081544" cy="4168748"/>
          </a:xfrm>
          <a:prstGeom prst="rect">
            <a:avLst/>
          </a:prstGeom>
        </p:spPr>
      </p:pic>
      <p:sp>
        <p:nvSpPr>
          <p:cNvPr id="9" name="TextBox 8"/>
          <p:cNvSpPr txBox="1"/>
          <p:nvPr/>
        </p:nvSpPr>
        <p:spPr>
          <a:xfrm>
            <a:off x="3733448" y="6215400"/>
            <a:ext cx="5143737" cy="523220"/>
          </a:xfrm>
          <a:prstGeom prst="rect">
            <a:avLst/>
          </a:prstGeom>
          <a:noFill/>
        </p:spPr>
        <p:txBody>
          <a:bodyPr wrap="square" rtlCol="0">
            <a:spAutoFit/>
          </a:bodyPr>
          <a:lstStyle/>
          <a:p>
            <a:pPr lvl="0" algn="r"/>
            <a:r>
              <a:rPr lang="en-US" sz="1400" dirty="0">
                <a:solidFill>
                  <a:prstClr val="black"/>
                </a:solidFill>
                <a:latin typeface="Calibri Light" panose="020F0302020204030204"/>
              </a:rPr>
              <a:t>Haida man with split raven chest tattoo, c.1890. </a:t>
            </a:r>
            <a:br>
              <a:rPr lang="en-US" sz="1400" dirty="0">
                <a:solidFill>
                  <a:prstClr val="black"/>
                </a:solidFill>
                <a:latin typeface="Calibri Light" panose="020F0302020204030204"/>
              </a:rPr>
            </a:br>
            <a:r>
              <a:rPr lang="en-US" sz="1400" dirty="0">
                <a:solidFill>
                  <a:prstClr val="black"/>
                </a:solidFill>
                <a:latin typeface="Calibri Light" panose="020F0302020204030204"/>
              </a:rPr>
              <a:t>Photo credit: Franz Boas Photo Collection (PPCB63. Fldr.1, image 29A)</a:t>
            </a:r>
            <a:endParaRPr lang="en-CA" sz="1400" dirty="0">
              <a:solidFill>
                <a:prstClr val="black"/>
              </a:solidFill>
              <a:latin typeface="Calibri Light" panose="020F0302020204030204"/>
            </a:endParaRPr>
          </a:p>
        </p:txBody>
      </p:sp>
    </p:spTree>
    <p:extLst>
      <p:ext uri="{BB962C8B-B14F-4D97-AF65-F5344CB8AC3E}">
        <p14:creationId xmlns:p14="http://schemas.microsoft.com/office/powerpoint/2010/main" val="19149107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991601" y="0"/>
            <a:ext cx="3200398" cy="6858000"/>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endParaRPr lang="en-CA" dirty="0"/>
          </a:p>
        </p:txBody>
      </p:sp>
      <p:sp>
        <p:nvSpPr>
          <p:cNvPr id="6" name="Title 1"/>
          <p:cNvSpPr txBox="1">
            <a:spLocks/>
          </p:cNvSpPr>
          <p:nvPr/>
        </p:nvSpPr>
        <p:spPr>
          <a:xfrm>
            <a:off x="9168581" y="2271711"/>
            <a:ext cx="3023418" cy="23145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4000" b="1" dirty="0">
                <a:solidFill>
                  <a:schemeClr val="bg1"/>
                </a:solidFill>
              </a:rPr>
              <a:t>INDIGENOUS TATTOOING</a:t>
            </a:r>
            <a:br>
              <a:rPr lang="en-CA" sz="4000" b="1" dirty="0">
                <a:solidFill>
                  <a:schemeClr val="bg1"/>
                </a:solidFill>
              </a:rPr>
            </a:br>
            <a:r>
              <a:rPr lang="en-CA" sz="4000" b="1" dirty="0">
                <a:solidFill>
                  <a:schemeClr val="bg1"/>
                </a:solidFill>
              </a:rPr>
              <a:t>TRADITIONS</a:t>
            </a:r>
          </a:p>
        </p:txBody>
      </p:sp>
      <p:sp>
        <p:nvSpPr>
          <p:cNvPr id="9" name="TextBox 8"/>
          <p:cNvSpPr txBox="1"/>
          <p:nvPr/>
        </p:nvSpPr>
        <p:spPr>
          <a:xfrm>
            <a:off x="3733448" y="6215400"/>
            <a:ext cx="5143737" cy="307777"/>
          </a:xfrm>
          <a:prstGeom prst="rect">
            <a:avLst/>
          </a:prstGeom>
          <a:noFill/>
        </p:spPr>
        <p:txBody>
          <a:bodyPr wrap="square" rtlCol="0">
            <a:spAutoFit/>
          </a:bodyPr>
          <a:lstStyle/>
          <a:p>
            <a:pPr lvl="0" algn="r"/>
            <a:r>
              <a:rPr lang="en-US" sz="1400" dirty="0" smtClean="0">
                <a:solidFill>
                  <a:prstClr val="black"/>
                </a:solidFill>
                <a:latin typeface="Calibri Light" panose="020F0302020204030204"/>
              </a:rPr>
              <a:t>)</a:t>
            </a:r>
            <a:endParaRPr lang="en-CA" sz="1400" dirty="0">
              <a:solidFill>
                <a:prstClr val="black"/>
              </a:solidFill>
              <a:latin typeface="Calibri Light" panose="020F0302020204030204"/>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5399" y="-1"/>
            <a:ext cx="10287000" cy="6858000"/>
          </a:xfrm>
          <a:prstGeom prst="rect">
            <a:avLst/>
          </a:prstGeom>
        </p:spPr>
      </p:pic>
    </p:spTree>
    <p:extLst>
      <p:ext uri="{BB962C8B-B14F-4D97-AF65-F5344CB8AC3E}">
        <p14:creationId xmlns:p14="http://schemas.microsoft.com/office/powerpoint/2010/main" val="39928665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5400000">
            <a:off x="740843" y="-17480"/>
            <a:ext cx="7890867" cy="5918148"/>
          </a:xfrm>
        </p:spPr>
      </p:pic>
      <p:sp>
        <p:nvSpPr>
          <p:cNvPr id="4" name="TextBox 3"/>
          <p:cNvSpPr txBox="1"/>
          <p:nvPr/>
        </p:nvSpPr>
        <p:spPr>
          <a:xfrm>
            <a:off x="8991601" y="0"/>
            <a:ext cx="3200398" cy="6858000"/>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endParaRPr lang="en-CA" dirty="0"/>
          </a:p>
        </p:txBody>
      </p:sp>
      <p:sp>
        <p:nvSpPr>
          <p:cNvPr id="6" name="Title 1"/>
          <p:cNvSpPr txBox="1">
            <a:spLocks/>
          </p:cNvSpPr>
          <p:nvPr/>
        </p:nvSpPr>
        <p:spPr>
          <a:xfrm>
            <a:off x="9168581" y="2271711"/>
            <a:ext cx="3023418" cy="23145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4000" b="1" dirty="0">
                <a:solidFill>
                  <a:schemeClr val="bg1"/>
                </a:solidFill>
              </a:rPr>
              <a:t>INDIGENOUS TATTOOING</a:t>
            </a:r>
            <a:br>
              <a:rPr lang="en-CA" sz="4000" b="1" dirty="0">
                <a:solidFill>
                  <a:schemeClr val="bg1"/>
                </a:solidFill>
              </a:rPr>
            </a:br>
            <a:r>
              <a:rPr lang="en-CA" sz="4000" b="1" dirty="0">
                <a:solidFill>
                  <a:schemeClr val="bg1"/>
                </a:solidFill>
              </a:rPr>
              <a:t>TRADITIONS</a:t>
            </a:r>
          </a:p>
        </p:txBody>
      </p:sp>
      <p:sp>
        <p:nvSpPr>
          <p:cNvPr id="9" name="TextBox 8"/>
          <p:cNvSpPr txBox="1"/>
          <p:nvPr/>
        </p:nvSpPr>
        <p:spPr>
          <a:xfrm>
            <a:off x="3733448" y="6215400"/>
            <a:ext cx="5143737" cy="307777"/>
          </a:xfrm>
          <a:prstGeom prst="rect">
            <a:avLst/>
          </a:prstGeom>
          <a:noFill/>
        </p:spPr>
        <p:txBody>
          <a:bodyPr wrap="square" rtlCol="0">
            <a:spAutoFit/>
          </a:bodyPr>
          <a:lstStyle/>
          <a:p>
            <a:pPr lvl="0" algn="r"/>
            <a:r>
              <a:rPr lang="en-US" sz="1400" dirty="0" smtClean="0">
                <a:solidFill>
                  <a:prstClr val="black"/>
                </a:solidFill>
                <a:latin typeface="Calibri Light" panose="020F0302020204030204"/>
              </a:rPr>
              <a:t>)</a:t>
            </a:r>
            <a:endParaRPr lang="en-CA" sz="1400" dirty="0">
              <a:solidFill>
                <a:prstClr val="black"/>
              </a:solidFill>
              <a:latin typeface="Calibri Light" panose="020F0302020204030204"/>
            </a:endParaRPr>
          </a:p>
        </p:txBody>
      </p:sp>
    </p:spTree>
    <p:extLst>
      <p:ext uri="{BB962C8B-B14F-4D97-AF65-F5344CB8AC3E}">
        <p14:creationId xmlns:p14="http://schemas.microsoft.com/office/powerpoint/2010/main" val="3220274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733448" y="6215400"/>
            <a:ext cx="5143737" cy="307777"/>
          </a:xfrm>
          <a:prstGeom prst="rect">
            <a:avLst/>
          </a:prstGeom>
          <a:noFill/>
        </p:spPr>
        <p:txBody>
          <a:bodyPr wrap="square" rtlCol="0">
            <a:spAutoFit/>
          </a:bodyPr>
          <a:lstStyle/>
          <a:p>
            <a:pPr lvl="0" algn="r"/>
            <a:r>
              <a:rPr lang="en-US" sz="1400" dirty="0" smtClean="0">
                <a:solidFill>
                  <a:prstClr val="black"/>
                </a:solidFill>
                <a:latin typeface="Calibri Light" panose="020F0302020204030204"/>
              </a:rPr>
              <a:t>)</a:t>
            </a:r>
            <a:endParaRPr lang="en-CA" sz="1400" dirty="0">
              <a:solidFill>
                <a:prstClr val="black"/>
              </a:solidFill>
              <a:latin typeface="Calibri Light" panose="020F0302020204030204"/>
            </a:endParaRPr>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10337800" cy="6866151"/>
          </a:xfrm>
        </p:spPr>
      </p:pic>
      <p:sp>
        <p:nvSpPr>
          <p:cNvPr id="4" name="TextBox 3"/>
          <p:cNvSpPr txBox="1"/>
          <p:nvPr/>
        </p:nvSpPr>
        <p:spPr>
          <a:xfrm>
            <a:off x="8991601" y="0"/>
            <a:ext cx="3200398" cy="6858000"/>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endParaRPr lang="en-CA" dirty="0"/>
          </a:p>
        </p:txBody>
      </p:sp>
      <p:sp>
        <p:nvSpPr>
          <p:cNvPr id="6" name="Title 1"/>
          <p:cNvSpPr txBox="1">
            <a:spLocks/>
          </p:cNvSpPr>
          <p:nvPr/>
        </p:nvSpPr>
        <p:spPr>
          <a:xfrm>
            <a:off x="9168581" y="2271711"/>
            <a:ext cx="3023418" cy="23145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4000" b="1" dirty="0">
                <a:solidFill>
                  <a:schemeClr val="bg1"/>
                </a:solidFill>
              </a:rPr>
              <a:t>INDIGENOUS TATTOOING</a:t>
            </a:r>
            <a:br>
              <a:rPr lang="en-CA" sz="4000" b="1" dirty="0">
                <a:solidFill>
                  <a:schemeClr val="bg1"/>
                </a:solidFill>
              </a:rPr>
            </a:br>
            <a:r>
              <a:rPr lang="en-CA" sz="4000" b="1" dirty="0">
                <a:solidFill>
                  <a:schemeClr val="bg1"/>
                </a:solidFill>
              </a:rPr>
              <a:t>TRADITIONS</a:t>
            </a:r>
          </a:p>
        </p:txBody>
      </p:sp>
    </p:spTree>
    <p:extLst>
      <p:ext uri="{BB962C8B-B14F-4D97-AF65-F5344CB8AC3E}">
        <p14:creationId xmlns:p14="http://schemas.microsoft.com/office/powerpoint/2010/main" val="11508337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733448" y="6215400"/>
            <a:ext cx="5143737" cy="307777"/>
          </a:xfrm>
          <a:prstGeom prst="rect">
            <a:avLst/>
          </a:prstGeom>
          <a:noFill/>
        </p:spPr>
        <p:txBody>
          <a:bodyPr wrap="square" rtlCol="0">
            <a:spAutoFit/>
          </a:bodyPr>
          <a:lstStyle/>
          <a:p>
            <a:pPr lvl="0" algn="r"/>
            <a:r>
              <a:rPr lang="en-US" sz="1400" dirty="0" smtClean="0">
                <a:solidFill>
                  <a:prstClr val="black"/>
                </a:solidFill>
                <a:latin typeface="Calibri Light" panose="020F0302020204030204"/>
              </a:rPr>
              <a:t>)</a:t>
            </a:r>
            <a:endParaRPr lang="en-CA" sz="1400" dirty="0">
              <a:solidFill>
                <a:prstClr val="black"/>
              </a:solidFill>
              <a:latin typeface="Calibri Light" panose="020F0302020204030204"/>
            </a:endParaRPr>
          </a:p>
        </p:txBody>
      </p:sp>
      <p:pic>
        <p:nvPicPr>
          <p:cNvPr id="3" name="Content Placeholder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81000" y="0"/>
            <a:ext cx="10458450" cy="6972300"/>
          </a:xfrm>
        </p:spPr>
      </p:pic>
      <p:sp>
        <p:nvSpPr>
          <p:cNvPr id="4" name="TextBox 3"/>
          <p:cNvSpPr txBox="1"/>
          <p:nvPr/>
        </p:nvSpPr>
        <p:spPr>
          <a:xfrm>
            <a:off x="8991602" y="-1"/>
            <a:ext cx="3200398" cy="6858000"/>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endParaRPr lang="en-CA" dirty="0"/>
          </a:p>
        </p:txBody>
      </p:sp>
      <p:sp>
        <p:nvSpPr>
          <p:cNvPr id="6" name="Title 1"/>
          <p:cNvSpPr txBox="1">
            <a:spLocks/>
          </p:cNvSpPr>
          <p:nvPr/>
        </p:nvSpPr>
        <p:spPr>
          <a:xfrm>
            <a:off x="9168581" y="2271711"/>
            <a:ext cx="3023418" cy="23145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4000" b="1" dirty="0">
                <a:solidFill>
                  <a:schemeClr val="bg1"/>
                </a:solidFill>
              </a:rPr>
              <a:t>INDIGENOUS TATTOOING</a:t>
            </a:r>
            <a:br>
              <a:rPr lang="en-CA" sz="4000" b="1" dirty="0">
                <a:solidFill>
                  <a:schemeClr val="bg1"/>
                </a:solidFill>
              </a:rPr>
            </a:br>
            <a:r>
              <a:rPr lang="en-CA" sz="4000" b="1" dirty="0">
                <a:solidFill>
                  <a:schemeClr val="bg1"/>
                </a:solidFill>
              </a:rPr>
              <a:t>TRADITIONS</a:t>
            </a:r>
          </a:p>
        </p:txBody>
      </p:sp>
    </p:spTree>
    <p:extLst>
      <p:ext uri="{BB962C8B-B14F-4D97-AF65-F5344CB8AC3E}">
        <p14:creationId xmlns:p14="http://schemas.microsoft.com/office/powerpoint/2010/main" val="612808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991602" y="-1"/>
            <a:ext cx="3200398" cy="6858000"/>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endParaRPr lang="en-CA" dirty="0"/>
          </a:p>
        </p:txBody>
      </p:sp>
      <p:sp>
        <p:nvSpPr>
          <p:cNvPr id="6" name="Title 1"/>
          <p:cNvSpPr txBox="1">
            <a:spLocks/>
          </p:cNvSpPr>
          <p:nvPr/>
        </p:nvSpPr>
        <p:spPr>
          <a:xfrm>
            <a:off x="9168581" y="2271711"/>
            <a:ext cx="3023418" cy="23145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4000" b="1" dirty="0">
                <a:solidFill>
                  <a:schemeClr val="bg1"/>
                </a:solidFill>
              </a:rPr>
              <a:t>INDIGENOUS TATTOOING</a:t>
            </a:r>
            <a:br>
              <a:rPr lang="en-CA" sz="4000" b="1" dirty="0">
                <a:solidFill>
                  <a:schemeClr val="bg1"/>
                </a:solidFill>
              </a:rPr>
            </a:br>
            <a:r>
              <a:rPr lang="en-CA" sz="4000" b="1" dirty="0">
                <a:solidFill>
                  <a:schemeClr val="bg1"/>
                </a:solidFill>
              </a:rPr>
              <a:t>TRADITIONS</a:t>
            </a:r>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057399" y="0"/>
            <a:ext cx="4923343" cy="6858000"/>
          </a:xfrm>
        </p:spPr>
      </p:pic>
    </p:spTree>
    <p:extLst>
      <p:ext uri="{BB962C8B-B14F-4D97-AF65-F5344CB8AC3E}">
        <p14:creationId xmlns:p14="http://schemas.microsoft.com/office/powerpoint/2010/main" val="4276677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5922" y="315926"/>
            <a:ext cx="8697849" cy="1489236"/>
          </a:xfrm>
        </p:spPr>
        <p:txBody>
          <a:bodyPr>
            <a:noAutofit/>
          </a:bodyPr>
          <a:lstStyle/>
          <a:p>
            <a:pPr marL="0" indent="0">
              <a:buNone/>
            </a:pPr>
            <a:r>
              <a:rPr lang="en-US" sz="2600" dirty="0">
                <a:latin typeface="+mj-lt"/>
              </a:rPr>
              <a:t>Beginning with the Indian Act of 1876, the Canadian government enacted policies that removed Indigenous people from their lands, their livelihoods, their languages, and their families.</a:t>
            </a:r>
          </a:p>
        </p:txBody>
      </p:sp>
      <p:sp>
        <p:nvSpPr>
          <p:cNvPr id="4" name="TextBox 3"/>
          <p:cNvSpPr txBox="1"/>
          <p:nvPr/>
        </p:nvSpPr>
        <p:spPr>
          <a:xfrm>
            <a:off x="8991601" y="0"/>
            <a:ext cx="3200398" cy="6858000"/>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endParaRPr lang="en-CA" dirty="0"/>
          </a:p>
        </p:txBody>
      </p:sp>
      <p:sp>
        <p:nvSpPr>
          <p:cNvPr id="6" name="Title 1"/>
          <p:cNvSpPr txBox="1">
            <a:spLocks/>
          </p:cNvSpPr>
          <p:nvPr/>
        </p:nvSpPr>
        <p:spPr>
          <a:xfrm>
            <a:off x="9348043" y="2650800"/>
            <a:ext cx="2843956" cy="1556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4000" b="1" dirty="0">
                <a:solidFill>
                  <a:schemeClr val="bg1"/>
                </a:solidFill>
              </a:rPr>
              <a:t>CULTURAL ERASURE IN CANADA</a:t>
            </a:r>
          </a:p>
        </p:txBody>
      </p:sp>
      <p:pic>
        <p:nvPicPr>
          <p:cNvPr id="7" name="Picture 6" descr="Masked Haida Men with Chief Xa'na with Crest Tatto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560" y="1990793"/>
            <a:ext cx="4424706" cy="314911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25921" y="5365688"/>
            <a:ext cx="8697849" cy="923330"/>
          </a:xfrm>
          <a:prstGeom prst="rect">
            <a:avLst/>
          </a:prstGeom>
          <a:noFill/>
        </p:spPr>
        <p:txBody>
          <a:bodyPr wrap="square" rtlCol="0">
            <a:spAutoFit/>
          </a:bodyPr>
          <a:lstStyle/>
          <a:p>
            <a:r>
              <a:rPr lang="en-CA" sz="2600" dirty="0">
                <a:latin typeface="+mj-lt"/>
              </a:rPr>
              <a:t>Outlawing cultural practices like the potlatch created a sense of shame in celebrating Indigenous identity. </a:t>
            </a:r>
          </a:p>
        </p:txBody>
      </p:sp>
      <p:sp>
        <p:nvSpPr>
          <p:cNvPr id="5" name="TextBox 4"/>
          <p:cNvSpPr txBox="1"/>
          <p:nvPr/>
        </p:nvSpPr>
        <p:spPr>
          <a:xfrm>
            <a:off x="4300199" y="6332461"/>
            <a:ext cx="4681040" cy="461665"/>
          </a:xfrm>
          <a:prstGeom prst="rect">
            <a:avLst/>
          </a:prstGeom>
          <a:noFill/>
        </p:spPr>
        <p:txBody>
          <a:bodyPr wrap="square" rtlCol="0">
            <a:spAutoFit/>
          </a:bodyPr>
          <a:lstStyle/>
          <a:p>
            <a:pPr algn="r"/>
            <a:r>
              <a:rPr lang="en-CA" sz="1200" dirty="0">
                <a:solidFill>
                  <a:prstClr val="black"/>
                </a:solidFill>
                <a:latin typeface="Calibri Light" panose="020F0302020204030204"/>
              </a:rPr>
              <a:t>Masked Haida Men with Chief Xa’na with Crest Tattoos, 1881.</a:t>
            </a:r>
            <a:br>
              <a:rPr lang="en-CA" sz="1200" dirty="0">
                <a:solidFill>
                  <a:prstClr val="black"/>
                </a:solidFill>
                <a:latin typeface="Calibri Light" panose="020F0302020204030204"/>
              </a:rPr>
            </a:br>
            <a:r>
              <a:rPr lang="en-CA" sz="1200" dirty="0">
                <a:solidFill>
                  <a:prstClr val="black"/>
                </a:solidFill>
                <a:latin typeface="Calibri Light" panose="020F0302020204030204"/>
              </a:rPr>
              <a:t>Photo credit: Edward Dossetter, Royal British Columbia Museum. </a:t>
            </a:r>
          </a:p>
        </p:txBody>
      </p:sp>
      <p:sp>
        <p:nvSpPr>
          <p:cNvPr id="8" name="TextBox 7"/>
          <p:cNvSpPr txBox="1"/>
          <p:nvPr/>
        </p:nvSpPr>
        <p:spPr>
          <a:xfrm>
            <a:off x="4831762" y="1918746"/>
            <a:ext cx="4178595" cy="3293209"/>
          </a:xfrm>
          <a:prstGeom prst="rect">
            <a:avLst/>
          </a:prstGeom>
          <a:noFill/>
        </p:spPr>
        <p:txBody>
          <a:bodyPr wrap="square" rtlCol="0">
            <a:spAutoFit/>
          </a:bodyPr>
          <a:lstStyle/>
          <a:p>
            <a:r>
              <a:rPr lang="en-US" sz="2600" dirty="0">
                <a:latin typeface="+mj-lt"/>
              </a:rPr>
              <a:t>The potlatch ban, which lasted from 1884 to 1951, criminalized inter-clan trade, feast, and dance celebrations in the Northwest. Many Indigenous nations practiced tattooing as part of their potlatch ceremonies. </a:t>
            </a:r>
          </a:p>
        </p:txBody>
      </p:sp>
    </p:spTree>
    <p:extLst>
      <p:ext uri="{BB962C8B-B14F-4D97-AF65-F5344CB8AC3E}">
        <p14:creationId xmlns:p14="http://schemas.microsoft.com/office/powerpoint/2010/main" val="3715369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4177" y="538691"/>
            <a:ext cx="8311889" cy="1467909"/>
          </a:xfrm>
        </p:spPr>
        <p:txBody>
          <a:bodyPr>
            <a:normAutofit/>
          </a:bodyPr>
          <a:lstStyle/>
          <a:p>
            <a:pPr marL="0" indent="0">
              <a:buNone/>
            </a:pPr>
            <a:r>
              <a:rPr lang="en-CA" dirty="0">
                <a:latin typeface="+mj-lt"/>
              </a:rPr>
              <a:t>In recent years, Indigenous tattoo artists have been researching the traditional designs and methods of their ancestors in order to reawaken these sacred practices. </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0189" y="2006600"/>
            <a:ext cx="5608477" cy="4072397"/>
          </a:xfrm>
          <a:prstGeom prst="rect">
            <a:avLst/>
          </a:prstGeom>
        </p:spPr>
      </p:pic>
      <p:sp>
        <p:nvSpPr>
          <p:cNvPr id="8" name="TextBox 7"/>
          <p:cNvSpPr txBox="1"/>
          <p:nvPr/>
        </p:nvSpPr>
        <p:spPr>
          <a:xfrm>
            <a:off x="3479802" y="6363327"/>
            <a:ext cx="5511799" cy="424732"/>
          </a:xfrm>
          <a:prstGeom prst="rect">
            <a:avLst/>
          </a:prstGeom>
          <a:noFill/>
        </p:spPr>
        <p:txBody>
          <a:bodyPr wrap="square" rtlCol="0">
            <a:spAutoFit/>
          </a:bodyPr>
          <a:lstStyle/>
          <a:p>
            <a:pPr lvl="0" algn="r" defTabSz="914400">
              <a:lnSpc>
                <a:spcPct val="90000"/>
              </a:lnSpc>
              <a:spcBef>
                <a:spcPts val="1000"/>
              </a:spcBef>
            </a:pPr>
            <a:r>
              <a:rPr lang="en-US" sz="1200" i="1" dirty="0">
                <a:solidFill>
                  <a:prstClr val="black"/>
                </a:solidFill>
                <a:latin typeface="+mj-lt"/>
              </a:rPr>
              <a:t>Body Language </a:t>
            </a:r>
            <a:r>
              <a:rPr lang="en-US" sz="1200" dirty="0">
                <a:solidFill>
                  <a:prstClr val="black"/>
                </a:solidFill>
                <a:latin typeface="+mj-lt"/>
              </a:rPr>
              <a:t>exhibition artists, L-R: Dean Hunt, Dion Kazsas, Nahaan, Corey Bulpitt, Nakkita Trimble. Photo credit: Aaron Leon, 2015. </a:t>
            </a:r>
          </a:p>
        </p:txBody>
      </p:sp>
      <p:sp>
        <p:nvSpPr>
          <p:cNvPr id="9" name="TextBox 8"/>
          <p:cNvSpPr txBox="1"/>
          <p:nvPr/>
        </p:nvSpPr>
        <p:spPr>
          <a:xfrm>
            <a:off x="8991601" y="0"/>
            <a:ext cx="3200398" cy="6858000"/>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endParaRPr lang="en-CA" dirty="0"/>
          </a:p>
        </p:txBody>
      </p:sp>
      <p:sp>
        <p:nvSpPr>
          <p:cNvPr id="10" name="Title 1"/>
          <p:cNvSpPr txBox="1">
            <a:spLocks/>
          </p:cNvSpPr>
          <p:nvPr/>
        </p:nvSpPr>
        <p:spPr>
          <a:xfrm>
            <a:off x="9080091" y="2766218"/>
            <a:ext cx="3200399"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3800" b="1" dirty="0">
                <a:solidFill>
                  <a:schemeClr val="bg1"/>
                </a:solidFill>
              </a:rPr>
              <a:t>CULTURAL REAWAKENING</a:t>
            </a:r>
          </a:p>
        </p:txBody>
      </p:sp>
      <p:sp>
        <p:nvSpPr>
          <p:cNvPr id="11" name="TextBox 10"/>
          <p:cNvSpPr txBox="1"/>
          <p:nvPr/>
        </p:nvSpPr>
        <p:spPr>
          <a:xfrm>
            <a:off x="8991601" y="0"/>
            <a:ext cx="3200398" cy="6858000"/>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endParaRPr lang="en-CA" dirty="0"/>
          </a:p>
        </p:txBody>
      </p:sp>
      <p:sp>
        <p:nvSpPr>
          <p:cNvPr id="12" name="Title 1"/>
          <p:cNvSpPr txBox="1">
            <a:spLocks/>
          </p:cNvSpPr>
          <p:nvPr/>
        </p:nvSpPr>
        <p:spPr>
          <a:xfrm>
            <a:off x="9094382" y="2800561"/>
            <a:ext cx="2994836"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3700" b="1" dirty="0">
                <a:solidFill>
                  <a:schemeClr val="bg1"/>
                </a:solidFill>
              </a:rPr>
              <a:t>CULTURAL REAWAKENING</a:t>
            </a:r>
          </a:p>
        </p:txBody>
      </p:sp>
    </p:spTree>
    <p:extLst>
      <p:ext uri="{BB962C8B-B14F-4D97-AF65-F5344CB8AC3E}">
        <p14:creationId xmlns:p14="http://schemas.microsoft.com/office/powerpoint/2010/main" val="35436556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12383" y="4444925"/>
            <a:ext cx="7761768" cy="2413075"/>
          </a:xfrm>
        </p:spPr>
        <p:txBody>
          <a:bodyPr>
            <a:normAutofit/>
          </a:bodyPr>
          <a:lstStyle/>
          <a:p>
            <a:pPr marL="0" indent="0">
              <a:buNone/>
            </a:pPr>
            <a:r>
              <a:rPr lang="en-US" b="1" dirty="0"/>
              <a:t>Nahaan says: </a:t>
            </a:r>
            <a:endParaRPr lang="en-US" dirty="0"/>
          </a:p>
          <a:p>
            <a:pPr marL="0" indent="0">
              <a:buNone/>
            </a:pPr>
            <a:r>
              <a:rPr lang="en-US" dirty="0">
                <a:latin typeface="+mj-lt"/>
              </a:rPr>
              <a:t>Tattoos are permanent regalia. Upon our bodies, we wear our history, the deeds to our lands, our access to the skies, and seas, our relatives. With our tattoos we Indigenize every space we are in.</a:t>
            </a:r>
          </a:p>
        </p:txBody>
      </p:sp>
      <p:sp>
        <p:nvSpPr>
          <p:cNvPr id="4" name="TextBox 3"/>
          <p:cNvSpPr txBox="1"/>
          <p:nvPr/>
        </p:nvSpPr>
        <p:spPr>
          <a:xfrm>
            <a:off x="8991601" y="0"/>
            <a:ext cx="3200398" cy="6858000"/>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endParaRPr lang="en-CA" dirty="0"/>
          </a:p>
        </p:txBody>
      </p:sp>
      <p:sp>
        <p:nvSpPr>
          <p:cNvPr id="6" name="Title 1"/>
          <p:cNvSpPr txBox="1">
            <a:spLocks/>
          </p:cNvSpPr>
          <p:nvPr/>
        </p:nvSpPr>
        <p:spPr>
          <a:xfrm>
            <a:off x="9094382" y="2800561"/>
            <a:ext cx="2994836"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3700" b="1" dirty="0">
                <a:solidFill>
                  <a:schemeClr val="bg1"/>
                </a:solidFill>
              </a:rPr>
              <a:t>CULTURAL REAWAKENING</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4756" y="361508"/>
            <a:ext cx="5831074" cy="3887382"/>
          </a:xfrm>
          <a:prstGeom prst="rect">
            <a:avLst/>
          </a:prstGeom>
        </p:spPr>
      </p:pic>
      <p:sp>
        <p:nvSpPr>
          <p:cNvPr id="7" name="TextBox 6"/>
          <p:cNvSpPr txBox="1"/>
          <p:nvPr/>
        </p:nvSpPr>
        <p:spPr>
          <a:xfrm>
            <a:off x="4338084" y="6507691"/>
            <a:ext cx="4540102" cy="307777"/>
          </a:xfrm>
          <a:prstGeom prst="rect">
            <a:avLst/>
          </a:prstGeom>
          <a:noFill/>
        </p:spPr>
        <p:txBody>
          <a:bodyPr wrap="square" rtlCol="0">
            <a:spAutoFit/>
          </a:bodyPr>
          <a:lstStyle/>
          <a:p>
            <a:pPr algn="r"/>
            <a:r>
              <a:rPr lang="en-CA" sz="1400" dirty="0">
                <a:latin typeface="+mj-lt"/>
              </a:rPr>
              <a:t>Photo credit: Qatuwas, 2016. </a:t>
            </a:r>
          </a:p>
        </p:txBody>
      </p:sp>
    </p:spTree>
    <p:extLst>
      <p:ext uri="{BB962C8B-B14F-4D97-AF65-F5344CB8AC3E}">
        <p14:creationId xmlns:p14="http://schemas.microsoft.com/office/powerpoint/2010/main" val="22284237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2232" y="11324"/>
            <a:ext cx="10536714" cy="7024476"/>
          </a:xfrm>
          <a:prstGeom prst="rect">
            <a:avLst/>
          </a:prstGeom>
        </p:spPr>
      </p:pic>
      <p:sp>
        <p:nvSpPr>
          <p:cNvPr id="4" name="TextBox 3"/>
          <p:cNvSpPr txBox="1"/>
          <p:nvPr/>
        </p:nvSpPr>
        <p:spPr>
          <a:xfrm>
            <a:off x="8991601" y="0"/>
            <a:ext cx="3200398" cy="6858000"/>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endParaRPr lang="en-CA" dirty="0"/>
          </a:p>
        </p:txBody>
      </p:sp>
      <p:sp>
        <p:nvSpPr>
          <p:cNvPr id="6" name="Title 1"/>
          <p:cNvSpPr txBox="1">
            <a:spLocks/>
          </p:cNvSpPr>
          <p:nvPr/>
        </p:nvSpPr>
        <p:spPr>
          <a:xfrm>
            <a:off x="9094382" y="2800561"/>
            <a:ext cx="2994836"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3700" b="1" dirty="0">
                <a:solidFill>
                  <a:schemeClr val="bg1"/>
                </a:solidFill>
              </a:rPr>
              <a:t>CULTURAL REAWAKENING</a:t>
            </a:r>
          </a:p>
        </p:txBody>
      </p:sp>
    </p:spTree>
    <p:extLst>
      <p:ext uri="{BB962C8B-B14F-4D97-AF65-F5344CB8AC3E}">
        <p14:creationId xmlns:p14="http://schemas.microsoft.com/office/powerpoint/2010/main" val="40073538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991601" y="0"/>
            <a:ext cx="3200398" cy="6858000"/>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endParaRPr lang="en-CA" dirty="0"/>
          </a:p>
        </p:txBody>
      </p:sp>
      <p:sp>
        <p:nvSpPr>
          <p:cNvPr id="6" name="Title 1"/>
          <p:cNvSpPr txBox="1">
            <a:spLocks/>
          </p:cNvSpPr>
          <p:nvPr/>
        </p:nvSpPr>
        <p:spPr>
          <a:xfrm>
            <a:off x="9399685" y="2811196"/>
            <a:ext cx="242552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4000" b="1" dirty="0">
                <a:solidFill>
                  <a:schemeClr val="bg1"/>
                </a:solidFill>
              </a:rPr>
              <a:t>CONTENTS</a:t>
            </a:r>
          </a:p>
        </p:txBody>
      </p:sp>
      <p:sp>
        <p:nvSpPr>
          <p:cNvPr id="9" name="TextBox 8"/>
          <p:cNvSpPr txBox="1"/>
          <p:nvPr/>
        </p:nvSpPr>
        <p:spPr>
          <a:xfrm>
            <a:off x="1662726" y="2592825"/>
            <a:ext cx="3526076" cy="2862322"/>
          </a:xfrm>
          <a:prstGeom prst="rect">
            <a:avLst/>
          </a:prstGeom>
          <a:noFill/>
        </p:spPr>
        <p:txBody>
          <a:bodyPr wrap="square" rtlCol="0">
            <a:spAutoFit/>
          </a:bodyPr>
          <a:lstStyle/>
          <a:p>
            <a:r>
              <a:rPr lang="en-CA" sz="2000" dirty="0">
                <a:latin typeface="+mj-lt"/>
              </a:rPr>
              <a:t>Learning Objectives</a:t>
            </a:r>
          </a:p>
          <a:p>
            <a:r>
              <a:rPr lang="en-CA" sz="2000" dirty="0">
                <a:latin typeface="+mj-lt"/>
              </a:rPr>
              <a:t>Territory Acknowledgement</a:t>
            </a:r>
          </a:p>
          <a:p>
            <a:r>
              <a:rPr lang="en-CA" sz="2000" dirty="0">
                <a:latin typeface="+mj-lt"/>
              </a:rPr>
              <a:t>About the Exhibition</a:t>
            </a:r>
          </a:p>
          <a:p>
            <a:r>
              <a:rPr lang="en-CA" sz="2000" dirty="0">
                <a:latin typeface="+mj-lt"/>
              </a:rPr>
              <a:t>Meet the Curator</a:t>
            </a:r>
          </a:p>
          <a:p>
            <a:r>
              <a:rPr lang="en-CA" sz="2000" dirty="0">
                <a:latin typeface="+mj-lt"/>
              </a:rPr>
              <a:t>Indigenous Tattooing Traditions</a:t>
            </a:r>
          </a:p>
          <a:p>
            <a:r>
              <a:rPr lang="en-CA" sz="2000" dirty="0">
                <a:latin typeface="+mj-lt"/>
              </a:rPr>
              <a:t>Cultural Erasure in Canada</a:t>
            </a:r>
          </a:p>
          <a:p>
            <a:r>
              <a:rPr lang="en-CA" sz="2000" dirty="0">
                <a:latin typeface="+mj-lt"/>
              </a:rPr>
              <a:t>Cultural Reawakening</a:t>
            </a:r>
          </a:p>
          <a:p>
            <a:r>
              <a:rPr lang="en-CA" sz="2000" dirty="0">
                <a:latin typeface="+mj-lt"/>
              </a:rPr>
              <a:t>Self Reflection Activity</a:t>
            </a:r>
          </a:p>
          <a:p>
            <a:r>
              <a:rPr lang="en-CA" sz="2000" dirty="0">
                <a:latin typeface="+mj-lt"/>
              </a:rPr>
              <a:t>Additional Resources</a:t>
            </a:r>
          </a:p>
        </p:txBody>
      </p:sp>
      <p:sp>
        <p:nvSpPr>
          <p:cNvPr id="11" name="TextBox 10"/>
          <p:cNvSpPr txBox="1"/>
          <p:nvPr/>
        </p:nvSpPr>
        <p:spPr>
          <a:xfrm>
            <a:off x="608828" y="657556"/>
            <a:ext cx="8015980" cy="1508105"/>
          </a:xfrm>
          <a:prstGeom prst="rect">
            <a:avLst/>
          </a:prstGeom>
          <a:noFill/>
        </p:spPr>
        <p:txBody>
          <a:bodyPr wrap="square" rtlCol="0">
            <a:spAutoFit/>
          </a:bodyPr>
          <a:lstStyle/>
          <a:p>
            <a:r>
              <a:rPr lang="en-CA" sz="3600" b="1" dirty="0"/>
              <a:t>UVic Legacy Art Galleries</a:t>
            </a:r>
            <a:r>
              <a:rPr lang="en-CA" sz="3600" dirty="0">
                <a:latin typeface="+mj-lt"/>
              </a:rPr>
              <a:t/>
            </a:r>
            <a:br>
              <a:rPr lang="en-CA" sz="3600" dirty="0">
                <a:latin typeface="+mj-lt"/>
              </a:rPr>
            </a:br>
            <a:r>
              <a:rPr lang="en-CA" sz="2800" dirty="0">
                <a:latin typeface="+mj-lt"/>
              </a:rPr>
              <a:t>Teachers Guide for </a:t>
            </a:r>
            <a:r>
              <a:rPr lang="en-CA" sz="2800" i="1" dirty="0">
                <a:latin typeface="+mj-lt"/>
              </a:rPr>
              <a:t>Body Language: Reawakening Cultural Tattooing of the Northwest</a:t>
            </a:r>
          </a:p>
        </p:txBody>
      </p:sp>
      <p:sp>
        <p:nvSpPr>
          <p:cNvPr id="12" name="TextBox 11"/>
          <p:cNvSpPr txBox="1"/>
          <p:nvPr/>
        </p:nvSpPr>
        <p:spPr>
          <a:xfrm>
            <a:off x="758457" y="2596806"/>
            <a:ext cx="496185" cy="2862322"/>
          </a:xfrm>
          <a:prstGeom prst="rect">
            <a:avLst/>
          </a:prstGeom>
          <a:noFill/>
        </p:spPr>
        <p:txBody>
          <a:bodyPr wrap="square" rtlCol="0">
            <a:spAutoFit/>
          </a:bodyPr>
          <a:lstStyle/>
          <a:p>
            <a:pPr algn="r"/>
            <a:r>
              <a:rPr lang="en-CA" sz="2000" dirty="0">
                <a:latin typeface="+mj-lt"/>
              </a:rPr>
              <a:t>3</a:t>
            </a:r>
            <a:br>
              <a:rPr lang="en-CA" sz="2000" dirty="0">
                <a:latin typeface="+mj-lt"/>
              </a:rPr>
            </a:br>
            <a:r>
              <a:rPr lang="en-CA" sz="2000" dirty="0">
                <a:latin typeface="+mj-lt"/>
              </a:rPr>
              <a:t>5</a:t>
            </a:r>
            <a:br>
              <a:rPr lang="en-CA" sz="2000" dirty="0">
                <a:latin typeface="+mj-lt"/>
              </a:rPr>
            </a:br>
            <a:r>
              <a:rPr lang="en-CA" sz="2000" dirty="0">
                <a:latin typeface="+mj-lt"/>
              </a:rPr>
              <a:t>6</a:t>
            </a:r>
            <a:br>
              <a:rPr lang="en-CA" sz="2000" dirty="0">
                <a:latin typeface="+mj-lt"/>
              </a:rPr>
            </a:br>
            <a:r>
              <a:rPr lang="en-CA" sz="2000" dirty="0">
                <a:latin typeface="+mj-lt"/>
              </a:rPr>
              <a:t>7</a:t>
            </a:r>
            <a:br>
              <a:rPr lang="en-CA" sz="2000" dirty="0">
                <a:latin typeface="+mj-lt"/>
              </a:rPr>
            </a:br>
            <a:r>
              <a:rPr lang="en-CA" sz="2000" dirty="0">
                <a:latin typeface="+mj-lt"/>
              </a:rPr>
              <a:t>10</a:t>
            </a:r>
            <a:br>
              <a:rPr lang="en-CA" sz="2000" dirty="0">
                <a:latin typeface="+mj-lt"/>
              </a:rPr>
            </a:br>
            <a:r>
              <a:rPr lang="en-CA" sz="2000" dirty="0">
                <a:latin typeface="+mj-lt"/>
              </a:rPr>
              <a:t>11</a:t>
            </a:r>
            <a:br>
              <a:rPr lang="en-CA" sz="2000" dirty="0">
                <a:latin typeface="+mj-lt"/>
              </a:rPr>
            </a:br>
            <a:r>
              <a:rPr lang="en-CA" sz="2000" dirty="0">
                <a:latin typeface="+mj-lt"/>
              </a:rPr>
              <a:t>12</a:t>
            </a:r>
            <a:br>
              <a:rPr lang="en-CA" sz="2000" dirty="0">
                <a:latin typeface="+mj-lt"/>
              </a:rPr>
            </a:br>
            <a:r>
              <a:rPr lang="en-CA" sz="2000" dirty="0">
                <a:latin typeface="+mj-lt"/>
              </a:rPr>
              <a:t>16</a:t>
            </a:r>
            <a:br>
              <a:rPr lang="en-CA" sz="2000" dirty="0">
                <a:latin typeface="+mj-lt"/>
              </a:rPr>
            </a:br>
            <a:r>
              <a:rPr lang="en-CA" sz="2000" dirty="0">
                <a:latin typeface="+mj-lt"/>
              </a:rPr>
              <a:t>17</a:t>
            </a:r>
          </a:p>
        </p:txBody>
      </p:sp>
    </p:spTree>
    <p:extLst>
      <p:ext uri="{BB962C8B-B14F-4D97-AF65-F5344CB8AC3E}">
        <p14:creationId xmlns:p14="http://schemas.microsoft.com/office/powerpoint/2010/main" val="27142667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863600" y="857250"/>
            <a:ext cx="6858000" cy="51435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2626" y="0"/>
            <a:ext cx="5143500" cy="6858000"/>
          </a:xfrm>
          <a:prstGeom prst="rect">
            <a:avLst/>
          </a:prstGeom>
        </p:spPr>
      </p:pic>
      <p:sp>
        <p:nvSpPr>
          <p:cNvPr id="4" name="TextBox 3"/>
          <p:cNvSpPr txBox="1"/>
          <p:nvPr/>
        </p:nvSpPr>
        <p:spPr>
          <a:xfrm>
            <a:off x="8991601" y="0"/>
            <a:ext cx="3200398" cy="6858000"/>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endParaRPr lang="en-CA" dirty="0"/>
          </a:p>
        </p:txBody>
      </p:sp>
      <p:sp>
        <p:nvSpPr>
          <p:cNvPr id="6" name="Title 1"/>
          <p:cNvSpPr txBox="1">
            <a:spLocks/>
          </p:cNvSpPr>
          <p:nvPr/>
        </p:nvSpPr>
        <p:spPr>
          <a:xfrm>
            <a:off x="9094382" y="2800561"/>
            <a:ext cx="2994836"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3700" b="1" dirty="0">
                <a:solidFill>
                  <a:schemeClr val="bg1"/>
                </a:solidFill>
              </a:rPr>
              <a:t>CULTURAL REAWAKENING</a:t>
            </a:r>
          </a:p>
        </p:txBody>
      </p:sp>
    </p:spTree>
    <p:extLst>
      <p:ext uri="{BB962C8B-B14F-4D97-AF65-F5344CB8AC3E}">
        <p14:creationId xmlns:p14="http://schemas.microsoft.com/office/powerpoint/2010/main" val="7177963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7321" y="5241851"/>
            <a:ext cx="8016947" cy="1360967"/>
          </a:xfrm>
        </p:spPr>
        <p:txBody>
          <a:bodyPr>
            <a:noAutofit/>
          </a:bodyPr>
          <a:lstStyle/>
          <a:p>
            <a:pPr marL="0" indent="0">
              <a:buNone/>
            </a:pPr>
            <a:r>
              <a:rPr lang="en-US" b="1" dirty="0"/>
              <a:t>Nakkita says: </a:t>
            </a:r>
          </a:p>
          <a:p>
            <a:pPr marL="0" indent="0">
              <a:buNone/>
            </a:pPr>
            <a:r>
              <a:rPr lang="en-US" dirty="0">
                <a:latin typeface="+mj-lt"/>
              </a:rPr>
              <a:t>When you connect to your identity, you feel connected to your community, family, culture, and self.</a:t>
            </a:r>
          </a:p>
        </p:txBody>
      </p:sp>
      <p:sp>
        <p:nvSpPr>
          <p:cNvPr id="4" name="TextBox 3"/>
          <p:cNvSpPr txBox="1"/>
          <p:nvPr/>
        </p:nvSpPr>
        <p:spPr>
          <a:xfrm>
            <a:off x="8991601" y="0"/>
            <a:ext cx="3200398" cy="6858000"/>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endParaRPr lang="en-CA" dirty="0"/>
          </a:p>
        </p:txBody>
      </p:sp>
      <p:sp>
        <p:nvSpPr>
          <p:cNvPr id="6" name="Title 1"/>
          <p:cNvSpPr txBox="1">
            <a:spLocks/>
          </p:cNvSpPr>
          <p:nvPr/>
        </p:nvSpPr>
        <p:spPr>
          <a:xfrm>
            <a:off x="9094382" y="2800561"/>
            <a:ext cx="2994836"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3700" b="1" dirty="0">
                <a:solidFill>
                  <a:schemeClr val="bg1"/>
                </a:solidFill>
              </a:rPr>
              <a:t>CULTURAL REAWAKENING</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6806" y="472179"/>
            <a:ext cx="6579294" cy="4656763"/>
          </a:xfrm>
          <a:prstGeom prst="rect">
            <a:avLst/>
          </a:prstGeom>
        </p:spPr>
      </p:pic>
      <p:sp>
        <p:nvSpPr>
          <p:cNvPr id="2" name="TextBox 1"/>
          <p:cNvSpPr txBox="1"/>
          <p:nvPr/>
        </p:nvSpPr>
        <p:spPr>
          <a:xfrm>
            <a:off x="5504124" y="6550223"/>
            <a:ext cx="3487477" cy="307777"/>
          </a:xfrm>
          <a:prstGeom prst="rect">
            <a:avLst/>
          </a:prstGeom>
          <a:noFill/>
        </p:spPr>
        <p:txBody>
          <a:bodyPr wrap="square" rtlCol="0">
            <a:spAutoFit/>
          </a:bodyPr>
          <a:lstStyle/>
          <a:p>
            <a:pPr algn="r"/>
            <a:r>
              <a:rPr lang="en-CA" sz="1400" dirty="0">
                <a:latin typeface="+mj-lt"/>
              </a:rPr>
              <a:t>Image credit: Nakkita Trimble</a:t>
            </a:r>
          </a:p>
        </p:txBody>
      </p:sp>
    </p:spTree>
    <p:extLst>
      <p:ext uri="{BB962C8B-B14F-4D97-AF65-F5344CB8AC3E}">
        <p14:creationId xmlns:p14="http://schemas.microsoft.com/office/powerpoint/2010/main" val="251321775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88818" y="4766219"/>
            <a:ext cx="8104910" cy="1773126"/>
          </a:xfrm>
        </p:spPr>
        <p:txBody>
          <a:bodyPr>
            <a:normAutofit/>
          </a:bodyPr>
          <a:lstStyle/>
          <a:p>
            <a:pPr marL="0" indent="0">
              <a:buNone/>
            </a:pPr>
            <a:r>
              <a:rPr lang="en-CA" i="1" dirty="0">
                <a:latin typeface="+mj-lt"/>
              </a:rPr>
              <a:t>This Ink Runs Deep</a:t>
            </a:r>
            <a:r>
              <a:rPr lang="en-CA" dirty="0">
                <a:latin typeface="+mj-lt"/>
              </a:rPr>
              <a:t> is about more than just tattooing. It's a celebration of the growing pride that is happening across Turtle Island as we revive different aspects of our culture and reconnect to our ancestral teachings. </a:t>
            </a:r>
          </a:p>
        </p:txBody>
      </p:sp>
      <p:pic>
        <p:nvPicPr>
          <p:cNvPr id="2" name="Online Media 1" descr="This Ink Runs Deep | Full film">
            <a:hlinkClick r:id="" action="ppaction://media"/>
            <a:extLst>
              <a:ext uri="{FF2B5EF4-FFF2-40B4-BE49-F238E27FC236}">
                <a16:creationId xmlns:a16="http://schemas.microsoft.com/office/drawing/2014/main" id="{D4774F52-2F25-A44B-8CE9-DE17EA84A926}"/>
              </a:ext>
            </a:extLst>
          </p:cNvPr>
          <p:cNvPicPr>
            <a:picLocks noRot="1" noChangeAspect="1"/>
          </p:cNvPicPr>
          <p:nvPr>
            <a:videoFile r:link="rId1"/>
          </p:nvPr>
        </p:nvPicPr>
        <p:blipFill>
          <a:blip r:embed="rId4"/>
          <a:stretch>
            <a:fillRect/>
          </a:stretch>
        </p:blipFill>
        <p:spPr>
          <a:xfrm>
            <a:off x="612534" y="203201"/>
            <a:ext cx="7783320" cy="4397576"/>
          </a:xfrm>
          <a:prstGeom prst="rect">
            <a:avLst/>
          </a:prstGeom>
        </p:spPr>
      </p:pic>
      <p:sp>
        <p:nvSpPr>
          <p:cNvPr id="5" name="TextBox 4"/>
          <p:cNvSpPr txBox="1"/>
          <p:nvPr/>
        </p:nvSpPr>
        <p:spPr>
          <a:xfrm>
            <a:off x="4501573" y="6424012"/>
            <a:ext cx="4341091" cy="369332"/>
          </a:xfrm>
          <a:prstGeom prst="rect">
            <a:avLst/>
          </a:prstGeom>
          <a:noFill/>
        </p:spPr>
        <p:txBody>
          <a:bodyPr wrap="square" rtlCol="0">
            <a:spAutoFit/>
          </a:bodyPr>
          <a:lstStyle/>
          <a:p>
            <a:pPr algn="r"/>
            <a:r>
              <a:rPr lang="en-CA" dirty="0"/>
              <a:t>- Asia Youngman, Cree-Métis filmmaker</a:t>
            </a:r>
          </a:p>
        </p:txBody>
      </p:sp>
      <p:sp>
        <p:nvSpPr>
          <p:cNvPr id="11" name="TextBox 10"/>
          <p:cNvSpPr txBox="1"/>
          <p:nvPr/>
        </p:nvSpPr>
        <p:spPr>
          <a:xfrm>
            <a:off x="8991601" y="0"/>
            <a:ext cx="3200398" cy="6858000"/>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endParaRPr lang="en-CA" dirty="0"/>
          </a:p>
        </p:txBody>
      </p:sp>
      <p:sp>
        <p:nvSpPr>
          <p:cNvPr id="12" name="Title 1"/>
          <p:cNvSpPr txBox="1">
            <a:spLocks/>
          </p:cNvSpPr>
          <p:nvPr/>
        </p:nvSpPr>
        <p:spPr>
          <a:xfrm>
            <a:off x="9094382" y="2800561"/>
            <a:ext cx="2994836"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3700" b="1" dirty="0">
                <a:solidFill>
                  <a:schemeClr val="bg1"/>
                </a:solidFill>
              </a:rPr>
              <a:t>CULTURAL REAWAKENING</a:t>
            </a:r>
          </a:p>
        </p:txBody>
      </p:sp>
    </p:spTree>
    <p:extLst>
      <p:ext uri="{BB962C8B-B14F-4D97-AF65-F5344CB8AC3E}">
        <p14:creationId xmlns:p14="http://schemas.microsoft.com/office/powerpoint/2010/main" val="563785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4222" y="1358646"/>
            <a:ext cx="7820819" cy="4230662"/>
          </a:xfrm>
        </p:spPr>
        <p:txBody>
          <a:bodyPr>
            <a:normAutofit lnSpcReduction="10000"/>
          </a:bodyPr>
          <a:lstStyle/>
          <a:p>
            <a:pPr marL="514350" lvl="0" indent="-514350">
              <a:buAutoNum type="arabicPeriod"/>
            </a:pPr>
            <a:r>
              <a:rPr lang="en-CA" dirty="0">
                <a:latin typeface="+mj-lt"/>
              </a:rPr>
              <a:t>The artists in </a:t>
            </a:r>
            <a:r>
              <a:rPr lang="en-CA" i="1" dirty="0">
                <a:latin typeface="+mj-lt"/>
              </a:rPr>
              <a:t>This Ink Runs Deep </a:t>
            </a:r>
            <a:r>
              <a:rPr lang="en-CA" dirty="0">
                <a:latin typeface="+mj-lt"/>
              </a:rPr>
              <a:t>(2019) talk about the desire to be a part of something collective. What are some other ways you feel a part of something bigger than yourself? </a:t>
            </a:r>
          </a:p>
          <a:p>
            <a:pPr marL="514350" lvl="0" indent="-514350">
              <a:buAutoNum type="arabicPeriod"/>
            </a:pPr>
            <a:endParaRPr lang="en-CA" dirty="0">
              <a:latin typeface="+mj-lt"/>
            </a:endParaRPr>
          </a:p>
          <a:p>
            <a:pPr marL="514350" lvl="0" indent="-514350">
              <a:buAutoNum type="arabicPeriod"/>
            </a:pPr>
            <a:r>
              <a:rPr lang="en-CA" dirty="0">
                <a:latin typeface="+mj-lt"/>
              </a:rPr>
              <a:t>Haida tattoo artist Gregory Williams talks about how people choose to get tattooed as part of a personal healing process or to mark milestones in their life. How have you marked milestones on your life journey? What new things could you do to mark milestones for yourself or others?</a:t>
            </a:r>
          </a:p>
          <a:p>
            <a:endParaRPr lang="en-CA" dirty="0"/>
          </a:p>
        </p:txBody>
      </p:sp>
      <p:sp>
        <p:nvSpPr>
          <p:cNvPr id="4" name="TextBox 3"/>
          <p:cNvSpPr txBox="1"/>
          <p:nvPr/>
        </p:nvSpPr>
        <p:spPr>
          <a:xfrm>
            <a:off x="8991601" y="0"/>
            <a:ext cx="3200398" cy="6858000"/>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endParaRPr lang="en-CA" dirty="0"/>
          </a:p>
        </p:txBody>
      </p:sp>
      <p:sp>
        <p:nvSpPr>
          <p:cNvPr id="6" name="Title 1"/>
          <p:cNvSpPr txBox="1">
            <a:spLocks/>
          </p:cNvSpPr>
          <p:nvPr/>
        </p:nvSpPr>
        <p:spPr>
          <a:xfrm>
            <a:off x="9254487" y="2811196"/>
            <a:ext cx="277219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4000" b="1" dirty="0">
                <a:solidFill>
                  <a:schemeClr val="bg1"/>
                </a:solidFill>
              </a:rPr>
              <a:t>SELF</a:t>
            </a:r>
            <a:br>
              <a:rPr lang="en-CA" sz="4000" b="1" dirty="0">
                <a:solidFill>
                  <a:schemeClr val="bg1"/>
                </a:solidFill>
              </a:rPr>
            </a:br>
            <a:r>
              <a:rPr lang="en-CA" sz="4000" b="1" dirty="0">
                <a:solidFill>
                  <a:schemeClr val="bg1"/>
                </a:solidFill>
              </a:rPr>
              <a:t>REFLECTION</a:t>
            </a:r>
          </a:p>
        </p:txBody>
      </p:sp>
    </p:spTree>
    <p:extLst>
      <p:ext uri="{BB962C8B-B14F-4D97-AF65-F5344CB8AC3E}">
        <p14:creationId xmlns:p14="http://schemas.microsoft.com/office/powerpoint/2010/main" val="1251409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149" y="493712"/>
            <a:ext cx="7820819" cy="5870575"/>
          </a:xfrm>
        </p:spPr>
        <p:txBody>
          <a:bodyPr>
            <a:normAutofit/>
          </a:bodyPr>
          <a:lstStyle/>
          <a:p>
            <a:pPr marL="0" indent="0">
              <a:buNone/>
            </a:pPr>
            <a:r>
              <a:rPr lang="en-US" sz="3700" b="1" dirty="0"/>
              <a:t>WATCH</a:t>
            </a:r>
          </a:p>
          <a:p>
            <a:r>
              <a:rPr lang="en-US" dirty="0" err="1">
                <a:latin typeface="+mj-lt"/>
                <a:hlinkClick r:id="rId3"/>
              </a:rPr>
              <a:t>Skindigenous</a:t>
            </a:r>
            <a:r>
              <a:rPr lang="en-US" dirty="0">
                <a:latin typeface="+mj-lt"/>
              </a:rPr>
              <a:t> TV show</a:t>
            </a:r>
            <a:br>
              <a:rPr lang="en-US" dirty="0">
                <a:latin typeface="+mj-lt"/>
              </a:rPr>
            </a:br>
            <a:endParaRPr lang="en-US" dirty="0">
              <a:latin typeface="+mj-lt"/>
            </a:endParaRPr>
          </a:p>
          <a:p>
            <a:pPr marL="0" indent="0">
              <a:buNone/>
            </a:pPr>
            <a:r>
              <a:rPr lang="en-US" sz="3700" b="1" dirty="0"/>
              <a:t>READ</a:t>
            </a:r>
          </a:p>
          <a:p>
            <a:r>
              <a:rPr lang="en-US" dirty="0">
                <a:latin typeface="+mj-lt"/>
              </a:rPr>
              <a:t>This Ink Runs Deep: How Indigenous artists 'stitch themselves back together' with ancestral tattooing on </a:t>
            </a:r>
            <a:r>
              <a:rPr lang="en-US" dirty="0">
                <a:latin typeface="+mj-lt"/>
                <a:hlinkClick r:id="rId4"/>
              </a:rPr>
              <a:t>CBC Arts </a:t>
            </a:r>
            <a:r>
              <a:rPr lang="en-US" dirty="0">
                <a:latin typeface="+mj-lt"/>
              </a:rPr>
              <a:t/>
            </a:r>
            <a:br>
              <a:rPr lang="en-US" dirty="0">
                <a:latin typeface="+mj-lt"/>
              </a:rPr>
            </a:br>
            <a:endParaRPr lang="en-US" dirty="0">
              <a:latin typeface="+mj-lt"/>
            </a:endParaRPr>
          </a:p>
          <a:p>
            <a:pPr marL="0" indent="0">
              <a:buNone/>
            </a:pPr>
            <a:r>
              <a:rPr lang="en-US" sz="3700" b="1" dirty="0"/>
              <a:t>EXPLORE</a:t>
            </a:r>
          </a:p>
          <a:p>
            <a:pPr marL="0" indent="0">
              <a:buNone/>
            </a:pPr>
            <a:r>
              <a:rPr lang="en-US" dirty="0">
                <a:latin typeface="+mj-lt"/>
              </a:rPr>
              <a:t>• Indigenous Tattooing </a:t>
            </a:r>
            <a:r>
              <a:rPr lang="en-US" dirty="0">
                <a:latin typeface="+mj-lt"/>
                <a:hlinkClick r:id="rId5"/>
              </a:rPr>
              <a:t>Database</a:t>
            </a:r>
            <a:r>
              <a:rPr lang="en-US" dirty="0">
                <a:latin typeface="+mj-lt"/>
              </a:rPr>
              <a:t> by Dion Kaszas</a:t>
            </a:r>
          </a:p>
          <a:p>
            <a:r>
              <a:rPr lang="en-US" dirty="0">
                <a:latin typeface="+mj-lt"/>
              </a:rPr>
              <a:t>U’Mista Cultural Society Potlatch Collection </a:t>
            </a:r>
            <a:r>
              <a:rPr lang="en-US" dirty="0">
                <a:latin typeface="+mj-lt"/>
                <a:hlinkClick r:id="rId6"/>
              </a:rPr>
              <a:t>Virtual Tour</a:t>
            </a:r>
            <a:endParaRPr lang="en-US" dirty="0">
              <a:latin typeface="+mj-lt"/>
            </a:endParaRPr>
          </a:p>
        </p:txBody>
      </p:sp>
      <p:sp>
        <p:nvSpPr>
          <p:cNvPr id="4" name="TextBox 3"/>
          <p:cNvSpPr txBox="1"/>
          <p:nvPr/>
        </p:nvSpPr>
        <p:spPr>
          <a:xfrm>
            <a:off x="8991602" y="0"/>
            <a:ext cx="3200398" cy="6858000"/>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endParaRPr lang="en-CA" dirty="0"/>
          </a:p>
        </p:txBody>
      </p:sp>
      <p:sp>
        <p:nvSpPr>
          <p:cNvPr id="6" name="Title 1"/>
          <p:cNvSpPr txBox="1">
            <a:spLocks/>
          </p:cNvSpPr>
          <p:nvPr/>
        </p:nvSpPr>
        <p:spPr>
          <a:xfrm>
            <a:off x="9288356" y="2811196"/>
            <a:ext cx="260689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4000" b="1" dirty="0">
                <a:solidFill>
                  <a:schemeClr val="bg1"/>
                </a:solidFill>
              </a:rPr>
              <a:t>RESOURCES</a:t>
            </a:r>
          </a:p>
        </p:txBody>
      </p:sp>
    </p:spTree>
    <p:extLst>
      <p:ext uri="{BB962C8B-B14F-4D97-AF65-F5344CB8AC3E}">
        <p14:creationId xmlns:p14="http://schemas.microsoft.com/office/powerpoint/2010/main" val="41251540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90348" y="593720"/>
            <a:ext cx="7820819" cy="1407067"/>
          </a:xfrm>
        </p:spPr>
        <p:txBody>
          <a:bodyPr>
            <a:normAutofit fontScale="92500"/>
          </a:bodyPr>
          <a:lstStyle/>
          <a:p>
            <a:pPr marL="0" indent="0">
              <a:buNone/>
            </a:pPr>
            <a:r>
              <a:rPr lang="en-CA" dirty="0">
                <a:latin typeface="+mj-lt"/>
              </a:rPr>
              <a:t>This guide was created to support teacher and student engagement with </a:t>
            </a:r>
            <a:r>
              <a:rPr lang="en-CA" i="1" dirty="0">
                <a:latin typeface="+mj-lt"/>
              </a:rPr>
              <a:t>Body Language: Reawakening the Cultural Tattooing of the Northwest</a:t>
            </a:r>
            <a:r>
              <a:rPr lang="en-CA" dirty="0">
                <a:latin typeface="+mj-lt"/>
              </a:rPr>
              <a:t>. </a:t>
            </a:r>
          </a:p>
        </p:txBody>
      </p:sp>
      <p:sp>
        <p:nvSpPr>
          <p:cNvPr id="4" name="TextBox 3"/>
          <p:cNvSpPr txBox="1"/>
          <p:nvPr/>
        </p:nvSpPr>
        <p:spPr>
          <a:xfrm>
            <a:off x="8991601" y="0"/>
            <a:ext cx="3200398" cy="6858000"/>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endParaRPr lang="en-CA" dirty="0"/>
          </a:p>
        </p:txBody>
      </p:sp>
      <p:sp>
        <p:nvSpPr>
          <p:cNvPr id="6" name="Title 1"/>
          <p:cNvSpPr txBox="1">
            <a:spLocks/>
          </p:cNvSpPr>
          <p:nvPr/>
        </p:nvSpPr>
        <p:spPr>
          <a:xfrm>
            <a:off x="9298292" y="2952536"/>
            <a:ext cx="2782529"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4000" b="1" dirty="0">
                <a:solidFill>
                  <a:schemeClr val="bg1"/>
                </a:solidFill>
              </a:rPr>
              <a:t>LEARNING OBJECTIVES</a:t>
            </a:r>
          </a:p>
        </p:txBody>
      </p:sp>
      <p:sp>
        <p:nvSpPr>
          <p:cNvPr id="2" name="TextBox 1"/>
          <p:cNvSpPr txBox="1"/>
          <p:nvPr/>
        </p:nvSpPr>
        <p:spPr>
          <a:xfrm>
            <a:off x="-192345" y="2955297"/>
            <a:ext cx="8775862" cy="2677656"/>
          </a:xfrm>
          <a:prstGeom prst="rect">
            <a:avLst/>
          </a:prstGeom>
          <a:noFill/>
        </p:spPr>
        <p:txBody>
          <a:bodyPr wrap="square" rtlCol="0">
            <a:spAutoFit/>
          </a:bodyPr>
          <a:lstStyle/>
          <a:p>
            <a:pPr marL="914400" lvl="1" indent="-457200">
              <a:buFont typeface="Arial" panose="020B0604020202020204" pitchFamily="34" charset="0"/>
              <a:buChar char="•"/>
            </a:pPr>
            <a:r>
              <a:rPr lang="en-CA" sz="2800" dirty="0">
                <a:latin typeface="+mj-lt"/>
              </a:rPr>
              <a:t>Learn about historical and cultural tattooing from an Indigenous perspective</a:t>
            </a:r>
          </a:p>
          <a:p>
            <a:pPr marL="914400" lvl="1" indent="-457200">
              <a:buFont typeface="Arial" panose="020B0604020202020204" pitchFamily="34" charset="0"/>
              <a:buChar char="•"/>
            </a:pPr>
            <a:r>
              <a:rPr lang="en-CA" sz="2800" dirty="0">
                <a:latin typeface="+mj-lt"/>
              </a:rPr>
              <a:t>Recognize and understand the impacts of colonialism on Indigenous communities in British Columbia</a:t>
            </a:r>
          </a:p>
          <a:p>
            <a:pPr marL="914400" lvl="1" indent="-457200">
              <a:buFont typeface="Arial" panose="020B0604020202020204" pitchFamily="34" charset="0"/>
              <a:buChar char="•"/>
            </a:pPr>
            <a:r>
              <a:rPr lang="en-CA" sz="2800" dirty="0">
                <a:latin typeface="+mj-lt"/>
              </a:rPr>
              <a:t>Reflect on the relationship between identity, belonging, and wellbeing</a:t>
            </a:r>
          </a:p>
        </p:txBody>
      </p:sp>
      <p:sp>
        <p:nvSpPr>
          <p:cNvPr id="5" name="TextBox 4"/>
          <p:cNvSpPr txBox="1"/>
          <p:nvPr/>
        </p:nvSpPr>
        <p:spPr>
          <a:xfrm>
            <a:off x="263078" y="2098384"/>
            <a:ext cx="5231219" cy="661720"/>
          </a:xfrm>
          <a:prstGeom prst="rect">
            <a:avLst/>
          </a:prstGeom>
          <a:noFill/>
        </p:spPr>
        <p:txBody>
          <a:bodyPr wrap="square" rtlCol="0">
            <a:spAutoFit/>
          </a:bodyPr>
          <a:lstStyle/>
          <a:p>
            <a:pPr lvl="1"/>
            <a:r>
              <a:rPr lang="en-CA" sz="3700" b="1" dirty="0"/>
              <a:t>Learning Objectives</a:t>
            </a:r>
          </a:p>
        </p:txBody>
      </p:sp>
    </p:spTree>
    <p:extLst>
      <p:ext uri="{BB962C8B-B14F-4D97-AF65-F5344CB8AC3E}">
        <p14:creationId xmlns:p14="http://schemas.microsoft.com/office/powerpoint/2010/main" val="14414901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0287000" cy="6858000"/>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pic>
      <p:sp>
        <p:nvSpPr>
          <p:cNvPr id="5" name="TextBox 4"/>
          <p:cNvSpPr txBox="1"/>
          <p:nvPr/>
        </p:nvSpPr>
        <p:spPr>
          <a:xfrm>
            <a:off x="9728200" y="0"/>
            <a:ext cx="24638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endParaRPr lang="en-CA" dirty="0"/>
          </a:p>
        </p:txBody>
      </p:sp>
      <p:sp>
        <p:nvSpPr>
          <p:cNvPr id="6" name="TextBox 5"/>
          <p:cNvSpPr txBox="1"/>
          <p:nvPr/>
        </p:nvSpPr>
        <p:spPr>
          <a:xfrm rot="5400000">
            <a:off x="7813298" y="2858015"/>
            <a:ext cx="6206066" cy="769441"/>
          </a:xfrm>
          <a:prstGeom prst="rect">
            <a:avLst/>
          </a:prstGeom>
          <a:noFill/>
        </p:spPr>
        <p:txBody>
          <a:bodyPr wrap="square" rtlCol="0">
            <a:spAutoFit/>
          </a:bodyPr>
          <a:lstStyle/>
          <a:p>
            <a:r>
              <a:rPr lang="en-CA" sz="4400" b="1" dirty="0">
                <a:solidFill>
                  <a:schemeClr val="bg1"/>
                </a:solidFill>
              </a:rPr>
              <a:t>Body Language:</a:t>
            </a:r>
          </a:p>
        </p:txBody>
      </p:sp>
      <p:sp>
        <p:nvSpPr>
          <p:cNvPr id="7" name="TextBox 6"/>
          <p:cNvSpPr txBox="1"/>
          <p:nvPr/>
        </p:nvSpPr>
        <p:spPr>
          <a:xfrm rot="5400000">
            <a:off x="9525321" y="4941005"/>
            <a:ext cx="2698236" cy="646331"/>
          </a:xfrm>
          <a:prstGeom prst="rect">
            <a:avLst/>
          </a:prstGeom>
          <a:noFill/>
        </p:spPr>
        <p:txBody>
          <a:bodyPr wrap="square" rtlCol="0">
            <a:spAutoFit/>
          </a:bodyPr>
          <a:lstStyle/>
          <a:p>
            <a:r>
              <a:rPr lang="en-US" dirty="0">
                <a:solidFill>
                  <a:schemeClr val="bg1"/>
                </a:solidFill>
              </a:rPr>
              <a:t>Reawakening Cultural </a:t>
            </a:r>
          </a:p>
          <a:p>
            <a:r>
              <a:rPr lang="en-US" dirty="0">
                <a:solidFill>
                  <a:schemeClr val="bg1"/>
                </a:solidFill>
              </a:rPr>
              <a:t>Tattooing of the Northwest</a:t>
            </a:r>
          </a:p>
        </p:txBody>
      </p:sp>
    </p:spTree>
    <p:extLst>
      <p:ext uri="{BB962C8B-B14F-4D97-AF65-F5344CB8AC3E}">
        <p14:creationId xmlns:p14="http://schemas.microsoft.com/office/powerpoint/2010/main" val="26178004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3318" y="891351"/>
            <a:ext cx="7820819" cy="4713792"/>
          </a:xfrm>
        </p:spPr>
        <p:txBody>
          <a:bodyPr>
            <a:normAutofit/>
          </a:bodyPr>
          <a:lstStyle/>
          <a:p>
            <a:pPr marL="0" indent="0">
              <a:buNone/>
            </a:pPr>
            <a:r>
              <a:rPr lang="en-US" dirty="0">
                <a:latin typeface="+mj-lt"/>
              </a:rPr>
              <a:t>The University of Victoria Legacy Art Galleries acknowledges and respects the Lekwungen peoples on whose traditional territory the university stands and the Songhees, Esquimalt, and WSÁNEĆ peoples whose historical relationships with the land continue to this day. </a:t>
            </a:r>
          </a:p>
          <a:p>
            <a:pPr marL="0" indent="0">
              <a:buNone/>
            </a:pPr>
            <a:endParaRPr lang="en-US" dirty="0">
              <a:latin typeface="+mj-lt"/>
            </a:endParaRPr>
          </a:p>
          <a:p>
            <a:pPr marL="0" indent="0">
              <a:buNone/>
            </a:pPr>
            <a:r>
              <a:rPr lang="en-US" sz="3700" b="1" dirty="0"/>
              <a:t>To start the lesson, please create your own territory acknowledgement based on where your school is located. </a:t>
            </a:r>
          </a:p>
        </p:txBody>
      </p:sp>
      <p:sp>
        <p:nvSpPr>
          <p:cNvPr id="4" name="TextBox 3"/>
          <p:cNvSpPr txBox="1"/>
          <p:nvPr/>
        </p:nvSpPr>
        <p:spPr>
          <a:xfrm>
            <a:off x="8991602" y="0"/>
            <a:ext cx="3200398" cy="6858000"/>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endParaRPr lang="en-CA" dirty="0"/>
          </a:p>
        </p:txBody>
      </p:sp>
      <p:sp>
        <p:nvSpPr>
          <p:cNvPr id="6" name="Title 1"/>
          <p:cNvSpPr txBox="1">
            <a:spLocks/>
          </p:cNvSpPr>
          <p:nvPr/>
        </p:nvSpPr>
        <p:spPr>
          <a:xfrm>
            <a:off x="9166526" y="3047779"/>
            <a:ext cx="320039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2500" b="1" dirty="0">
                <a:solidFill>
                  <a:schemeClr val="bg1"/>
                </a:solidFill>
              </a:rPr>
              <a:t>ACKNOWLEDGEMENT</a:t>
            </a:r>
          </a:p>
        </p:txBody>
      </p:sp>
      <p:sp>
        <p:nvSpPr>
          <p:cNvPr id="2" name="TextBox 1"/>
          <p:cNvSpPr txBox="1"/>
          <p:nvPr/>
        </p:nvSpPr>
        <p:spPr>
          <a:xfrm>
            <a:off x="9156694" y="2894304"/>
            <a:ext cx="3200398" cy="707886"/>
          </a:xfrm>
          <a:prstGeom prst="rect">
            <a:avLst/>
          </a:prstGeom>
          <a:noFill/>
        </p:spPr>
        <p:txBody>
          <a:bodyPr wrap="square" rtlCol="0">
            <a:spAutoFit/>
          </a:bodyPr>
          <a:lstStyle/>
          <a:p>
            <a:r>
              <a:rPr lang="en-CA" sz="4000" b="1" dirty="0">
                <a:solidFill>
                  <a:schemeClr val="bg1"/>
                </a:solidFill>
                <a:latin typeface="+mj-lt"/>
              </a:rPr>
              <a:t>TERRITORY</a:t>
            </a:r>
          </a:p>
        </p:txBody>
      </p:sp>
    </p:spTree>
    <p:extLst>
      <p:ext uri="{BB962C8B-B14F-4D97-AF65-F5344CB8AC3E}">
        <p14:creationId xmlns:p14="http://schemas.microsoft.com/office/powerpoint/2010/main" val="11086951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21223" y="1272433"/>
            <a:ext cx="4362293" cy="4204795"/>
          </a:xfrm>
        </p:spPr>
        <p:txBody>
          <a:bodyPr>
            <a:noAutofit/>
          </a:bodyPr>
          <a:lstStyle/>
          <a:p>
            <a:pPr marL="0" indent="0">
              <a:buNone/>
            </a:pPr>
            <a:r>
              <a:rPr lang="en-CA" sz="3200" i="1" dirty="0">
                <a:latin typeface="+mj-lt"/>
              </a:rPr>
              <a:t>Body Language </a:t>
            </a:r>
            <a:r>
              <a:rPr lang="en-CA" sz="3200" dirty="0">
                <a:latin typeface="+mj-lt"/>
              </a:rPr>
              <a:t>traces the history and meaning of traditional Indigenous tattooing and piercing practices and explores their contemporary revival through the work of 5 artists who have been at the forefront of this cultural reawakening. </a:t>
            </a:r>
            <a:endParaRPr lang="en-CA" sz="3200" dirty="0"/>
          </a:p>
        </p:txBody>
      </p:sp>
      <p:sp>
        <p:nvSpPr>
          <p:cNvPr id="4" name="TextBox 3"/>
          <p:cNvSpPr txBox="1"/>
          <p:nvPr/>
        </p:nvSpPr>
        <p:spPr>
          <a:xfrm>
            <a:off x="8991601" y="0"/>
            <a:ext cx="3200398" cy="6858000"/>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endParaRPr lang="en-CA" dirty="0"/>
          </a:p>
        </p:txBody>
      </p:sp>
      <p:sp>
        <p:nvSpPr>
          <p:cNvPr id="6" name="Title 1"/>
          <p:cNvSpPr txBox="1">
            <a:spLocks/>
          </p:cNvSpPr>
          <p:nvPr/>
        </p:nvSpPr>
        <p:spPr>
          <a:xfrm>
            <a:off x="9284110" y="2766218"/>
            <a:ext cx="261538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4000" b="1" dirty="0">
                <a:solidFill>
                  <a:schemeClr val="bg1"/>
                </a:solidFill>
              </a:rPr>
              <a:t>ABOUT THE</a:t>
            </a:r>
          </a:p>
          <a:p>
            <a:r>
              <a:rPr lang="en-CA" sz="4000" b="1" dirty="0">
                <a:solidFill>
                  <a:schemeClr val="bg1"/>
                </a:solidFill>
              </a:rPr>
              <a:t>EXHIBITION</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607360" y="1599560"/>
            <a:ext cx="5488323" cy="3658882"/>
          </a:xfrm>
          <a:prstGeom prst="rect">
            <a:avLst/>
          </a:prstGeom>
        </p:spPr>
      </p:pic>
      <p:sp>
        <p:nvSpPr>
          <p:cNvPr id="5" name="TextBox 4"/>
          <p:cNvSpPr txBox="1"/>
          <p:nvPr/>
        </p:nvSpPr>
        <p:spPr>
          <a:xfrm>
            <a:off x="5081374" y="6453963"/>
            <a:ext cx="3786175" cy="307777"/>
          </a:xfrm>
          <a:prstGeom prst="rect">
            <a:avLst/>
          </a:prstGeom>
          <a:noFill/>
        </p:spPr>
        <p:txBody>
          <a:bodyPr wrap="square" rtlCol="0">
            <a:spAutoFit/>
          </a:bodyPr>
          <a:lstStyle/>
          <a:p>
            <a:pPr algn="r"/>
            <a:r>
              <a:rPr lang="en-CA" sz="1400" i="1" dirty="0">
                <a:latin typeface="+mj-lt"/>
              </a:rPr>
              <a:t>Chilkat All Over</a:t>
            </a:r>
            <a:r>
              <a:rPr lang="en-CA" sz="1400" dirty="0">
                <a:latin typeface="+mj-lt"/>
              </a:rPr>
              <a:t> by Dion Kaszas, 2017. </a:t>
            </a:r>
          </a:p>
        </p:txBody>
      </p:sp>
    </p:spTree>
    <p:extLst>
      <p:ext uri="{BB962C8B-B14F-4D97-AF65-F5344CB8AC3E}">
        <p14:creationId xmlns:p14="http://schemas.microsoft.com/office/powerpoint/2010/main" val="24713252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erson with the arms crossed&#10;&#10;Description automatically generated with medium confidence">
            <a:extLst>
              <a:ext uri="{FF2B5EF4-FFF2-40B4-BE49-F238E27FC236}">
                <a16:creationId xmlns:a16="http://schemas.microsoft.com/office/drawing/2014/main" id="{D515FCDF-34C6-5F41-B5C1-E8C5BD81864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02377" y="1010405"/>
            <a:ext cx="6079150" cy="4047824"/>
          </a:xfrm>
        </p:spPr>
      </p:pic>
      <p:sp>
        <p:nvSpPr>
          <p:cNvPr id="7" name="TextBox 6">
            <a:extLst>
              <a:ext uri="{FF2B5EF4-FFF2-40B4-BE49-F238E27FC236}">
                <a16:creationId xmlns:a16="http://schemas.microsoft.com/office/drawing/2014/main" id="{6472CA18-11E6-DF4C-8D7E-0683382CBB95}"/>
              </a:ext>
            </a:extLst>
          </p:cNvPr>
          <p:cNvSpPr txBox="1"/>
          <p:nvPr/>
        </p:nvSpPr>
        <p:spPr>
          <a:xfrm>
            <a:off x="490888" y="5288961"/>
            <a:ext cx="7815714" cy="1015663"/>
          </a:xfrm>
          <a:prstGeom prst="rect">
            <a:avLst/>
          </a:prstGeom>
          <a:noFill/>
        </p:spPr>
        <p:txBody>
          <a:bodyPr wrap="square" rtlCol="0">
            <a:spAutoFit/>
          </a:bodyPr>
          <a:lstStyle/>
          <a:p>
            <a:pPr algn="ctr"/>
            <a:r>
              <a:rPr lang="en-US" sz="2000" dirty="0">
                <a:latin typeface="+mj-lt"/>
              </a:rPr>
              <a:t>Dion Kaszas is a Hungarian, Metis and Nlaka’pamux artist. He is the co-founder of the Earthline Tattoo Collective and has mentored many Indigenous tattoo artists who are reconnecting with their tattoo traditions.</a:t>
            </a:r>
          </a:p>
        </p:txBody>
      </p:sp>
      <p:sp>
        <p:nvSpPr>
          <p:cNvPr id="2" name="TextBox 1"/>
          <p:cNvSpPr txBox="1"/>
          <p:nvPr/>
        </p:nvSpPr>
        <p:spPr>
          <a:xfrm>
            <a:off x="3813548" y="6445265"/>
            <a:ext cx="5029200" cy="307777"/>
          </a:xfrm>
          <a:prstGeom prst="rect">
            <a:avLst/>
          </a:prstGeom>
          <a:noFill/>
        </p:spPr>
        <p:txBody>
          <a:bodyPr wrap="square" rtlCol="0">
            <a:spAutoFit/>
          </a:bodyPr>
          <a:lstStyle/>
          <a:p>
            <a:pPr algn="r"/>
            <a:r>
              <a:rPr lang="en-US" sz="1400" dirty="0">
                <a:solidFill>
                  <a:prstClr val="black"/>
                </a:solidFill>
                <a:latin typeface="+mj-lt"/>
              </a:rPr>
              <a:t>Photo credit: Aaron Leon, 2015.</a:t>
            </a:r>
            <a:endParaRPr lang="en-CA" sz="1400" dirty="0">
              <a:latin typeface="+mj-lt"/>
            </a:endParaRPr>
          </a:p>
        </p:txBody>
      </p:sp>
      <p:sp>
        <p:nvSpPr>
          <p:cNvPr id="8" name="TextBox 7"/>
          <p:cNvSpPr txBox="1"/>
          <p:nvPr/>
        </p:nvSpPr>
        <p:spPr>
          <a:xfrm>
            <a:off x="8991601" y="0"/>
            <a:ext cx="3200398" cy="6858000"/>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endParaRPr lang="en-CA" dirty="0"/>
          </a:p>
        </p:txBody>
      </p:sp>
      <p:sp>
        <p:nvSpPr>
          <p:cNvPr id="9" name="Title 1"/>
          <p:cNvSpPr txBox="1">
            <a:spLocks/>
          </p:cNvSpPr>
          <p:nvPr/>
        </p:nvSpPr>
        <p:spPr>
          <a:xfrm>
            <a:off x="9254612" y="2766218"/>
            <a:ext cx="2674375"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4000" b="1" dirty="0">
                <a:solidFill>
                  <a:schemeClr val="bg1"/>
                </a:solidFill>
              </a:rPr>
              <a:t>ABOUT THE CURATOR</a:t>
            </a:r>
          </a:p>
        </p:txBody>
      </p:sp>
      <p:sp>
        <p:nvSpPr>
          <p:cNvPr id="10" name="TextBox 9"/>
          <p:cNvSpPr txBox="1"/>
          <p:nvPr/>
        </p:nvSpPr>
        <p:spPr>
          <a:xfrm>
            <a:off x="8991601" y="0"/>
            <a:ext cx="3200398" cy="6858000"/>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endParaRPr lang="en-CA" dirty="0"/>
          </a:p>
        </p:txBody>
      </p:sp>
      <p:sp>
        <p:nvSpPr>
          <p:cNvPr id="11" name="Title 1"/>
          <p:cNvSpPr txBox="1">
            <a:spLocks/>
          </p:cNvSpPr>
          <p:nvPr/>
        </p:nvSpPr>
        <p:spPr>
          <a:xfrm>
            <a:off x="9284110" y="2766218"/>
            <a:ext cx="261538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4000" b="1" dirty="0">
                <a:solidFill>
                  <a:schemeClr val="bg1"/>
                </a:solidFill>
              </a:rPr>
              <a:t>ABOUT THE</a:t>
            </a:r>
          </a:p>
          <a:p>
            <a:r>
              <a:rPr lang="en-CA" sz="4000" b="1" dirty="0">
                <a:solidFill>
                  <a:schemeClr val="bg1"/>
                </a:solidFill>
              </a:rPr>
              <a:t>CURATOR</a:t>
            </a:r>
          </a:p>
        </p:txBody>
      </p:sp>
    </p:spTree>
    <p:extLst>
      <p:ext uri="{BB962C8B-B14F-4D97-AF65-F5344CB8AC3E}">
        <p14:creationId xmlns:p14="http://schemas.microsoft.com/office/powerpoint/2010/main" val="29813546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84668" y="1321274"/>
            <a:ext cx="9995339" cy="4238406"/>
          </a:xfrm>
        </p:spPr>
        <p:txBody>
          <a:bodyPr>
            <a:noAutofit/>
          </a:bodyPr>
          <a:lstStyle/>
          <a:p>
            <a:r>
              <a:rPr lang="en-US" sz="3300" b="1" dirty="0">
                <a:solidFill>
                  <a:schemeClr val="bg1"/>
                </a:solidFill>
                <a:latin typeface="+mn-lt"/>
              </a:rPr>
              <a:t>Dion says: </a:t>
            </a:r>
            <a:r>
              <a:rPr lang="en-US" sz="2000" dirty="0">
                <a:solidFill>
                  <a:schemeClr val="bg1"/>
                </a:solidFill>
              </a:rPr>
              <a:t/>
            </a:r>
            <a:br>
              <a:rPr lang="en-US" sz="2000" dirty="0">
                <a:solidFill>
                  <a:schemeClr val="bg1"/>
                </a:solidFill>
              </a:rPr>
            </a:br>
            <a:r>
              <a:rPr lang="en-US" sz="2000" dirty="0">
                <a:solidFill>
                  <a:schemeClr val="bg1"/>
                </a:solidFill>
              </a:rPr>
              <a:t/>
            </a:r>
            <a:br>
              <a:rPr lang="en-US" sz="2000" dirty="0">
                <a:solidFill>
                  <a:schemeClr val="bg1"/>
                </a:solidFill>
              </a:rPr>
            </a:br>
            <a:r>
              <a:rPr lang="en-US" sz="2000" dirty="0">
                <a:solidFill>
                  <a:schemeClr val="bg1"/>
                </a:solidFill>
              </a:rPr>
              <a:t>“</a:t>
            </a:r>
            <a:r>
              <a:rPr lang="en-CA" sz="2400" dirty="0">
                <a:solidFill>
                  <a:schemeClr val="bg1"/>
                </a:solidFill>
              </a:rPr>
              <a:t>Our tattooing traditions transcend mere decoration to provide healing, protection, and a profound sense of cultural knowledge and belonging. </a:t>
            </a:r>
            <a:br>
              <a:rPr lang="en-CA" sz="2400" dirty="0">
                <a:solidFill>
                  <a:schemeClr val="bg1"/>
                </a:solidFill>
              </a:rPr>
            </a:br>
            <a:r>
              <a:rPr lang="en-CA" sz="2400" dirty="0">
                <a:solidFill>
                  <a:schemeClr val="bg1"/>
                </a:solidFill>
              </a:rPr>
              <a:t/>
            </a:r>
            <a:br>
              <a:rPr lang="en-CA" sz="2400" dirty="0">
                <a:solidFill>
                  <a:schemeClr val="bg1"/>
                </a:solidFill>
              </a:rPr>
            </a:br>
            <a:r>
              <a:rPr lang="en-CA" sz="2400" dirty="0">
                <a:solidFill>
                  <a:schemeClr val="bg1"/>
                </a:solidFill>
              </a:rPr>
              <a:t>The revival of our tattooing traditions affirms our identity, sends messages of empowerment, and stitches together our history with our contemporary existence. Our tattoos are a permanent reminder that we belong to something bigger than ourselves.”</a:t>
            </a:r>
            <a:br>
              <a:rPr lang="en-CA" sz="2400" dirty="0">
                <a:solidFill>
                  <a:schemeClr val="bg1"/>
                </a:solidFill>
              </a:rPr>
            </a:br>
            <a:endParaRPr lang="en-CA" sz="2400" i="1" dirty="0">
              <a:solidFill>
                <a:schemeClr val="bg1"/>
              </a:solidFill>
              <a:latin typeface="+mn-lt"/>
            </a:endParaRPr>
          </a:p>
        </p:txBody>
      </p:sp>
    </p:spTree>
    <p:extLst>
      <p:ext uri="{BB962C8B-B14F-4D97-AF65-F5344CB8AC3E}">
        <p14:creationId xmlns:p14="http://schemas.microsoft.com/office/powerpoint/2010/main" val="31025548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8415" y="375646"/>
            <a:ext cx="3936382" cy="5399773"/>
          </a:xfrm>
        </p:spPr>
        <p:txBody>
          <a:bodyPr>
            <a:noAutofit/>
          </a:bodyPr>
          <a:lstStyle/>
          <a:p>
            <a:pPr marL="0" indent="0">
              <a:buNone/>
            </a:pPr>
            <a:r>
              <a:rPr lang="en-CA" sz="2500" b="1" dirty="0"/>
              <a:t>Dion says: </a:t>
            </a:r>
          </a:p>
          <a:p>
            <a:pPr marL="0" indent="0">
              <a:buNone/>
            </a:pPr>
            <a:r>
              <a:rPr lang="en-CA" sz="2500" dirty="0">
                <a:latin typeface="+mj-lt"/>
              </a:rPr>
              <a:t>It was challenging to grow up outside of my ancestral community because I didn’t have connection to the land. I didn’t have connection to those cultural teachings. </a:t>
            </a:r>
          </a:p>
          <a:p>
            <a:pPr marL="0" indent="0">
              <a:buNone/>
            </a:pPr>
            <a:r>
              <a:rPr lang="en-CA" sz="2500" dirty="0">
                <a:latin typeface="+mj-lt"/>
              </a:rPr>
              <a:t>For many years I felt off balance. The work of Nlaka’pamux tattooing has helped me to feel whole and make me feel stronger and firmer in my own identity as an Indigenous person and as an Nlaka’pamux person.</a:t>
            </a:r>
          </a:p>
        </p:txBody>
      </p:sp>
      <p:sp>
        <p:nvSpPr>
          <p:cNvPr id="4" name="TextBox 3"/>
          <p:cNvSpPr txBox="1"/>
          <p:nvPr/>
        </p:nvSpPr>
        <p:spPr>
          <a:xfrm>
            <a:off x="8991601" y="0"/>
            <a:ext cx="3200398" cy="6858000"/>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endParaRPr lang="en-CA" dirty="0"/>
          </a:p>
        </p:txBody>
      </p:sp>
      <p:sp>
        <p:nvSpPr>
          <p:cNvPr id="6" name="Title 1"/>
          <p:cNvSpPr txBox="1">
            <a:spLocks/>
          </p:cNvSpPr>
          <p:nvPr/>
        </p:nvSpPr>
        <p:spPr>
          <a:xfrm>
            <a:off x="9348043" y="2811196"/>
            <a:ext cx="2487514" cy="1325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4000" b="1" dirty="0">
                <a:solidFill>
                  <a:schemeClr val="bg1"/>
                </a:solidFill>
              </a:rPr>
              <a:t>ABOUT THE CURATOR</a:t>
            </a:r>
          </a:p>
        </p:txBody>
      </p:sp>
      <p:sp>
        <p:nvSpPr>
          <p:cNvPr id="2" name="Rectangle 1"/>
          <p:cNvSpPr/>
          <p:nvPr/>
        </p:nvSpPr>
        <p:spPr>
          <a:xfrm>
            <a:off x="4855647" y="6295682"/>
            <a:ext cx="4046383" cy="707886"/>
          </a:xfrm>
          <a:prstGeom prst="rect">
            <a:avLst/>
          </a:prstGeom>
        </p:spPr>
        <p:txBody>
          <a:bodyPr wrap="square">
            <a:spAutoFit/>
          </a:bodyPr>
          <a:lstStyle/>
          <a:p>
            <a:pPr lvl="0" algn="r"/>
            <a:r>
              <a:rPr lang="en-CA" sz="1400" i="1" dirty="0">
                <a:solidFill>
                  <a:prstClr val="black"/>
                </a:solidFill>
                <a:latin typeface="Calibri Light" panose="020F0302020204030204"/>
                <a:ea typeface="Calibri" panose="020F0502020204030204" pitchFamily="34" charset="0"/>
              </a:rPr>
              <a:t>Colouring Sky: Tattooing Land (Larry K. Kaszas)</a:t>
            </a:r>
            <a:r>
              <a:rPr lang="en-CA" sz="1400" dirty="0">
                <a:solidFill>
                  <a:prstClr val="black"/>
                </a:solidFill>
                <a:latin typeface="Calibri Light" panose="020F0302020204030204"/>
                <a:ea typeface="Calibri" panose="020F0502020204030204" pitchFamily="34" charset="0"/>
              </a:rPr>
              <a:t> </a:t>
            </a:r>
          </a:p>
          <a:p>
            <a:pPr lvl="0" algn="r"/>
            <a:r>
              <a:rPr lang="en-CA" sz="1400" dirty="0">
                <a:solidFill>
                  <a:prstClr val="black"/>
                </a:solidFill>
                <a:latin typeface="Calibri Light" panose="020F0302020204030204"/>
                <a:ea typeface="Calibri" panose="020F0502020204030204" pitchFamily="34" charset="0"/>
              </a:rPr>
              <a:t>by Aaron Leon, 2015.</a:t>
            </a:r>
            <a:endParaRPr lang="en-CA" sz="1400" dirty="0">
              <a:solidFill>
                <a:prstClr val="black"/>
              </a:solidFill>
              <a:latin typeface="Calibri Light" panose="020F0302020204030204"/>
            </a:endParaRPr>
          </a:p>
          <a:p>
            <a:pPr lvl="0" algn="r"/>
            <a:r>
              <a:rPr lang="en-CA" sz="1200" dirty="0">
                <a:solidFill>
                  <a:prstClr val="black"/>
                </a:solidFill>
                <a:latin typeface="Calibri Light" panose="020F0302020204030204"/>
              </a:rPr>
              <a:t>. </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44" y="0"/>
            <a:ext cx="4579487" cy="6858000"/>
          </a:xfrm>
          <a:prstGeom prst="rect">
            <a:avLst/>
          </a:prstGeom>
        </p:spPr>
      </p:pic>
      <p:sp>
        <p:nvSpPr>
          <p:cNvPr id="7" name="TextBox 6"/>
          <p:cNvSpPr txBox="1"/>
          <p:nvPr/>
        </p:nvSpPr>
        <p:spPr>
          <a:xfrm>
            <a:off x="8991601" y="0"/>
            <a:ext cx="3200398" cy="6858000"/>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endParaRPr lang="en-CA" dirty="0"/>
          </a:p>
        </p:txBody>
      </p:sp>
      <p:sp>
        <p:nvSpPr>
          <p:cNvPr id="8" name="Title 1"/>
          <p:cNvSpPr txBox="1">
            <a:spLocks/>
          </p:cNvSpPr>
          <p:nvPr/>
        </p:nvSpPr>
        <p:spPr>
          <a:xfrm>
            <a:off x="9284110" y="2766218"/>
            <a:ext cx="261538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4000" b="1" dirty="0">
                <a:solidFill>
                  <a:schemeClr val="bg1"/>
                </a:solidFill>
              </a:rPr>
              <a:t>ABOUT THE</a:t>
            </a:r>
          </a:p>
          <a:p>
            <a:r>
              <a:rPr lang="en-CA" sz="4000" b="1" dirty="0">
                <a:solidFill>
                  <a:schemeClr val="bg1"/>
                </a:solidFill>
              </a:rPr>
              <a:t>CURATOR</a:t>
            </a:r>
          </a:p>
        </p:txBody>
      </p:sp>
    </p:spTree>
    <p:extLst>
      <p:ext uri="{BB962C8B-B14F-4D97-AF65-F5344CB8AC3E}">
        <p14:creationId xmlns:p14="http://schemas.microsoft.com/office/powerpoint/2010/main" val="400330306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0961D4411B97D489357F4B231A0A1B7" ma:contentTypeVersion="14" ma:contentTypeDescription="Create a new document." ma:contentTypeScope="" ma:versionID="0af00aba90d55a468ec1d82972b64f59">
  <xsd:schema xmlns:xsd="http://www.w3.org/2001/XMLSchema" xmlns:xs="http://www.w3.org/2001/XMLSchema" xmlns:p="http://schemas.microsoft.com/office/2006/metadata/properties" xmlns:ns3="3cce0927-4855-4b89-99b2-96dcb911e130" xmlns:ns4="0646afd4-2b68-4273-89ce-de758957f576" targetNamespace="http://schemas.microsoft.com/office/2006/metadata/properties" ma:root="true" ma:fieldsID="8dee19580fd059bde594dab246876a52" ns3:_="" ns4:_="">
    <xsd:import namespace="3cce0927-4855-4b89-99b2-96dcb911e130"/>
    <xsd:import namespace="0646afd4-2b68-4273-89ce-de758957f576"/>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ServiceDateTaken" minOccurs="0"/>
                <xsd:element ref="ns4:MediaLengthInSeconds"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ce0927-4855-4b89-99b2-96dcb911e13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646afd4-2b68-4273-89ce-de758957f57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EAFF806-3258-4ABB-8ED7-083537BBBFF9}">
  <ds:schemaRefs>
    <ds:schemaRef ds:uri="http://schemas.microsoft.com/sharepoint/v3/contenttype/forms"/>
  </ds:schemaRefs>
</ds:datastoreItem>
</file>

<file path=customXml/itemProps2.xml><?xml version="1.0" encoding="utf-8"?>
<ds:datastoreItem xmlns:ds="http://schemas.openxmlformats.org/officeDocument/2006/customXml" ds:itemID="{E27F0CD1-D504-4A96-99B7-B643BACC6879}">
  <ds:schemaRefs>
    <ds:schemaRef ds:uri="http://schemas.microsoft.com/office/2006/documentManagement/types"/>
    <ds:schemaRef ds:uri="3cce0927-4855-4b89-99b2-96dcb911e130"/>
    <ds:schemaRef ds:uri="http://www.w3.org/XML/1998/namespace"/>
    <ds:schemaRef ds:uri="http://purl.org/dc/dcmitype/"/>
    <ds:schemaRef ds:uri="http://schemas.microsoft.com/office/2006/metadata/properties"/>
    <ds:schemaRef ds:uri="http://purl.org/dc/terms/"/>
    <ds:schemaRef ds:uri="http://schemas.openxmlformats.org/package/2006/metadata/core-properties"/>
    <ds:schemaRef ds:uri="http://schemas.microsoft.com/office/infopath/2007/PartnerControls"/>
    <ds:schemaRef ds:uri="0646afd4-2b68-4273-89ce-de758957f576"/>
    <ds:schemaRef ds:uri="http://purl.org/dc/elements/1.1/"/>
  </ds:schemaRefs>
</ds:datastoreItem>
</file>

<file path=customXml/itemProps3.xml><?xml version="1.0" encoding="utf-8"?>
<ds:datastoreItem xmlns:ds="http://schemas.openxmlformats.org/officeDocument/2006/customXml" ds:itemID="{BDE3B70E-B731-456F-979E-B3624A8A5F6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cce0927-4855-4b89-99b2-96dcb911e130"/>
    <ds:schemaRef ds:uri="0646afd4-2b68-4273-89ce-de758957f57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13188</TotalTime>
  <Words>2735</Words>
  <Application>Microsoft Office PowerPoint</Application>
  <PresentationFormat>Widescreen</PresentationFormat>
  <Paragraphs>241</Paragraphs>
  <Slides>24</Slides>
  <Notes>24</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Calibri</vt:lpstr>
      <vt:lpstr>Calibri Light</vt:lpstr>
      <vt:lpstr>Office Theme</vt:lpstr>
      <vt:lpstr>UVic Legacy Art Galleries  </vt:lpstr>
      <vt:lpstr>PowerPoint Presentation</vt:lpstr>
      <vt:lpstr>PowerPoint Presentation</vt:lpstr>
      <vt:lpstr>PowerPoint Presentation</vt:lpstr>
      <vt:lpstr>PowerPoint Presentation</vt:lpstr>
      <vt:lpstr>PowerPoint Presentation</vt:lpstr>
      <vt:lpstr>PowerPoint Presentation</vt:lpstr>
      <vt:lpstr>Dion says:   “Our tattooing traditions transcend mere decoration to provide healing, protection, and a profound sense of cultural knowledge and belonging.   The revival of our tattooing traditions affirms our identity, sends messages of empowerment, and stitches together our history with our contemporary existence. Our tattoos are a permanent reminder that we belong to something bigger than ourselves.”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Victoria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Shannon Lake</dc:creator>
  <cp:lastModifiedBy>Shannon Lake</cp:lastModifiedBy>
  <cp:revision>170</cp:revision>
  <dcterms:created xsi:type="dcterms:W3CDTF">2021-12-02T22:40:29Z</dcterms:created>
  <dcterms:modified xsi:type="dcterms:W3CDTF">2022-04-12T19:54:31Z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0x01010040961D4411B97D489357F4B231A0A1B7</vt:lpwstr>
  </property>
</Properties>
</file>