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1"/>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8288000" cy="10287000"/>
  <p:notesSz cx="6858000" cy="9144000"/>
  <p:embeddedFontLst>
    <p:embeddedFont>
      <p:font typeface="Lato" panose="020F0502020204030203" pitchFamily="34" charset="0"/>
      <p:regular r:id="rId22"/>
      <p:bold r:id="rId23"/>
      <p:italic r:id="rId24"/>
      <p:boldItalic r:id="rId25"/>
    </p:embeddedFont>
    <p:embeddedFont>
      <p:font typeface="Open Sans 1" panose="020B0604020202020204" charset="0"/>
      <p:regular r:id="rId26"/>
    </p:embeddedFont>
    <p:embeddedFont>
      <p:font typeface="Open Sans 2" panose="020B0604020202020204" charset="0"/>
      <p:regular r:id="rId27"/>
    </p:embeddedFont>
    <p:embeddedFont>
      <p:font typeface="Open Sans Extra Bold" panose="020B0604020202020204" charset="0"/>
      <p:regular r:id="rId28"/>
    </p:embeddedFont>
    <p:embeddedFont>
      <p:font typeface="Poppins" panose="00000500000000000000" pitchFamily="2" charset="0"/>
      <p:regular r:id="rId29"/>
      <p:bold r:id="rId30"/>
      <p:italic r:id="rId31"/>
      <p:boldItalic r:id="rId32"/>
    </p:embeddedFont>
    <p:embeddedFont>
      <p:font typeface="Poppins Bold" panose="00000800000000000000" pitchFamily="2" charset="0"/>
      <p:regular r:id="rId33"/>
      <p:bold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4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BFB0A5-FBFE-85BA-9E9D-8BF557640CF3}" v="44" dt="2024-11-26T19:29:56.4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0107" autoAdjust="0"/>
  </p:normalViewPr>
  <p:slideViewPr>
    <p:cSldViewPr>
      <p:cViewPr varScale="1">
        <p:scale>
          <a:sx n="27" d="100"/>
          <a:sy n="27" d="100"/>
        </p:scale>
        <p:origin x="74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9" Type="http://schemas.microsoft.com/office/2015/10/relationships/revisionInfo" Target="revisionInfo.xml"/><Relationship Id="rId21" Type="http://schemas.openxmlformats.org/officeDocument/2006/relationships/notesMaster" Target="notesMasters/notesMaster1.xml"/><Relationship Id="rId34" Type="http://schemas.openxmlformats.org/officeDocument/2006/relationships/font" Target="fonts/font1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216961-FF9E-4322-A715-0529265237E4}" type="datetimeFigureOut">
              <a:rPr lang="en-CA" smtClean="0"/>
              <a:t>2024-11-26</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DDFB2F-0C71-4916-9442-F3D1490EB57F}" type="slidenum">
              <a:rPr lang="en-CA" smtClean="0"/>
              <a:t>‹#›</a:t>
            </a:fld>
            <a:endParaRPr lang="en-CA"/>
          </a:p>
        </p:txBody>
      </p:sp>
    </p:spTree>
    <p:extLst>
      <p:ext uri="{BB962C8B-B14F-4D97-AF65-F5344CB8AC3E}">
        <p14:creationId xmlns:p14="http://schemas.microsoft.com/office/powerpoint/2010/main" val="3275959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unesdoc.unesco.org/in/documentViewer.xhtml?v=2.1.196&amp;id=p::usmarcdef_0000386693&amp;file=/in/rest/annotationSVC/DownloadWatermarkedAttachment/attach_import_eac0f406-0548-426d-b1f9-8158c22906bc%3F_%3D386693eng.pdf&amp;locale=en&amp;multi=true&amp;ark=/ark:/48223/pf0000386693/PDF/386693eng.pdf#1243_23_Guidance%20on%20Generation%20AI.indd%3A.141843%3A1399"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youtu.be/t9gmyvf7JYo" TargetMode="External"/><Relationship Id="rId5" Type="http://schemas.openxmlformats.org/officeDocument/2006/relationships/hyperlink" Target="https://creativecommons.org/licenses/by-sa/3.0/igo/" TargetMode="External"/><Relationship Id="rId4" Type="http://schemas.openxmlformats.org/officeDocument/2006/relationships/hyperlink" Target="https://www.unesco.org/en/education"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unesdoc.unesco.org/in/documentViewer.xhtml?v=2.1.196&amp;id=p::usmarcdef_0000386693&amp;file=/in/rest/annotationSVC/DownloadWatermarkedAttachment/attach_import_eac0f406-0548-426d-b1f9-8158c22906bc%3F_%3D386693eng.pdf&amp;locale=en&amp;multi=true&amp;ark=/ark:/48223/pf0000386693/PDF/386693eng.pdf#1243_23_Guidance%20on%20Generation%20AI.indd%3A.141843%3A1399"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unesdoc.unesco.org/in/documentViewer.xhtml?v=2.1.196&amp;id=p::usmarcdef_0000386693&amp;file=/in/rest/annotationSVC/DownloadWatermarkedAttachment/attach_import_eac0f406-0548-426d-b1f9-8158c22906bc%3F_%3D386693eng.pdf&amp;locale=en&amp;multi=true&amp;ark=/ark:/48223/pf0000386693/PDF/386693eng.pdf" TargetMode="External"/><Relationship Id="rId5" Type="http://schemas.openxmlformats.org/officeDocument/2006/relationships/hyperlink" Target="https://creativecommons.org/licenses/by-sa/3.0/igo/" TargetMode="External"/><Relationship Id="rId4" Type="http://schemas.openxmlformats.org/officeDocument/2006/relationships/hyperlink" Target="https://www.unesco.org/en/education"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3.weforum.org/docs/WEF_Future_of_Jobs_2023.pdf?_gl=1*19ubrm7*_up*MQ..&amp;gclid=CjwKCAjwjaWoBhAmEiwAXz8DBQ7_9vypwVThhXUyS8_xzwBnHiPBP6dXnXtZMrrXI4-fFtgkusqMGhoCTuEQAvD_Bw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lsevier.com/about/policies/publishing-ethics#Author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onlineacademiccommunity.uvic.ca/LearnAnywhere/2024/01/11/genai-in-classroom/"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teachanywhere.uvic.ca/academic-integrity/ai-evaluatio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15000"/>
              </a:lnSpc>
              <a:spcBef>
                <a:spcPts val="1200"/>
              </a:spcBef>
              <a:spcAft>
                <a:spcPts val="0"/>
              </a:spcAft>
              <a:buClr>
                <a:schemeClr val="dk1"/>
              </a:buClr>
              <a:buSzPts val="1100"/>
              <a:buFont typeface="Arial"/>
              <a:buNone/>
            </a:pPr>
            <a:r>
              <a:rPr lang="en-US" b="1" i="0" dirty="0">
                <a:solidFill>
                  <a:schemeClr val="dk1"/>
                </a:solidFill>
              </a:rPr>
              <a:t>Definition:</a:t>
            </a:r>
            <a:r>
              <a:rPr lang="en-US" b="1" i="0" baseline="0" dirty="0">
                <a:solidFill>
                  <a:schemeClr val="dk1"/>
                </a:solidFill>
              </a:rPr>
              <a:t> What is Gen AI?</a:t>
            </a:r>
          </a:p>
          <a:p>
            <a:pPr marL="0" indent="0">
              <a:lnSpc>
                <a:spcPct val="115000"/>
              </a:lnSpc>
              <a:spcBef>
                <a:spcPts val="1200"/>
              </a:spcBef>
              <a:buClr>
                <a:schemeClr val="dk1"/>
              </a:buClr>
              <a:buSzPts val="1100"/>
              <a:buNone/>
              <a:defRPr/>
            </a:pPr>
            <a:r>
              <a:rPr lang="en-US" i="0" baseline="0" dirty="0">
                <a:solidFill>
                  <a:schemeClr val="dk1"/>
                </a:solidFill>
              </a:rPr>
              <a:t>“</a:t>
            </a:r>
            <a:r>
              <a:rPr lang="en-US" i="0" dirty="0">
                <a:solidFill>
                  <a:schemeClr val="dk1"/>
                </a:solidFill>
              </a:rPr>
              <a:t>Generative AI (</a:t>
            </a:r>
            <a:r>
              <a:rPr lang="en-US" i="0" dirty="0" err="1">
                <a:solidFill>
                  <a:schemeClr val="dk1"/>
                </a:solidFill>
              </a:rPr>
              <a:t>GenAI</a:t>
            </a:r>
            <a:r>
              <a:rPr lang="en-US" i="0" dirty="0">
                <a:solidFill>
                  <a:schemeClr val="dk1"/>
                </a:solidFill>
              </a:rPr>
              <a:t>) is an artificial intelligence (AI) technology that automatically generates content in response to prompts written in natural-language conversational interfaces. Rather than simply curating existing webpages, by drawing on existing content, </a:t>
            </a:r>
            <a:r>
              <a:rPr lang="en-US" i="0" dirty="0" err="1">
                <a:solidFill>
                  <a:schemeClr val="dk1"/>
                </a:solidFill>
              </a:rPr>
              <a:t>GenAI</a:t>
            </a:r>
            <a:r>
              <a:rPr lang="en-US" i="0" dirty="0">
                <a:solidFill>
                  <a:schemeClr val="dk1"/>
                </a:solidFill>
              </a:rPr>
              <a:t> actually produces new content. The content can appear in formats that comprise all symbolic representations of human thinking: texts written in natural language, images (including photographs, digital paintings and cartoons), videos, music and software code. </a:t>
            </a:r>
            <a:r>
              <a:rPr lang="en-US" i="0" dirty="0" err="1">
                <a:solidFill>
                  <a:schemeClr val="dk1"/>
                </a:solidFill>
              </a:rPr>
              <a:t>GenAI</a:t>
            </a:r>
            <a:r>
              <a:rPr lang="en-US" i="0" dirty="0">
                <a:solidFill>
                  <a:schemeClr val="dk1"/>
                </a:solidFill>
              </a:rPr>
              <a:t> is trained using data collected from webpages, social media conversations and other online media. It generates its content by statistically </a:t>
            </a:r>
            <a:r>
              <a:rPr lang="en-US" i="0" dirty="0" err="1">
                <a:solidFill>
                  <a:schemeClr val="dk1"/>
                </a:solidFill>
              </a:rPr>
              <a:t>analysing</a:t>
            </a:r>
            <a:r>
              <a:rPr lang="en-US" i="0" dirty="0">
                <a:solidFill>
                  <a:schemeClr val="dk1"/>
                </a:solidFill>
              </a:rPr>
              <a:t> the distributions of words, pixels or other elements in the data that it has ingested and identifying and repeating common patterns (for example, which words typically follow which other words)” (p.</a:t>
            </a:r>
            <a:r>
              <a:rPr lang="en-US" i="0" baseline="0" dirty="0">
                <a:solidFill>
                  <a:schemeClr val="dk1"/>
                </a:solidFill>
              </a:rPr>
              <a:t> 8 in </a:t>
            </a:r>
            <a:r>
              <a:rPr lang="en-US" u="sng" dirty="0">
                <a:solidFill>
                  <a:srgbClr val="1155CC"/>
                </a:solidFill>
                <a:highlight>
                  <a:srgbClr val="FFFFFF"/>
                </a:highlight>
                <a:hlinkClick r:id="rId3">
                  <a:extLst>
                    <a:ext uri="{A12FA001-AC4F-418D-AE19-62706E023703}">
                      <ahyp:hlinkClr xmlns:ahyp="http://schemas.microsoft.com/office/drawing/2018/hyperlinkcolor" val="tx"/>
                    </a:ext>
                  </a:extLst>
                </a:hlinkClick>
              </a:rPr>
              <a:t>Guidance for generative AI in education and research</a:t>
            </a:r>
            <a:r>
              <a:rPr lang="en-US" dirty="0">
                <a:solidFill>
                  <a:schemeClr val="dk1"/>
                </a:solidFill>
              </a:rPr>
              <a:t> by</a:t>
            </a:r>
            <a:r>
              <a:rPr lang="en-US" dirty="0">
                <a:solidFill>
                  <a:schemeClr val="dk1"/>
                </a:solidFill>
                <a:uFill>
                  <a:noFill/>
                </a:uFill>
                <a:hlinkClick r:id="rId4">
                  <a:extLst>
                    <a:ext uri="{A12FA001-AC4F-418D-AE19-62706E023703}">
                      <ahyp:hlinkClr xmlns:ahyp="http://schemas.microsoft.com/office/drawing/2018/hyperlinkcolor" val="tx"/>
                    </a:ext>
                  </a:extLst>
                </a:hlinkClick>
              </a:rPr>
              <a:t> </a:t>
            </a:r>
            <a:r>
              <a:rPr lang="en-US" u="sng" dirty="0">
                <a:solidFill>
                  <a:srgbClr val="0000FF"/>
                </a:solidFill>
                <a:hlinkClick r:id="rId4">
                  <a:extLst>
                    <a:ext uri="{A12FA001-AC4F-418D-AE19-62706E023703}">
                      <ahyp:hlinkClr xmlns:ahyp="http://schemas.microsoft.com/office/drawing/2018/hyperlinkcolor" val="tx"/>
                    </a:ext>
                  </a:extLst>
                </a:hlinkClick>
              </a:rPr>
              <a:t>UNESCO</a:t>
            </a:r>
            <a:r>
              <a:rPr lang="en-US" dirty="0">
                <a:solidFill>
                  <a:schemeClr val="dk1"/>
                </a:solidFill>
              </a:rPr>
              <a:t> -</a:t>
            </a:r>
            <a:r>
              <a:rPr lang="en-US" baseline="0" dirty="0">
                <a:solidFill>
                  <a:schemeClr val="dk1"/>
                </a:solidFill>
              </a:rPr>
              <a:t> </a:t>
            </a:r>
            <a:r>
              <a:rPr lang="en-US" dirty="0">
                <a:solidFill>
                  <a:schemeClr val="dk1"/>
                </a:solidFill>
              </a:rPr>
              <a:t>licensed under</a:t>
            </a:r>
            <a:r>
              <a:rPr lang="en-US" dirty="0">
                <a:solidFill>
                  <a:schemeClr val="dk1"/>
                </a:solidFill>
                <a:uFill>
                  <a:noFill/>
                </a:uFill>
                <a:hlinkClick r:id="rId5">
                  <a:extLst>
                    <a:ext uri="{A12FA001-AC4F-418D-AE19-62706E023703}">
                      <ahyp:hlinkClr xmlns:ahyp="http://schemas.microsoft.com/office/drawing/2018/hyperlinkcolor" val="tx"/>
                    </a:ext>
                  </a:extLst>
                </a:hlinkClick>
              </a:rPr>
              <a:t> </a:t>
            </a:r>
            <a:r>
              <a:rPr lang="en-US" u="sng" dirty="0">
                <a:solidFill>
                  <a:srgbClr val="0000FF"/>
                </a:solidFill>
                <a:hlinkClick r:id="rId5">
                  <a:extLst>
                    <a:ext uri="{A12FA001-AC4F-418D-AE19-62706E023703}">
                      <ahyp:hlinkClr xmlns:ahyp="http://schemas.microsoft.com/office/drawing/2018/hyperlinkcolor" val="tx"/>
                    </a:ext>
                  </a:extLst>
                </a:hlinkClick>
              </a:rPr>
              <a:t>CC BY-SA 3.0</a:t>
            </a:r>
            <a:r>
              <a:rPr lang="en-US" i="0" dirty="0">
                <a:solidFill>
                  <a:schemeClr val="dk1"/>
                </a:solidFill>
              </a:rPr>
              <a:t>).</a:t>
            </a:r>
            <a:br>
              <a:rPr lang="en-US" i="1" dirty="0"/>
            </a:br>
            <a:br>
              <a:rPr lang="en-US" i="1" dirty="0"/>
            </a:br>
            <a:r>
              <a:rPr lang="en-US" b="1" dirty="0">
                <a:solidFill>
                  <a:schemeClr val="dk1"/>
                </a:solidFill>
              </a:rPr>
              <a:t>Video: Practical</a:t>
            </a:r>
            <a:r>
              <a:rPr lang="en-US" b="1" baseline="0" dirty="0">
                <a:solidFill>
                  <a:schemeClr val="dk1"/>
                </a:solidFill>
              </a:rPr>
              <a:t> AI for Instructors and Students Part 1: Introduction to AI for Teachers and Students</a:t>
            </a:r>
            <a:endParaRPr lang="en-US" dirty="0">
              <a:solidFill>
                <a:schemeClr val="dk1"/>
              </a:solidFill>
            </a:endParaRPr>
          </a:p>
          <a:p>
            <a:pPr marL="0" indent="0">
              <a:lnSpc>
                <a:spcPct val="114999"/>
              </a:lnSpc>
              <a:spcBef>
                <a:spcPts val="1200"/>
              </a:spcBef>
              <a:buSzPts val="1100"/>
              <a:buNone/>
              <a:defRPr/>
            </a:pPr>
            <a:r>
              <a:rPr lang="en-US" dirty="0"/>
              <a:t>Creators: Wharton School - Ethan </a:t>
            </a:r>
            <a:r>
              <a:rPr lang="en-US" dirty="0" err="1"/>
              <a:t>Mollick</a:t>
            </a:r>
            <a:r>
              <a:rPr lang="en-US" dirty="0"/>
              <a:t> and </a:t>
            </a:r>
            <a:r>
              <a:rPr lang="en-US" dirty="0" err="1"/>
              <a:t>Lilach</a:t>
            </a:r>
            <a:r>
              <a:rPr lang="en-US" dirty="0"/>
              <a:t> </a:t>
            </a:r>
            <a:r>
              <a:rPr lang="en-US" dirty="0" err="1"/>
              <a:t>Mollick</a:t>
            </a:r>
            <a:br>
              <a:rPr lang="en-US" baseline="0" dirty="0"/>
            </a:br>
            <a:r>
              <a:rPr lang="en-US" i="0" baseline="0" dirty="0">
                <a:solidFill>
                  <a:schemeClr val="dk1"/>
                </a:solidFill>
              </a:rPr>
              <a:t>Link: </a:t>
            </a:r>
            <a:r>
              <a:rPr lang="en-US" dirty="0">
                <a:solidFill>
                  <a:schemeClr val="dk1"/>
                </a:solidFill>
                <a:uFill>
                  <a:noFill/>
                </a:uFill>
                <a:hlinkClick r:id="rId6">
                  <a:extLst>
                    <a:ext uri="{A12FA001-AC4F-418D-AE19-62706E023703}">
                      <ahyp:hlinkClr xmlns:ahyp="http://schemas.microsoft.com/office/drawing/2018/hyperlinkcolor" val="tx"/>
                    </a:ext>
                  </a:extLst>
                </a:hlinkClick>
              </a:rPr>
              <a:t>https://youtu.be/t9gmyvf7JYo </a:t>
            </a:r>
            <a:br>
              <a:rPr lang="en-US" dirty="0">
                <a:uFill>
                  <a:noFill/>
                </a:uFill>
              </a:rPr>
            </a:br>
            <a:r>
              <a:rPr lang="en-US" dirty="0">
                <a:solidFill>
                  <a:schemeClr val="dk1"/>
                </a:solidFill>
                <a:uFill>
                  <a:noFill/>
                </a:uFill>
              </a:rPr>
              <a:t>Description: “</a:t>
            </a:r>
            <a:r>
              <a:rPr lang="en-US" sz="1200" u="none" strike="noStrike" cap="none" dirty="0">
                <a:solidFill>
                  <a:srgbClr val="000000"/>
                </a:solidFill>
                <a:effectLst/>
                <a:latin typeface="Arial"/>
                <a:ea typeface="Arial"/>
                <a:cs typeface="Arial"/>
                <a:sym typeface="Arial"/>
              </a:rPr>
              <a:t>In this introduction, Wharton Interactive's Faculty Director Ethan </a:t>
            </a:r>
            <a:r>
              <a:rPr lang="en-US" sz="1200" u="none" strike="noStrike" cap="none" dirty="0" err="1">
                <a:solidFill>
                  <a:srgbClr val="000000"/>
                </a:solidFill>
                <a:effectLst/>
                <a:latin typeface="Arial"/>
                <a:ea typeface="Arial"/>
                <a:cs typeface="Arial"/>
                <a:sym typeface="Arial"/>
              </a:rPr>
              <a:t>Mollick</a:t>
            </a:r>
            <a:r>
              <a:rPr lang="en-US" sz="1200" u="none" strike="noStrike" cap="none" dirty="0">
                <a:solidFill>
                  <a:srgbClr val="000000"/>
                </a:solidFill>
                <a:effectLst/>
                <a:latin typeface="Arial"/>
                <a:ea typeface="Arial"/>
                <a:cs typeface="Arial"/>
                <a:sym typeface="Arial"/>
              </a:rPr>
              <a:t> and Director of Pedagogy </a:t>
            </a:r>
            <a:r>
              <a:rPr lang="en-US" sz="1200" u="none" strike="noStrike" cap="none" dirty="0" err="1">
                <a:solidFill>
                  <a:srgbClr val="000000"/>
                </a:solidFill>
                <a:effectLst/>
                <a:latin typeface="Arial"/>
                <a:ea typeface="Arial"/>
                <a:cs typeface="Arial"/>
                <a:sym typeface="Arial"/>
              </a:rPr>
              <a:t>Lilach</a:t>
            </a:r>
            <a:r>
              <a:rPr lang="en-US" sz="1200" u="none" strike="noStrike" cap="none" dirty="0">
                <a:solidFill>
                  <a:srgbClr val="000000"/>
                </a:solidFill>
                <a:effectLst/>
                <a:latin typeface="Arial"/>
                <a:ea typeface="Arial"/>
                <a:cs typeface="Arial"/>
                <a:sym typeface="Arial"/>
              </a:rPr>
              <a:t> </a:t>
            </a:r>
            <a:r>
              <a:rPr lang="en-US" sz="1200" u="none" strike="noStrike" cap="none" dirty="0" err="1">
                <a:solidFill>
                  <a:srgbClr val="000000"/>
                </a:solidFill>
                <a:effectLst/>
                <a:latin typeface="Arial"/>
                <a:ea typeface="Arial"/>
                <a:cs typeface="Arial"/>
                <a:sym typeface="Arial"/>
              </a:rPr>
              <a:t>Mollick</a:t>
            </a:r>
            <a:r>
              <a:rPr lang="en-US" sz="1200" u="none" strike="noStrike" cap="none" dirty="0">
                <a:solidFill>
                  <a:srgbClr val="000000"/>
                </a:solidFill>
                <a:effectLst/>
                <a:latin typeface="Arial"/>
                <a:ea typeface="Arial"/>
                <a:cs typeface="Arial"/>
                <a:sym typeface="Arial"/>
              </a:rPr>
              <a:t> provide an overview of how large language models (LLMs) work and explain how this latest generation of models has impacted how we work and how we learn. They also discuss the different types of large language models referenced in their five-part crash course: OpenAI’s ChatGPT4, Microsoft’s Bing in Creative Mode, and Google’s Bard.”</a:t>
            </a:r>
            <a:endParaRPr lang="en-US" dirty="0"/>
          </a:p>
          <a:p>
            <a:endParaRPr lang="en-CA" dirty="0"/>
          </a:p>
        </p:txBody>
      </p:sp>
      <p:sp>
        <p:nvSpPr>
          <p:cNvPr id="4" name="Slide Number Placeholder 3"/>
          <p:cNvSpPr>
            <a:spLocks noGrp="1"/>
          </p:cNvSpPr>
          <p:nvPr>
            <p:ph type="sldNum" sz="quarter" idx="5"/>
          </p:nvPr>
        </p:nvSpPr>
        <p:spPr/>
        <p:txBody>
          <a:bodyPr/>
          <a:lstStyle/>
          <a:p>
            <a:fld id="{E1DDFB2F-0C71-4916-9442-F3D1490EB57F}" type="slidenum">
              <a:rPr lang="en-CA" smtClean="0"/>
              <a:t>4</a:t>
            </a:fld>
            <a:endParaRPr lang="en-CA"/>
          </a:p>
        </p:txBody>
      </p:sp>
    </p:spTree>
    <p:extLst>
      <p:ext uri="{BB962C8B-B14F-4D97-AF65-F5344CB8AC3E}">
        <p14:creationId xmlns:p14="http://schemas.microsoft.com/office/powerpoint/2010/main" val="1546875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E1DDFB2F-0C71-4916-9442-F3D1490EB57F}" type="slidenum">
              <a:rPr lang="en-CA" smtClean="0"/>
              <a:t>5</a:t>
            </a:fld>
            <a:endParaRPr lang="en-CA"/>
          </a:p>
        </p:txBody>
      </p:sp>
    </p:spTree>
    <p:extLst>
      <p:ext uri="{BB962C8B-B14F-4D97-AF65-F5344CB8AC3E}">
        <p14:creationId xmlns:p14="http://schemas.microsoft.com/office/powerpoint/2010/main" val="2621125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CA" b="1" dirty="0"/>
              <a:t>Report: </a:t>
            </a:r>
            <a:r>
              <a:rPr lang="en" b="1" dirty="0">
                <a:hlinkClick r:id="rId3"/>
              </a:rPr>
              <a:t>Guidance for generative AI in education and research</a:t>
            </a:r>
            <a:endParaRPr lang="en" b="1" dirty="0"/>
          </a:p>
          <a:p>
            <a:pPr marL="0" indent="0">
              <a:buNone/>
            </a:pPr>
            <a:r>
              <a:rPr lang="en-US" dirty="0"/>
              <a:t>Creators:</a:t>
            </a:r>
            <a:r>
              <a:rPr lang="en" b="1" dirty="0">
                <a:hlinkClick r:id="rId4"/>
              </a:rPr>
              <a:t> UNESCO</a:t>
            </a:r>
            <a:r>
              <a:rPr lang="en" b="1" dirty="0"/>
              <a:t> - </a:t>
            </a:r>
            <a:r>
              <a:rPr lang="en" b="0" dirty="0"/>
              <a:t>licensed under</a:t>
            </a:r>
            <a:r>
              <a:rPr lang="en" b="1" dirty="0">
                <a:hlinkClick r:id="rId5"/>
              </a:rPr>
              <a:t> CC BY-SA 3.0</a:t>
            </a:r>
            <a:endParaRPr lang="en-US" b="1" dirty="0"/>
          </a:p>
          <a:p>
            <a:pPr marL="0" indent="0">
              <a:buNone/>
            </a:pPr>
            <a:r>
              <a:rPr lang="en-US" dirty="0"/>
              <a:t>Link: </a:t>
            </a:r>
            <a:r>
              <a:rPr lang="en-US" dirty="0">
                <a:hlinkClick r:id="rId6"/>
              </a:rPr>
              <a:t>https://unesdoc.unesco.org/in/documentViewer.xhtml?v=2.1.196&amp;id=p::usmarcdef_0000386693&amp;file=/in/rest/annotationSVC/DownloadWatermarkedAttachment/attach_import_eac0f406-0548-426d-b1f9-8158c22906bc%3F_%3D386693eng.pdf&amp;locale=en&amp;multi=true&amp;ark=/ark:/48223/pf0000386693/PDF/386693eng.pdf</a:t>
            </a:r>
            <a:endParaRPr lang="en-US" dirty="0"/>
          </a:p>
          <a:p>
            <a:pPr marL="0" indent="0">
              <a:buNone/>
            </a:pPr>
            <a:r>
              <a:rPr lang="en-US" dirty="0"/>
              <a:t>Description: "Having previously discussed what </a:t>
            </a:r>
            <a:r>
              <a:rPr lang="en-US" dirty="0" err="1"/>
              <a:t>GenAI</a:t>
            </a:r>
            <a:r>
              <a:rPr lang="en-US" dirty="0"/>
              <a:t> is and how it works, this section examines controversies and ethical risks raised by all </a:t>
            </a:r>
            <a:r>
              <a:rPr lang="en-US" dirty="0" err="1"/>
              <a:t>GenAI</a:t>
            </a:r>
            <a:r>
              <a:rPr lang="en-US" dirty="0"/>
              <a:t> systems and considers some of the implications for education." (p.14)</a:t>
            </a:r>
          </a:p>
          <a:p>
            <a:endParaRPr lang="en-CA" dirty="0"/>
          </a:p>
        </p:txBody>
      </p:sp>
      <p:sp>
        <p:nvSpPr>
          <p:cNvPr id="4" name="Slide Number Placeholder 3"/>
          <p:cNvSpPr>
            <a:spLocks noGrp="1"/>
          </p:cNvSpPr>
          <p:nvPr>
            <p:ph type="sldNum" sz="quarter" idx="5"/>
          </p:nvPr>
        </p:nvSpPr>
        <p:spPr/>
        <p:txBody>
          <a:bodyPr/>
          <a:lstStyle/>
          <a:p>
            <a:fld id="{E1DDFB2F-0C71-4916-9442-F3D1490EB57F}" type="slidenum">
              <a:rPr lang="en-CA" smtClean="0"/>
              <a:t>6</a:t>
            </a:fld>
            <a:endParaRPr lang="en-CA"/>
          </a:p>
        </p:txBody>
      </p:sp>
    </p:spTree>
    <p:extLst>
      <p:ext uri="{BB962C8B-B14F-4D97-AF65-F5344CB8AC3E}">
        <p14:creationId xmlns:p14="http://schemas.microsoft.com/office/powerpoint/2010/main" val="47640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Article:</a:t>
            </a:r>
            <a:r>
              <a:rPr lang="en-US" b="1" baseline="0" dirty="0"/>
              <a:t> How using </a:t>
            </a:r>
            <a:r>
              <a:rPr lang="en-US" b="1" baseline="0" dirty="0" err="1"/>
              <a:t>genAI</a:t>
            </a:r>
            <a:r>
              <a:rPr lang="en-US" b="1" baseline="0" dirty="0"/>
              <a:t> to fuse </a:t>
            </a:r>
            <a:r>
              <a:rPr lang="en-US" b="1" baseline="0" dirty="0" err="1"/>
              <a:t>creativigy</a:t>
            </a:r>
            <a:r>
              <a:rPr lang="en-US" b="1" baseline="0" dirty="0"/>
              <a:t> and technology could reshape the way we work</a:t>
            </a:r>
          </a:p>
          <a:p>
            <a:pPr marL="0" indent="0">
              <a:buNone/>
            </a:pPr>
            <a:r>
              <a:rPr lang="en-US" dirty="0"/>
              <a:t>Creator: World Economic Forum – Kathleen O'Reilly</a:t>
            </a:r>
          </a:p>
          <a:p>
            <a:pPr marL="0" lvl="0" indent="0" algn="l">
              <a:spcBef>
                <a:spcPts val="0"/>
              </a:spcBef>
              <a:spcAft>
                <a:spcPts val="0"/>
              </a:spcAft>
              <a:buNone/>
            </a:pPr>
            <a:r>
              <a:rPr lang="en-US" b="0" baseline="0" dirty="0"/>
              <a:t>Link: https://www.weforum.org/agenda/2024/01/how-genai-can-help-modern-industries-navigate-digital-transformation/ </a:t>
            </a:r>
            <a:br>
              <a:rPr lang="en-US" b="0" baseline="0" dirty="0"/>
            </a:br>
            <a:r>
              <a:rPr lang="en-US" b="0" dirty="0"/>
              <a:t>Takeaways:</a:t>
            </a:r>
            <a:r>
              <a:rPr lang="en-US" b="0" baseline="0" dirty="0"/>
              <a:t> “</a:t>
            </a:r>
            <a:r>
              <a:rPr lang="en-US" sz="1200" b="0" i="0" u="none" strike="noStrike" cap="none" dirty="0" err="1">
                <a:solidFill>
                  <a:srgbClr val="000000"/>
                </a:solidFill>
                <a:effectLst/>
                <a:latin typeface="Arial"/>
                <a:ea typeface="Arial"/>
                <a:cs typeface="Arial"/>
                <a:sym typeface="Arial"/>
              </a:rPr>
              <a:t>GenAI</a:t>
            </a:r>
            <a:r>
              <a:rPr lang="en-US" sz="1200" b="0" i="0" u="none" strike="noStrike" cap="none" dirty="0">
                <a:solidFill>
                  <a:srgbClr val="000000"/>
                </a:solidFill>
                <a:effectLst/>
                <a:latin typeface="Arial"/>
                <a:ea typeface="Arial"/>
                <a:cs typeface="Arial"/>
                <a:sym typeface="Arial"/>
              </a:rPr>
              <a:t> could transform as much as 40% of people's working hours in certain jobs performed across modern industries like telecommunications and media.</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Some companies are already using </a:t>
            </a:r>
            <a:r>
              <a:rPr lang="en-US" sz="1200" b="0" i="0" u="none" strike="noStrike" cap="none" dirty="0" err="1">
                <a:solidFill>
                  <a:srgbClr val="000000"/>
                </a:solidFill>
                <a:effectLst/>
                <a:latin typeface="Arial"/>
                <a:ea typeface="Arial"/>
                <a:cs typeface="Arial"/>
                <a:sym typeface="Arial"/>
              </a:rPr>
              <a:t>genAI</a:t>
            </a:r>
            <a:r>
              <a:rPr lang="en-US" sz="1200" b="0" i="0" u="none" strike="noStrike" cap="none" dirty="0">
                <a:solidFill>
                  <a:srgbClr val="000000"/>
                </a:solidFill>
                <a:effectLst/>
                <a:latin typeface="Arial"/>
                <a:ea typeface="Arial"/>
                <a:cs typeface="Arial"/>
                <a:sym typeface="Arial"/>
              </a:rPr>
              <a:t> tools to support their employees, while also improving their businesses.</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Supporting </a:t>
            </a:r>
            <a:r>
              <a:rPr lang="en-US" sz="1200" b="0" i="0" u="none" strike="noStrike" cap="none" dirty="0" err="1">
                <a:solidFill>
                  <a:srgbClr val="000000"/>
                </a:solidFill>
                <a:effectLst/>
                <a:latin typeface="Arial"/>
                <a:ea typeface="Arial"/>
                <a:cs typeface="Arial"/>
                <a:sym typeface="Arial"/>
              </a:rPr>
              <a:t>genAI</a:t>
            </a:r>
            <a:r>
              <a:rPr lang="en-US" sz="1200" b="0" i="0" u="none" strike="noStrike" cap="none" dirty="0">
                <a:solidFill>
                  <a:srgbClr val="000000"/>
                </a:solidFill>
                <a:effectLst/>
                <a:latin typeface="Arial"/>
                <a:ea typeface="Arial"/>
                <a:cs typeface="Arial"/>
                <a:sym typeface="Arial"/>
              </a:rPr>
              <a:t> use through process redesign, skill investment and cultural change could boost productivity and innovation even more, while also empowering employees to redefine how they work” (para.</a:t>
            </a:r>
            <a:r>
              <a:rPr lang="en-US" sz="1200" b="0" i="0" u="none" strike="noStrike" cap="none" baseline="0" dirty="0">
                <a:solidFill>
                  <a:srgbClr val="000000"/>
                </a:solidFill>
                <a:effectLst/>
                <a:latin typeface="Arial"/>
                <a:ea typeface="Arial"/>
                <a:cs typeface="Arial"/>
                <a:sym typeface="Arial"/>
              </a:rPr>
              <a:t> 1).</a:t>
            </a:r>
            <a:endParaRPr lang="en-US" dirty="0"/>
          </a:p>
          <a:p>
            <a:pPr marL="0" lvl="0" indent="0" algn="l" rtl="0">
              <a:spcBef>
                <a:spcPts val="0"/>
              </a:spcBef>
              <a:spcAft>
                <a:spcPts val="0"/>
              </a:spcAft>
              <a:buNone/>
            </a:pPr>
            <a:br>
              <a:rPr lang="en-US" b="1" dirty="0"/>
            </a:br>
            <a:br>
              <a:rPr lang="en-US" b="1" dirty="0"/>
            </a:br>
            <a:r>
              <a:rPr lang="en-US" b="1" dirty="0"/>
              <a:t>Report: Future of Jobs Report (2023)</a:t>
            </a:r>
          </a:p>
          <a:p>
            <a:pPr marL="0" indent="0">
              <a:buNone/>
            </a:pPr>
            <a:r>
              <a:rPr lang="en-US" dirty="0"/>
              <a:t>Creator: World Economic Forum </a:t>
            </a:r>
          </a:p>
          <a:p>
            <a:pPr marL="0" lvl="0" indent="0" algn="l" rtl="0">
              <a:spcBef>
                <a:spcPts val="0"/>
              </a:spcBef>
              <a:spcAft>
                <a:spcPts val="0"/>
              </a:spcAft>
              <a:buNone/>
            </a:pPr>
            <a:r>
              <a:rPr lang="en-US" dirty="0"/>
              <a:t>Link:</a:t>
            </a:r>
            <a:r>
              <a:rPr lang="en-US" baseline="0" dirty="0"/>
              <a:t> </a:t>
            </a:r>
            <a:r>
              <a:rPr lang="en-US" u="sng" dirty="0">
                <a:solidFill>
                  <a:schemeClr val="hlink"/>
                </a:solidFill>
                <a:hlinkClick r:id="rId3"/>
              </a:rPr>
              <a:t>https://www3.weforum.org/docs/WEF_Future_of_Jobs_2023.pdf?_gl=1*19ubrm7*_up*MQ..&amp;</a:t>
            </a:r>
            <a:r>
              <a:rPr lang="en-US" u="sng" dirty="0" err="1">
                <a:solidFill>
                  <a:schemeClr val="hlink"/>
                </a:solidFill>
                <a:hlinkClick r:id="rId3"/>
              </a:rPr>
              <a:t>gclid</a:t>
            </a:r>
            <a:r>
              <a:rPr lang="en-US" u="sng" dirty="0">
                <a:solidFill>
                  <a:schemeClr val="hlink"/>
                </a:solidFill>
                <a:hlinkClick r:id="rId3"/>
              </a:rPr>
              <a:t>=CjwKCAjwjaWoBhAmEiwAXz8DBQ7_9vypwVThhXUyS8_xzwBnHiPBP6dXnXtZMrrXI4-fFtgkusqMGhoCTuEQAvD_BwE</a:t>
            </a:r>
            <a:endParaRPr lang="en-US" dirty="0"/>
          </a:p>
          <a:p>
            <a:pPr marL="0" lvl="0" indent="0" algn="l" rtl="0">
              <a:spcBef>
                <a:spcPts val="0"/>
              </a:spcBef>
              <a:spcAft>
                <a:spcPts val="0"/>
              </a:spcAft>
              <a:buNone/>
            </a:pPr>
            <a:r>
              <a:rPr lang="en-US" dirty="0"/>
              <a:t>Description: </a:t>
            </a:r>
            <a:r>
              <a:rPr lang="en-US" i="0" dirty="0"/>
              <a:t>“</a:t>
            </a:r>
            <a:r>
              <a:rPr lang="en-US" sz="1200" b="0" i="0" u="none" strike="noStrike" cap="none" dirty="0">
                <a:solidFill>
                  <a:srgbClr val="000000"/>
                </a:solidFill>
                <a:effectLst/>
                <a:latin typeface="Arial"/>
                <a:ea typeface="Arial"/>
                <a:cs typeface="Arial"/>
                <a:sym typeface="Arial"/>
              </a:rPr>
              <a:t>The annual Future of Jobs Report explores how jobs and skills will evolve. The report is based on unique survey data that details the expectations of a cross-section of the world’s largest employers related to how socio-economic and technology trends will shape the workplace of the future.”</a:t>
            </a:r>
            <a:endParaRPr lang="en-US" i="0" dirty="0"/>
          </a:p>
          <a:p>
            <a:endParaRPr lang="en-CA" dirty="0"/>
          </a:p>
        </p:txBody>
      </p:sp>
      <p:sp>
        <p:nvSpPr>
          <p:cNvPr id="4" name="Slide Number Placeholder 3"/>
          <p:cNvSpPr>
            <a:spLocks noGrp="1"/>
          </p:cNvSpPr>
          <p:nvPr>
            <p:ph type="sldNum" sz="quarter" idx="5"/>
          </p:nvPr>
        </p:nvSpPr>
        <p:spPr/>
        <p:txBody>
          <a:bodyPr/>
          <a:lstStyle/>
          <a:p>
            <a:fld id="{E1DDFB2F-0C71-4916-9442-F3D1490EB57F}" type="slidenum">
              <a:rPr lang="en-CA" smtClean="0"/>
              <a:t>7</a:t>
            </a:fld>
            <a:endParaRPr lang="en-CA"/>
          </a:p>
        </p:txBody>
      </p:sp>
    </p:spTree>
    <p:extLst>
      <p:ext uri="{BB962C8B-B14F-4D97-AF65-F5344CB8AC3E}">
        <p14:creationId xmlns:p14="http://schemas.microsoft.com/office/powerpoint/2010/main" val="57979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latin typeface="Calibri"/>
                <a:ea typeface="Calibri"/>
                <a:cs typeface="Calibri"/>
              </a:rPr>
              <a:t>Resource: </a:t>
            </a:r>
            <a:r>
              <a:rPr lang="en-US" b="1" dirty="0"/>
              <a:t>Conversations with Students about Generative Artificial Intelligence Tools</a:t>
            </a:r>
            <a:endParaRPr lang="en-US" b="1" dirty="0">
              <a:latin typeface="Calibri"/>
              <a:ea typeface="Calibri"/>
              <a:cs typeface="Calibri"/>
            </a:endParaRPr>
          </a:p>
          <a:p>
            <a:pPr>
              <a:buNone/>
            </a:pPr>
            <a:r>
              <a:rPr lang="en-US" dirty="0">
                <a:latin typeface="Calibri"/>
                <a:ea typeface="Calibri"/>
                <a:cs typeface="Calibri"/>
              </a:rPr>
              <a:t>Creator: University of Waterloo – Centre for Teaching Excellence</a:t>
            </a:r>
            <a:endParaRPr lang="en-US" dirty="0">
              <a:ea typeface="Calibri"/>
            </a:endParaRPr>
          </a:p>
          <a:p>
            <a:pPr>
              <a:buNone/>
            </a:pPr>
            <a:r>
              <a:rPr lang="en-US" dirty="0">
                <a:latin typeface="Calibri"/>
                <a:ea typeface="Calibri"/>
                <a:cs typeface="Calibri"/>
              </a:rPr>
              <a:t>Link: </a:t>
            </a:r>
            <a:r>
              <a:rPr lang="en-US" dirty="0"/>
              <a:t>https://uwaterloo.ca/centre-for-teaching-excellence/catalogs/tip-sheets/conversations-students-about-generative-artificial</a:t>
            </a:r>
          </a:p>
          <a:p>
            <a:pPr>
              <a:buNone/>
            </a:pPr>
            <a:r>
              <a:rPr lang="en-US" dirty="0">
                <a:latin typeface="Calibri"/>
                <a:ea typeface="Calibri"/>
                <a:cs typeface="Calibri"/>
              </a:rPr>
              <a:t>Description: Waterloo suggests </a:t>
            </a:r>
            <a:r>
              <a:rPr lang="en" dirty="0"/>
              <a:t>"share with your students statements regarding academic integrity from publishers such as </a:t>
            </a:r>
            <a:r>
              <a:rPr lang="en" dirty="0">
                <a:hlinkClick r:id="rId3"/>
              </a:rPr>
              <a:t>Elsevier</a:t>
            </a:r>
            <a:r>
              <a:rPr lang="en" dirty="0"/>
              <a:t>. Discuss what authorship is, what insight and analysis mean, and what “original work” means in your discipline’s context. Ask your students to explain what it feels like to learn as a result of their own efforts versus taking shortcuts."</a:t>
            </a:r>
            <a:endParaRPr lang="en-US" dirty="0"/>
          </a:p>
          <a:p>
            <a:pPr>
              <a:buNone/>
            </a:pPr>
            <a:endParaRPr lang="en-US" dirty="0">
              <a:latin typeface="Calibri"/>
              <a:ea typeface="Calibri"/>
              <a:cs typeface="Calibri"/>
            </a:endParaRPr>
          </a:p>
          <a:p>
            <a:endParaRPr lang="en-CA" dirty="0"/>
          </a:p>
        </p:txBody>
      </p:sp>
      <p:sp>
        <p:nvSpPr>
          <p:cNvPr id="4" name="Slide Number Placeholder 3"/>
          <p:cNvSpPr>
            <a:spLocks noGrp="1"/>
          </p:cNvSpPr>
          <p:nvPr>
            <p:ph type="sldNum" sz="quarter" idx="5"/>
          </p:nvPr>
        </p:nvSpPr>
        <p:spPr/>
        <p:txBody>
          <a:bodyPr/>
          <a:lstStyle/>
          <a:p>
            <a:fld id="{E1DDFB2F-0C71-4916-9442-F3D1490EB57F}" type="slidenum">
              <a:rPr lang="en-CA" smtClean="0"/>
              <a:t>8</a:t>
            </a:fld>
            <a:endParaRPr lang="en-CA"/>
          </a:p>
        </p:txBody>
      </p:sp>
    </p:spTree>
    <p:extLst>
      <p:ext uri="{BB962C8B-B14F-4D97-AF65-F5344CB8AC3E}">
        <p14:creationId xmlns:p14="http://schemas.microsoft.com/office/powerpoint/2010/main" val="2878239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 b="1" dirty="0"/>
              <a:t>Resource: The use of Generative AI (GenAI) tools such as ChatGPT in the classroom</a:t>
            </a:r>
            <a:br>
              <a:rPr lang="en" dirty="0"/>
            </a:br>
            <a:r>
              <a:rPr lang="en" dirty="0"/>
              <a:t>Creators: University of Victoria - LTSI</a:t>
            </a:r>
          </a:p>
          <a:p>
            <a:r>
              <a:rPr lang="en" dirty="0"/>
              <a:t>Link: </a:t>
            </a:r>
            <a:r>
              <a:rPr lang="en" dirty="0">
                <a:hlinkClick r:id="rId3"/>
              </a:rPr>
              <a:t>https://onlineacademiccommunity.uvic.ca/LearnAnywhere/2024/01/11/genai-in-classroom/</a:t>
            </a:r>
            <a:r>
              <a:rPr lang="en" dirty="0"/>
              <a:t> </a:t>
            </a:r>
            <a:br>
              <a:rPr lang="en" dirty="0">
                <a:cs typeface="+mn-lt"/>
              </a:rPr>
            </a:br>
            <a:r>
              <a:rPr lang="en" dirty="0"/>
              <a:t>Description: "You may be curious as to whether you can use ChatGPT or other Generative Artificial Intelligence (</a:t>
            </a:r>
            <a:r>
              <a:rPr lang="en" dirty="0" err="1"/>
              <a:t>GenAI</a:t>
            </a:r>
            <a:r>
              <a:rPr lang="en" dirty="0"/>
              <a:t>) tools in the classroom and to what extent. There are some strengths and weaknesses in </a:t>
            </a:r>
            <a:r>
              <a:rPr lang="en" dirty="0" err="1"/>
              <a:t>GenAI</a:t>
            </a:r>
            <a:r>
              <a:rPr lang="en" dirty="0"/>
              <a:t> tools. Below are some FAQs regarding usage of </a:t>
            </a:r>
            <a:r>
              <a:rPr lang="en" dirty="0" err="1"/>
              <a:t>GenAI</a:t>
            </a:r>
            <a:r>
              <a:rPr lang="en" dirty="0"/>
              <a:t> at UVic."</a:t>
            </a:r>
            <a:endParaRPr lang="en-US" dirty="0"/>
          </a:p>
          <a:p>
            <a:endParaRPr lang="en-CA" dirty="0"/>
          </a:p>
        </p:txBody>
      </p:sp>
      <p:sp>
        <p:nvSpPr>
          <p:cNvPr id="4" name="Slide Number Placeholder 3"/>
          <p:cNvSpPr>
            <a:spLocks noGrp="1"/>
          </p:cNvSpPr>
          <p:nvPr>
            <p:ph type="sldNum" sz="quarter" idx="5"/>
          </p:nvPr>
        </p:nvSpPr>
        <p:spPr/>
        <p:txBody>
          <a:bodyPr/>
          <a:lstStyle/>
          <a:p>
            <a:fld id="{E1DDFB2F-0C71-4916-9442-F3D1490EB57F}" type="slidenum">
              <a:rPr lang="en-CA" smtClean="0"/>
              <a:t>9</a:t>
            </a:fld>
            <a:endParaRPr lang="en-CA"/>
          </a:p>
        </p:txBody>
      </p:sp>
    </p:spTree>
    <p:extLst>
      <p:ext uri="{BB962C8B-B14F-4D97-AF65-F5344CB8AC3E}">
        <p14:creationId xmlns:p14="http://schemas.microsoft.com/office/powerpoint/2010/main" val="3424476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 b="1" dirty="0"/>
              <a:t>Resource: Artificial Intelligence Evaluation and Assessment in Post Secondary</a:t>
            </a:r>
            <a:endParaRPr lang="en-US" dirty="0"/>
          </a:p>
          <a:p>
            <a:r>
              <a:rPr lang="en" dirty="0"/>
              <a:t>Creator: University of Victoria - LTSI</a:t>
            </a:r>
            <a:br>
              <a:rPr lang="en" dirty="0">
                <a:cs typeface="+mn-lt"/>
              </a:rPr>
            </a:br>
            <a:r>
              <a:rPr lang="en" dirty="0"/>
              <a:t>Link: </a:t>
            </a:r>
            <a:r>
              <a:rPr lang="en" dirty="0">
                <a:hlinkClick r:id="rId3"/>
              </a:rPr>
              <a:t>https://teachanywhere.uvic.ca/academic-integrity/ai-evaluation/</a:t>
            </a:r>
            <a:r>
              <a:rPr lang="en" dirty="0"/>
              <a:t> </a:t>
            </a:r>
            <a:endParaRPr lang="en-US" dirty="0"/>
          </a:p>
          <a:p>
            <a:pPr marL="0" indent="0">
              <a:buNone/>
            </a:pPr>
            <a:r>
              <a:rPr lang="en" dirty="0"/>
              <a:t>Description: Resources include syllabus statements for instructors to use and adapt in their courses for transparent direction to students.</a:t>
            </a:r>
          </a:p>
          <a:p>
            <a:endParaRPr lang="en-CA" dirty="0"/>
          </a:p>
        </p:txBody>
      </p:sp>
      <p:sp>
        <p:nvSpPr>
          <p:cNvPr id="4" name="Slide Number Placeholder 3"/>
          <p:cNvSpPr>
            <a:spLocks noGrp="1"/>
          </p:cNvSpPr>
          <p:nvPr>
            <p:ph type="sldNum" sz="quarter" idx="5"/>
          </p:nvPr>
        </p:nvSpPr>
        <p:spPr/>
        <p:txBody>
          <a:bodyPr/>
          <a:lstStyle/>
          <a:p>
            <a:fld id="{E1DDFB2F-0C71-4916-9442-F3D1490EB57F}" type="slidenum">
              <a:rPr lang="en-CA" smtClean="0"/>
              <a:t>11</a:t>
            </a:fld>
            <a:endParaRPr lang="en-CA"/>
          </a:p>
        </p:txBody>
      </p:sp>
    </p:spTree>
    <p:extLst>
      <p:ext uri="{BB962C8B-B14F-4D97-AF65-F5344CB8AC3E}">
        <p14:creationId xmlns:p14="http://schemas.microsoft.com/office/powerpoint/2010/main" val="3289269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E1DDFB2F-0C71-4916-9442-F3D1490EB57F}" type="slidenum">
              <a:rPr lang="en-CA" smtClean="0"/>
              <a:t>16</a:t>
            </a:fld>
            <a:endParaRPr lang="en-CA"/>
          </a:p>
        </p:txBody>
      </p:sp>
    </p:spTree>
    <p:extLst>
      <p:ext uri="{BB962C8B-B14F-4D97-AF65-F5344CB8AC3E}">
        <p14:creationId xmlns:p14="http://schemas.microsoft.com/office/powerpoint/2010/main" val="3845511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durhamcollege.ca/ctl/teaching/ai/incorporating-ai/" TargetMode="External"/><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hyperlink" Target="https://docs.google.com/presentation/d/11QUxxetGWcwn7QmQDV6GlKLGxhEZ3slWtH7293Kk_kY/edit?usp=sharing" TargetMode="External"/><Relationship Id="rId5" Type="http://schemas.openxmlformats.org/officeDocument/2006/relationships/image" Target="../media/image4.svg"/><Relationship Id="rId10" Type="http://schemas.openxmlformats.org/officeDocument/2006/relationships/hyperlink" Target="https://creativecommons.org/licenses/by-nc-sa/4.0/" TargetMode="External"/><Relationship Id="rId4" Type="http://schemas.openxmlformats.org/officeDocument/2006/relationships/image" Target="../media/image3.png"/><Relationship Id="rId9" Type="http://schemas.openxmlformats.org/officeDocument/2006/relationships/hyperlink" Target="https://durhamcollege.ca/ctl/teaching/"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 Id="rId9" Type="http://schemas.openxmlformats.org/officeDocument/2006/relationships/image" Target="../media/image27.sv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hyperlink" Target="https://libguides.uvic.ca/c.php?g=256718&amp;p=5137083" TargetMode="External"/><Relationship Id="rId2" Type="http://schemas.openxmlformats.org/officeDocument/2006/relationships/hyperlink" Target="https://libguides.uvic.ca/AI_Tools/citing_AI_text" TargetMode="Externa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36.sv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hyperlink" Target="https://www.uvic.ca/library/help/index.php" TargetMode="External"/><Relationship Id="rId2" Type="http://schemas.openxmlformats.org/officeDocument/2006/relationships/hyperlink" Target="https://www.uvic.ca/learningandteaching/cac/index.php" TargetMode="External"/><Relationship Id="rId1" Type="http://schemas.openxmlformats.org/officeDocument/2006/relationships/slideLayout" Target="../slideLayouts/slideLayout7.xml"/><Relationship Id="rId6" Type="http://schemas.openxmlformats.org/officeDocument/2006/relationships/hyperlink" Target="https://uvicombudsperson.ca/" TargetMode="External"/><Relationship Id="rId5" Type="http://schemas.openxmlformats.org/officeDocument/2006/relationships/hyperlink" Target="https://www.uvic.ca/student-wellness/index.php" TargetMode="External"/><Relationship Id="rId4" Type="http://schemas.openxmlformats.org/officeDocument/2006/relationships/hyperlink" Target="https://www.uvic.ca/accessible-learning/index.php"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hyperlink" Target="https://www.canva.com/design/DAGNF6h3v-g/BKndaXXTObodJcAsamDs7g/edi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https://youtu.be/t9gmyvf7JYo" TargetMode="Externa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techcommunity.microsoft.com/t5/microsoft-forms-blog/now-you-can-share-your-survey-live-on-any-screen/ba-p/3848501" TargetMode="Externa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hyperlink" Target="https://teaching.resources.osu.edu/teaching-topics/ai-teaching-strategies-having"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6.sv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s://uwaterloo.ca/centre-for-teaching-excellence/catalogs/tip-sheets/conversations-students-about-generative-artificial" TargetMode="External"/><Relationship Id="rId5" Type="http://schemas.openxmlformats.org/officeDocument/2006/relationships/image" Target="../media/image7.png"/><Relationship Id="rId4" Type="http://schemas.openxmlformats.org/officeDocument/2006/relationships/hyperlink" Target="https://www.canva.com/design/DAGNF6h3v-g/BKndaXXTObodJcAsamDs7g/edit"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teachanywhere.uvic.ca/wp-content/uploads/sites/4913/2022/01/Academic-Integrity-Slides-Eaton-2022.pdf" TargetMode="External"/><Relationship Id="rId3" Type="http://schemas.openxmlformats.org/officeDocument/2006/relationships/image" Target="../media/image18.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p:cNvGrpSpPr/>
        <p:nvPr/>
      </p:nvGrpSpPr>
      <p:grpSpPr>
        <a:xfrm>
          <a:off x="0" y="0"/>
          <a:ext cx="0" cy="0"/>
          <a:chOff x="0" y="0"/>
          <a:chExt cx="0" cy="0"/>
        </a:xfrm>
      </p:grpSpPr>
      <p:sp>
        <p:nvSpPr>
          <p:cNvPr id="2" name="Freeform 2"/>
          <p:cNvSpPr/>
          <p:nvPr/>
        </p:nvSpPr>
        <p:spPr>
          <a:xfrm>
            <a:off x="8685769" y="1621663"/>
            <a:ext cx="10297411" cy="8256651"/>
          </a:xfrm>
          <a:custGeom>
            <a:avLst/>
            <a:gdLst/>
            <a:ahLst/>
            <a:cxnLst/>
            <a:rect l="l" t="t" r="r" b="b"/>
            <a:pathLst>
              <a:path w="10297411" h="8256651">
                <a:moveTo>
                  <a:pt x="0" y="0"/>
                </a:moveTo>
                <a:lnTo>
                  <a:pt x="10297411" y="0"/>
                </a:lnTo>
                <a:lnTo>
                  <a:pt x="10297411" y="8256651"/>
                </a:lnTo>
                <a:lnTo>
                  <a:pt x="0" y="825665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CA"/>
          </a:p>
        </p:txBody>
      </p:sp>
      <p:sp>
        <p:nvSpPr>
          <p:cNvPr id="3" name="Freeform 3"/>
          <p:cNvSpPr/>
          <p:nvPr/>
        </p:nvSpPr>
        <p:spPr>
          <a:xfrm>
            <a:off x="13834474" y="9357593"/>
            <a:ext cx="2484570" cy="1549468"/>
          </a:xfrm>
          <a:custGeom>
            <a:avLst/>
            <a:gdLst/>
            <a:ahLst/>
            <a:cxnLst/>
            <a:rect l="l" t="t" r="r" b="b"/>
            <a:pathLst>
              <a:path w="2484570" h="1549468">
                <a:moveTo>
                  <a:pt x="0" y="0"/>
                </a:moveTo>
                <a:lnTo>
                  <a:pt x="2484571" y="0"/>
                </a:lnTo>
                <a:lnTo>
                  <a:pt x="2484571" y="1549469"/>
                </a:lnTo>
                <a:lnTo>
                  <a:pt x="0" y="15494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CA"/>
          </a:p>
        </p:txBody>
      </p:sp>
      <p:sp>
        <p:nvSpPr>
          <p:cNvPr id="4" name="Freeform 4"/>
          <p:cNvSpPr/>
          <p:nvPr/>
        </p:nvSpPr>
        <p:spPr>
          <a:xfrm>
            <a:off x="0" y="3153970"/>
            <a:ext cx="5207985" cy="2839761"/>
          </a:xfrm>
          <a:custGeom>
            <a:avLst/>
            <a:gdLst/>
            <a:ahLst/>
            <a:cxnLst/>
            <a:rect l="l" t="t" r="r" b="b"/>
            <a:pathLst>
              <a:path w="6263091" h="3288123">
                <a:moveTo>
                  <a:pt x="0" y="0"/>
                </a:moveTo>
                <a:lnTo>
                  <a:pt x="6263091" y="0"/>
                </a:lnTo>
                <a:lnTo>
                  <a:pt x="6263091" y="3288123"/>
                </a:lnTo>
                <a:lnTo>
                  <a:pt x="0" y="3288123"/>
                </a:lnTo>
                <a:lnTo>
                  <a:pt x="0" y="0"/>
                </a:lnTo>
                <a:close/>
              </a:path>
            </a:pathLst>
          </a:custGeom>
          <a:blipFill>
            <a:blip r:embed="rId6"/>
            <a:stretch>
              <a:fillRect l="-13149" r="13149"/>
            </a:stretch>
          </a:blipFill>
        </p:spPr>
        <p:txBody>
          <a:bodyPr/>
          <a:lstStyle/>
          <a:p>
            <a:endParaRPr lang="en-CA" dirty="0"/>
          </a:p>
        </p:txBody>
      </p:sp>
      <p:sp>
        <p:nvSpPr>
          <p:cNvPr id="5" name="Freeform 5"/>
          <p:cNvSpPr/>
          <p:nvPr/>
        </p:nvSpPr>
        <p:spPr>
          <a:xfrm>
            <a:off x="1028700" y="9258300"/>
            <a:ext cx="1507074" cy="557089"/>
          </a:xfrm>
          <a:custGeom>
            <a:avLst/>
            <a:gdLst/>
            <a:ahLst/>
            <a:cxnLst/>
            <a:rect l="l" t="t" r="r" b="b"/>
            <a:pathLst>
              <a:path w="1507074" h="557089">
                <a:moveTo>
                  <a:pt x="0" y="0"/>
                </a:moveTo>
                <a:lnTo>
                  <a:pt x="1507074" y="0"/>
                </a:lnTo>
                <a:lnTo>
                  <a:pt x="1507074" y="557089"/>
                </a:lnTo>
                <a:lnTo>
                  <a:pt x="0" y="557089"/>
                </a:lnTo>
                <a:lnTo>
                  <a:pt x="0" y="0"/>
                </a:lnTo>
                <a:close/>
              </a:path>
            </a:pathLst>
          </a:custGeom>
          <a:blipFill>
            <a:blip r:embed="rId7"/>
            <a:stretch>
              <a:fillRect/>
            </a:stretch>
          </a:blipFill>
        </p:spPr>
        <p:txBody>
          <a:bodyPr/>
          <a:lstStyle/>
          <a:p>
            <a:endParaRPr lang="en-CA"/>
          </a:p>
        </p:txBody>
      </p:sp>
      <p:sp>
        <p:nvSpPr>
          <p:cNvPr id="6" name="TextBox 6"/>
          <p:cNvSpPr txBox="1"/>
          <p:nvPr/>
        </p:nvSpPr>
        <p:spPr>
          <a:xfrm>
            <a:off x="1028700" y="8299508"/>
            <a:ext cx="6924681" cy="1020279"/>
          </a:xfrm>
          <a:prstGeom prst="rect">
            <a:avLst/>
          </a:prstGeom>
        </p:spPr>
        <p:txBody>
          <a:bodyPr lIns="0" tIns="0" rIns="0" bIns="0" rtlCol="0" anchor="t">
            <a:spAutoFit/>
          </a:bodyPr>
          <a:lstStyle/>
          <a:p>
            <a:pPr>
              <a:lnSpc>
                <a:spcPts val="1552"/>
              </a:lnSpc>
            </a:pPr>
            <a:r>
              <a:rPr lang="en-US" sz="1250" spc="-25" dirty="0">
                <a:solidFill>
                  <a:schemeClr val="bg1"/>
                </a:solidFill>
                <a:latin typeface="Poppins"/>
                <a:ea typeface="Poppins"/>
                <a:cs typeface="Poppins"/>
                <a:sym typeface="Poppins"/>
              </a:rPr>
              <a:t>This slide deck (Version 1 – Nov 26, 2024) adapts and builds upon the following resources:  </a:t>
            </a:r>
            <a:r>
              <a:rPr lang="en-US" sz="1250" u="sng" spc="-25" dirty="0">
                <a:solidFill>
                  <a:schemeClr val="bg1"/>
                </a:solidFill>
                <a:latin typeface="Poppins"/>
                <a:ea typeface="Poppins"/>
                <a:cs typeface="Poppins"/>
                <a:sym typeface="Poppins"/>
                <a:hlinkClick r:id="rId8" tooltip="https://durhamcollege.ca/ctl/teaching/ai/incorporating-ai/">
                  <a:extLst>
                    <a:ext uri="{A12FA001-AC4F-418D-AE19-62706E023703}">
                      <ahyp:hlinkClr xmlns:ahyp="http://schemas.microsoft.com/office/drawing/2018/hyperlinkcolor" val="tx"/>
                    </a:ext>
                  </a:extLst>
                </a:hlinkClick>
              </a:rPr>
              <a:t>How to Incorporate Generative AI</a:t>
            </a:r>
            <a:r>
              <a:rPr lang="en-US" sz="1250" spc="-25" dirty="0">
                <a:solidFill>
                  <a:schemeClr val="bg1"/>
                </a:solidFill>
                <a:latin typeface="Poppins"/>
                <a:ea typeface="Poppins"/>
                <a:cs typeface="Poppins"/>
                <a:sym typeface="Poppins"/>
              </a:rPr>
              <a:t> by the </a:t>
            </a:r>
            <a:r>
              <a:rPr lang="en-US" sz="1250" u="sng" spc="-25" dirty="0">
                <a:solidFill>
                  <a:schemeClr val="bg1"/>
                </a:solidFill>
                <a:latin typeface="Poppins"/>
                <a:ea typeface="Poppins"/>
                <a:cs typeface="Poppins"/>
                <a:sym typeface="Poppins"/>
                <a:hlinkClick r:id="rId9" tooltip="https://durhamcollege.ca/ctl/teaching/">
                  <a:extLst>
                    <a:ext uri="{A12FA001-AC4F-418D-AE19-62706E023703}">
                      <ahyp:hlinkClr xmlns:ahyp="http://schemas.microsoft.com/office/drawing/2018/hyperlinkcolor" val="tx"/>
                    </a:ext>
                  </a:extLst>
                </a:hlinkClick>
              </a:rPr>
              <a:t>Centre for Teaching and Learning</a:t>
            </a:r>
            <a:r>
              <a:rPr lang="en-US" sz="1250" spc="-25" dirty="0">
                <a:solidFill>
                  <a:schemeClr val="bg1"/>
                </a:solidFill>
                <a:latin typeface="Poppins"/>
                <a:ea typeface="Poppins"/>
                <a:cs typeface="Poppins"/>
                <a:sym typeface="Poppins"/>
              </a:rPr>
              <a:t> at Durham College is licensed under </a:t>
            </a:r>
            <a:r>
              <a:rPr lang="en-US" sz="1250" u="sng" spc="-25" dirty="0">
                <a:solidFill>
                  <a:schemeClr val="bg1"/>
                </a:solidFill>
                <a:latin typeface="Poppins"/>
                <a:ea typeface="Poppins"/>
                <a:cs typeface="Poppins"/>
                <a:sym typeface="Poppins"/>
                <a:hlinkClick r:id="rId10" tooltip="https://creativecommons.org/licenses/by-nc-sa/4.0/">
                  <a:extLst>
                    <a:ext uri="{A12FA001-AC4F-418D-AE19-62706E023703}">
                      <ahyp:hlinkClr xmlns:ahyp="http://schemas.microsoft.com/office/drawing/2018/hyperlinkcolor" val="tx"/>
                    </a:ext>
                  </a:extLst>
                </a:hlinkClick>
              </a:rPr>
              <a:t>CC BY-NC-SA 4.0</a:t>
            </a:r>
            <a:r>
              <a:rPr lang="en-US" sz="1250" spc="-25" dirty="0">
                <a:solidFill>
                  <a:schemeClr val="bg1"/>
                </a:solidFill>
                <a:latin typeface="Poppins"/>
                <a:ea typeface="Poppins"/>
                <a:cs typeface="Poppins"/>
                <a:sym typeface="Poppins"/>
              </a:rPr>
              <a:t>  and “</a:t>
            </a:r>
            <a:r>
              <a:rPr lang="en-US" sz="1250" u="sng" spc="-25" dirty="0">
                <a:solidFill>
                  <a:schemeClr val="bg1"/>
                </a:solidFill>
                <a:latin typeface="Poppins"/>
                <a:ea typeface="Poppins"/>
                <a:cs typeface="Poppins"/>
                <a:sym typeface="Poppins"/>
                <a:hlinkClick r:id="rId11" tooltip="https://docs.google.com/presentation/d/11QUxxetGWcwn7QmQDV6GlKLGxhEZ3slWtH7293Kk_kY/edit?usp=sharing">
                  <a:extLst>
                    <a:ext uri="{A12FA001-AC4F-418D-AE19-62706E023703}">
                      <ahyp:hlinkClr xmlns:ahyp="http://schemas.microsoft.com/office/drawing/2018/hyperlinkcolor" val="tx"/>
                    </a:ext>
                  </a:extLst>
                </a:hlinkClick>
              </a:rPr>
              <a:t>Talking to Students about Generative AI</a:t>
            </a:r>
            <a:r>
              <a:rPr lang="en-US" sz="1250" spc="-25" dirty="0">
                <a:solidFill>
                  <a:schemeClr val="bg1"/>
                </a:solidFill>
                <a:latin typeface="Poppins"/>
                <a:ea typeface="Poppins"/>
                <a:cs typeface="Poppins"/>
                <a:sym typeface="Poppins"/>
              </a:rPr>
              <a:t>” by Jen Easter and Paula Demacio is licensed under </a:t>
            </a:r>
            <a:r>
              <a:rPr lang="en-US" sz="1250" u="sng" spc="-25" dirty="0">
                <a:solidFill>
                  <a:schemeClr val="bg1"/>
                </a:solidFill>
                <a:latin typeface="Poppins"/>
                <a:ea typeface="Poppins"/>
                <a:cs typeface="Poppins"/>
                <a:sym typeface="Poppins"/>
                <a:hlinkClick r:id="rId10" tooltip="https://creativecommons.org/licenses/by-nc-sa/4.0/">
                  <a:extLst>
                    <a:ext uri="{A12FA001-AC4F-418D-AE19-62706E023703}">
                      <ahyp:hlinkClr xmlns:ahyp="http://schemas.microsoft.com/office/drawing/2018/hyperlinkcolor" val="tx"/>
                    </a:ext>
                  </a:extLst>
                </a:hlinkClick>
              </a:rPr>
              <a:t>CC BY-NC-SA 4.0</a:t>
            </a:r>
            <a:r>
              <a:rPr lang="en-US" sz="1250" spc="-25" dirty="0">
                <a:solidFill>
                  <a:schemeClr val="bg1"/>
                </a:solidFill>
                <a:latin typeface="Poppins"/>
                <a:ea typeface="Poppins"/>
                <a:cs typeface="Poppins"/>
                <a:sym typeface="Poppins"/>
              </a:rPr>
              <a:t>.</a:t>
            </a:r>
          </a:p>
          <a:p>
            <a:pPr algn="l">
              <a:lnSpc>
                <a:spcPts val="1552"/>
              </a:lnSpc>
            </a:pPr>
            <a:endParaRPr lang="en-US" sz="1272" spc="-25" dirty="0">
              <a:solidFill>
                <a:schemeClr val="bg1"/>
              </a:solidFill>
              <a:latin typeface="Poppins"/>
              <a:ea typeface="Poppins"/>
              <a:cs typeface="Poppins"/>
              <a:sym typeface="Poppins"/>
            </a:endParaRPr>
          </a:p>
        </p:txBody>
      </p:sp>
      <p:sp>
        <p:nvSpPr>
          <p:cNvPr id="7" name="TextBox 7"/>
          <p:cNvSpPr txBox="1"/>
          <p:nvPr/>
        </p:nvSpPr>
        <p:spPr>
          <a:xfrm>
            <a:off x="1028700" y="1162050"/>
            <a:ext cx="11490804" cy="2453009"/>
          </a:xfrm>
          <a:prstGeom prst="rect">
            <a:avLst/>
          </a:prstGeom>
        </p:spPr>
        <p:txBody>
          <a:bodyPr lIns="0" tIns="0" rIns="0" bIns="0" rtlCol="0" anchor="t">
            <a:spAutoFit/>
          </a:bodyPr>
          <a:lstStyle/>
          <a:p>
            <a:pPr algn="l">
              <a:lnSpc>
                <a:spcPts val="9522"/>
              </a:lnSpc>
            </a:pPr>
            <a:r>
              <a:rPr lang="en-US" sz="9156">
                <a:solidFill>
                  <a:srgbClr val="FEFEFE"/>
                </a:solidFill>
                <a:latin typeface="Open Sans Extra Bold"/>
                <a:ea typeface="Open Sans Extra Bold"/>
                <a:cs typeface="Open Sans Extra Bold"/>
                <a:sym typeface="Open Sans Extra Bold"/>
              </a:rPr>
              <a:t>Generative AI in [this course]</a:t>
            </a:r>
          </a:p>
        </p:txBody>
      </p:sp>
      <p:grpSp>
        <p:nvGrpSpPr>
          <p:cNvPr id="10" name="Group 9">
            <a:extLst>
              <a:ext uri="{FF2B5EF4-FFF2-40B4-BE49-F238E27FC236}">
                <a16:creationId xmlns:a16="http://schemas.microsoft.com/office/drawing/2014/main" id="{800D3567-E212-ED5E-4882-D7B02F1DE36F}"/>
              </a:ext>
            </a:extLst>
          </p:cNvPr>
          <p:cNvGrpSpPr/>
          <p:nvPr/>
        </p:nvGrpSpPr>
        <p:grpSpPr>
          <a:xfrm>
            <a:off x="9137418" y="1679119"/>
            <a:ext cx="7550658" cy="8229600"/>
            <a:chOff x="5524540" y="1127993"/>
            <a:chExt cx="7550658" cy="8229600"/>
          </a:xfrm>
        </p:grpSpPr>
        <p:sp>
          <p:nvSpPr>
            <p:cNvPr id="8" name="Freeform 8"/>
            <p:cNvSpPr/>
            <p:nvPr/>
          </p:nvSpPr>
          <p:spPr>
            <a:xfrm>
              <a:off x="5524540" y="1127993"/>
              <a:ext cx="7550658" cy="8229600"/>
            </a:xfrm>
            <a:custGeom>
              <a:avLst/>
              <a:gdLst/>
              <a:ahLst/>
              <a:cxnLst/>
              <a:rect l="l" t="t" r="r" b="b"/>
              <a:pathLst>
                <a:path w="7550658" h="8229600">
                  <a:moveTo>
                    <a:pt x="0" y="0"/>
                  </a:moveTo>
                  <a:lnTo>
                    <a:pt x="7550658" y="0"/>
                  </a:lnTo>
                  <a:lnTo>
                    <a:pt x="7550658" y="8229600"/>
                  </a:lnTo>
                  <a:lnTo>
                    <a:pt x="0" y="8229600"/>
                  </a:lnTo>
                  <a:lnTo>
                    <a:pt x="0" y="0"/>
                  </a:lnTo>
                  <a:close/>
                </a:path>
              </a:pathLst>
            </a:custGeom>
            <a:blipFill>
              <a:blip r:embed="rId12"/>
              <a:stretch>
                <a:fillRect/>
              </a:stretch>
            </a:blipFill>
          </p:spPr>
          <p:txBody>
            <a:bodyPr/>
            <a:lstStyle/>
            <a:p>
              <a:endParaRPr lang="en-CA"/>
            </a:p>
          </p:txBody>
        </p:sp>
        <p:sp>
          <p:nvSpPr>
            <p:cNvPr id="9" name="TextBox 9"/>
            <p:cNvSpPr txBox="1"/>
            <p:nvPr/>
          </p:nvSpPr>
          <p:spPr>
            <a:xfrm rot="837522">
              <a:off x="6561401" y="3610873"/>
              <a:ext cx="5485507" cy="3462486"/>
            </a:xfrm>
            <a:prstGeom prst="rect">
              <a:avLst/>
            </a:prstGeom>
          </p:spPr>
          <p:txBody>
            <a:bodyPr lIns="0" tIns="0" rIns="0" bIns="0" rtlCol="0" anchor="t">
              <a:spAutoFit/>
            </a:bodyPr>
            <a:lstStyle/>
            <a:p>
              <a:pPr algn="ctr">
                <a:lnSpc>
                  <a:spcPts val="2659"/>
                </a:lnSpc>
              </a:pPr>
              <a:r>
                <a:rPr lang="en-US" sz="2400" dirty="0">
                  <a:solidFill>
                    <a:srgbClr val="242424"/>
                  </a:solidFill>
                  <a:latin typeface="Open Sans Extra Bold"/>
                  <a:ea typeface="Open Sans Extra Bold"/>
                  <a:cs typeface="Open Sans Extra Bold"/>
                  <a:sym typeface="Open Sans Extra Bold"/>
                </a:rPr>
                <a:t>Read and then delete</a:t>
              </a:r>
            </a:p>
            <a:p>
              <a:pPr algn="ctr">
                <a:lnSpc>
                  <a:spcPts val="2659"/>
                </a:lnSpc>
              </a:pPr>
              <a:endParaRPr lang="en-US" sz="2400" dirty="0">
                <a:solidFill>
                  <a:srgbClr val="242424"/>
                </a:solidFill>
                <a:latin typeface="Open Sans Extra Bold"/>
                <a:ea typeface="Open Sans Extra Bold"/>
                <a:cs typeface="Open Sans Extra Bold"/>
                <a:sym typeface="Open Sans Extra Bold"/>
              </a:endParaRPr>
            </a:p>
            <a:p>
              <a:pPr>
                <a:lnSpc>
                  <a:spcPts val="2659"/>
                </a:lnSpc>
              </a:pPr>
              <a:r>
                <a:rPr lang="en-US" sz="2400" dirty="0">
                  <a:solidFill>
                    <a:srgbClr val="242424"/>
                  </a:solidFill>
                  <a:latin typeface="Open Sans 1"/>
                  <a:ea typeface="Open Sans 1"/>
                  <a:cs typeface="Open Sans 1"/>
                  <a:sym typeface="Open Sans 1"/>
                </a:rPr>
                <a:t>This is a selection of slides that we encourage you to adopt/adapt for your course. Suggestions are on the "</a:t>
              </a:r>
              <a:r>
                <a:rPr lang="en-US" sz="2400" dirty="0" err="1">
                  <a:solidFill>
                    <a:srgbClr val="242424"/>
                  </a:solidFill>
                  <a:latin typeface="Open Sans 1"/>
                  <a:ea typeface="Open Sans 1"/>
                  <a:cs typeface="Open Sans 1"/>
                  <a:sym typeface="Open Sans 1"/>
                </a:rPr>
                <a:t>stickeys</a:t>
              </a:r>
              <a:r>
                <a:rPr lang="en-US" sz="2400" dirty="0">
                  <a:solidFill>
                    <a:srgbClr val="242424"/>
                  </a:solidFill>
                  <a:latin typeface="Open Sans 1"/>
                  <a:ea typeface="Open Sans 1"/>
                  <a:cs typeface="Open Sans 1"/>
                  <a:sym typeface="Open Sans 1"/>
                </a:rPr>
                <a:t>" and related resources are in the slide notes.</a:t>
              </a:r>
              <a:endParaRPr lang="en-US" sz="2400" dirty="0">
                <a:solidFill>
                  <a:srgbClr val="242424"/>
                </a:solidFill>
                <a:latin typeface="Open Sans 1"/>
                <a:ea typeface="Open Sans 1"/>
                <a:cs typeface="Open Sans 1"/>
              </a:endParaRPr>
            </a:p>
            <a:p>
              <a:pPr>
                <a:lnSpc>
                  <a:spcPts val="2659"/>
                </a:lnSpc>
              </a:pPr>
              <a:endParaRPr lang="en-US" sz="2400" dirty="0">
                <a:solidFill>
                  <a:srgbClr val="242424"/>
                </a:solidFill>
                <a:latin typeface="Open Sans 1"/>
                <a:ea typeface="Open Sans 1"/>
                <a:cs typeface="Open Sans 1"/>
              </a:endParaRPr>
            </a:p>
            <a:p>
              <a:pPr>
                <a:lnSpc>
                  <a:spcPts val="2659"/>
                </a:lnSpc>
                <a:spcBef>
                  <a:spcPct val="0"/>
                </a:spcBef>
              </a:pPr>
              <a:r>
                <a:rPr lang="en-US" sz="2400" dirty="0">
                  <a:solidFill>
                    <a:srgbClr val="242424"/>
                  </a:solidFill>
                  <a:latin typeface="Open Sans 1"/>
                  <a:ea typeface="Open Sans 1"/>
                  <a:cs typeface="Open Sans 1"/>
                  <a:sym typeface="Open Sans 1"/>
                </a:rPr>
                <a:t>Please make a copy of this slide deck and edit your personal copy!</a:t>
              </a:r>
              <a:endParaRPr lang="en-US" sz="2400" dirty="0">
                <a:solidFill>
                  <a:srgbClr val="242424"/>
                </a:solidFill>
                <a:latin typeface="Open Sans 1"/>
                <a:ea typeface="Open Sans 1"/>
                <a:cs typeface="Open Sans 1"/>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1901054" y="-1447653"/>
            <a:ext cx="5457619" cy="13251299"/>
            <a:chOff x="0" y="0"/>
            <a:chExt cx="1193020" cy="812800"/>
          </a:xfrm>
        </p:grpSpPr>
        <p:sp>
          <p:nvSpPr>
            <p:cNvPr id="3" name="Freeform 3"/>
            <p:cNvSpPr/>
            <p:nvPr/>
          </p:nvSpPr>
          <p:spPr>
            <a:xfrm>
              <a:off x="0" y="0"/>
              <a:ext cx="1193020" cy="812800"/>
            </a:xfrm>
            <a:custGeom>
              <a:avLst/>
              <a:gdLst/>
              <a:ahLst/>
              <a:cxnLst/>
              <a:rect l="l" t="t" r="r" b="b"/>
              <a:pathLst>
                <a:path w="1193020" h="812800">
                  <a:moveTo>
                    <a:pt x="596510" y="0"/>
                  </a:moveTo>
                  <a:cubicBezTo>
                    <a:pt x="267067" y="0"/>
                    <a:pt x="0" y="181951"/>
                    <a:pt x="0" y="406400"/>
                  </a:cubicBezTo>
                  <a:cubicBezTo>
                    <a:pt x="0" y="630849"/>
                    <a:pt x="267067" y="812800"/>
                    <a:pt x="596510" y="812800"/>
                  </a:cubicBezTo>
                  <a:cubicBezTo>
                    <a:pt x="925953" y="812800"/>
                    <a:pt x="1193020" y="630849"/>
                    <a:pt x="1193020" y="406400"/>
                  </a:cubicBezTo>
                  <a:cubicBezTo>
                    <a:pt x="1193020" y="181951"/>
                    <a:pt x="925953" y="0"/>
                    <a:pt x="596510" y="0"/>
                  </a:cubicBezTo>
                  <a:close/>
                </a:path>
              </a:pathLst>
            </a:custGeom>
            <a:solidFill>
              <a:srgbClr val="145DA0"/>
            </a:solidFill>
          </p:spPr>
          <p:txBody>
            <a:bodyPr/>
            <a:lstStyle/>
            <a:p>
              <a:endParaRPr lang="en-CA"/>
            </a:p>
          </p:txBody>
        </p:sp>
        <p:sp>
          <p:nvSpPr>
            <p:cNvPr id="4" name="TextBox 4"/>
            <p:cNvSpPr txBox="1"/>
            <p:nvPr/>
          </p:nvSpPr>
          <p:spPr>
            <a:xfrm>
              <a:off x="111846" y="38100"/>
              <a:ext cx="969328"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651611" y="6728797"/>
            <a:ext cx="2068150" cy="206815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3E2EF"/>
            </a:solidFill>
          </p:spPr>
          <p:txBody>
            <a:bodyPr/>
            <a:lstStyle/>
            <a:p>
              <a:endParaRPr lang="en-CA"/>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4664624" y="-2078273"/>
            <a:ext cx="5435064" cy="5435064"/>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3E2EF"/>
            </a:solidFill>
          </p:spPr>
          <p:txBody>
            <a:bodyPr/>
            <a:lstStyle/>
            <a:p>
              <a:endParaRPr lang="en-CA"/>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577408" y="-1452031"/>
            <a:ext cx="3923020" cy="3923020"/>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754"/>
            </a:solidFill>
          </p:spPr>
          <p:txBody>
            <a:bodyPr/>
            <a:lstStyle/>
            <a:p>
              <a:endParaRPr lang="en-CA"/>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4664624" y="7309721"/>
            <a:ext cx="5954559" cy="595455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754"/>
            </a:solidFill>
          </p:spPr>
          <p:txBody>
            <a:bodyPr/>
            <a:lstStyle/>
            <a:p>
              <a:endParaRPr lang="en-CA"/>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5612496" y="3146394"/>
            <a:ext cx="9052128" cy="3086100"/>
            <a:chOff x="0" y="0"/>
            <a:chExt cx="2384100" cy="812800"/>
          </a:xfrm>
        </p:grpSpPr>
        <p:sp>
          <p:nvSpPr>
            <p:cNvPr id="18" name="Freeform 18"/>
            <p:cNvSpPr/>
            <p:nvPr/>
          </p:nvSpPr>
          <p:spPr>
            <a:xfrm>
              <a:off x="0" y="0"/>
              <a:ext cx="2384099" cy="812800"/>
            </a:xfrm>
            <a:custGeom>
              <a:avLst/>
              <a:gdLst/>
              <a:ahLst/>
              <a:cxnLst/>
              <a:rect l="l" t="t" r="r" b="b"/>
              <a:pathLst>
                <a:path w="2384099" h="812800">
                  <a:moveTo>
                    <a:pt x="43618" y="0"/>
                  </a:moveTo>
                  <a:lnTo>
                    <a:pt x="2340481" y="0"/>
                  </a:lnTo>
                  <a:cubicBezTo>
                    <a:pt x="2364571" y="0"/>
                    <a:pt x="2384099" y="19529"/>
                    <a:pt x="2384099" y="43618"/>
                  </a:cubicBezTo>
                  <a:lnTo>
                    <a:pt x="2384099" y="769182"/>
                  </a:lnTo>
                  <a:cubicBezTo>
                    <a:pt x="2384099" y="793271"/>
                    <a:pt x="2364571" y="812800"/>
                    <a:pt x="2340481" y="812800"/>
                  </a:cubicBezTo>
                  <a:lnTo>
                    <a:pt x="43618" y="812800"/>
                  </a:lnTo>
                  <a:cubicBezTo>
                    <a:pt x="19529" y="812800"/>
                    <a:pt x="0" y="793271"/>
                    <a:pt x="0" y="769182"/>
                  </a:cubicBezTo>
                  <a:lnTo>
                    <a:pt x="0" y="43618"/>
                  </a:lnTo>
                  <a:cubicBezTo>
                    <a:pt x="0" y="19529"/>
                    <a:pt x="19529" y="0"/>
                    <a:pt x="43618" y="0"/>
                  </a:cubicBezTo>
                  <a:close/>
                </a:path>
              </a:pathLst>
            </a:custGeom>
            <a:solidFill>
              <a:srgbClr val="002754"/>
            </a:solidFill>
          </p:spPr>
          <p:txBody>
            <a:bodyPr/>
            <a:lstStyle/>
            <a:p>
              <a:endParaRPr lang="en-CA"/>
            </a:p>
          </p:txBody>
        </p:sp>
        <p:sp>
          <p:nvSpPr>
            <p:cNvPr id="19" name="TextBox 19"/>
            <p:cNvSpPr txBox="1"/>
            <p:nvPr/>
          </p:nvSpPr>
          <p:spPr>
            <a:xfrm>
              <a:off x="0" y="-38100"/>
              <a:ext cx="2384100" cy="850900"/>
            </a:xfrm>
            <a:prstGeom prst="rect">
              <a:avLst/>
            </a:prstGeom>
          </p:spPr>
          <p:txBody>
            <a:bodyPr lIns="50800" tIns="50800" rIns="50800" bIns="50800" rtlCol="0" anchor="ctr"/>
            <a:lstStyle/>
            <a:p>
              <a:pPr algn="ctr">
                <a:lnSpc>
                  <a:spcPts val="2659"/>
                </a:lnSpc>
              </a:pPr>
              <a:endParaRPr/>
            </a:p>
          </p:txBody>
        </p:sp>
      </p:grpSp>
      <p:sp>
        <p:nvSpPr>
          <p:cNvPr id="20" name="TextBox 20"/>
          <p:cNvSpPr txBox="1"/>
          <p:nvPr/>
        </p:nvSpPr>
        <p:spPr>
          <a:xfrm>
            <a:off x="5846318" y="3594901"/>
            <a:ext cx="8455382" cy="2103236"/>
          </a:xfrm>
          <a:prstGeom prst="rect">
            <a:avLst/>
          </a:prstGeom>
        </p:spPr>
        <p:txBody>
          <a:bodyPr lIns="0" tIns="0" rIns="0" bIns="0" rtlCol="0" anchor="t">
            <a:spAutoFit/>
          </a:bodyPr>
          <a:lstStyle/>
          <a:p>
            <a:pPr marL="0" lvl="0" indent="0" algn="ctr">
              <a:lnSpc>
                <a:spcPts val="8195"/>
              </a:lnSpc>
            </a:pPr>
            <a:r>
              <a:rPr lang="en-US" sz="7880">
                <a:solidFill>
                  <a:srgbClr val="FDFDFD"/>
                </a:solidFill>
                <a:latin typeface="Open Sans Extra Bold"/>
                <a:ea typeface="Open Sans Extra Bold"/>
                <a:cs typeface="Open Sans Extra Bold"/>
                <a:sym typeface="Open Sans Extra Bold"/>
              </a:rPr>
              <a:t>Using GenAI in this course</a:t>
            </a:r>
          </a:p>
        </p:txBody>
      </p:sp>
      <p:grpSp>
        <p:nvGrpSpPr>
          <p:cNvPr id="23" name="Group 22">
            <a:extLst>
              <a:ext uri="{FF2B5EF4-FFF2-40B4-BE49-F238E27FC236}">
                <a16:creationId xmlns:a16="http://schemas.microsoft.com/office/drawing/2014/main" id="{7722E4C4-D016-2685-0B93-995A0768F2BC}"/>
              </a:ext>
            </a:extLst>
          </p:cNvPr>
          <p:cNvGrpSpPr/>
          <p:nvPr/>
        </p:nvGrpSpPr>
        <p:grpSpPr>
          <a:xfrm>
            <a:off x="13271739" y="1433481"/>
            <a:ext cx="7550658" cy="7474012"/>
            <a:chOff x="5486400" y="1174688"/>
            <a:chExt cx="7550658" cy="7474012"/>
          </a:xfrm>
        </p:grpSpPr>
        <p:sp>
          <p:nvSpPr>
            <p:cNvPr id="21" name="Freeform 8">
              <a:extLst>
                <a:ext uri="{FF2B5EF4-FFF2-40B4-BE49-F238E27FC236}">
                  <a16:creationId xmlns:a16="http://schemas.microsoft.com/office/drawing/2014/main" id="{D58B1FED-AA6B-789F-C436-A3AD1857E13D}"/>
                </a:ext>
              </a:extLst>
            </p:cNvPr>
            <p:cNvSpPr/>
            <p:nvPr/>
          </p:nvSpPr>
          <p:spPr>
            <a:xfrm>
              <a:off x="5486400" y="1174688"/>
              <a:ext cx="7550658" cy="7474012"/>
            </a:xfrm>
            <a:custGeom>
              <a:avLst/>
              <a:gdLst/>
              <a:ahLst/>
              <a:cxnLst/>
              <a:rect l="l" t="t" r="r" b="b"/>
              <a:pathLst>
                <a:path w="7550658" h="8229600">
                  <a:moveTo>
                    <a:pt x="0" y="0"/>
                  </a:moveTo>
                  <a:lnTo>
                    <a:pt x="7550658" y="0"/>
                  </a:lnTo>
                  <a:lnTo>
                    <a:pt x="7550658" y="8229600"/>
                  </a:lnTo>
                  <a:lnTo>
                    <a:pt x="0" y="8229600"/>
                  </a:lnTo>
                  <a:lnTo>
                    <a:pt x="0" y="0"/>
                  </a:lnTo>
                  <a:close/>
                </a:path>
              </a:pathLst>
            </a:custGeom>
            <a:blipFill>
              <a:blip r:embed="rId2"/>
              <a:stretch>
                <a:fillRect/>
              </a:stretch>
            </a:blipFill>
          </p:spPr>
          <p:txBody>
            <a:bodyPr/>
            <a:lstStyle/>
            <a:p>
              <a:endParaRPr lang="en-CA"/>
            </a:p>
          </p:txBody>
        </p:sp>
        <p:sp>
          <p:nvSpPr>
            <p:cNvPr id="22" name="TextBox 21">
              <a:extLst>
                <a:ext uri="{FF2B5EF4-FFF2-40B4-BE49-F238E27FC236}">
                  <a16:creationId xmlns:a16="http://schemas.microsoft.com/office/drawing/2014/main" id="{08C2ECDF-E182-F82D-684B-EFA52C6C81E7}"/>
                </a:ext>
              </a:extLst>
            </p:cNvPr>
            <p:cNvSpPr txBox="1"/>
            <p:nvPr/>
          </p:nvSpPr>
          <p:spPr>
            <a:xfrm rot="837522">
              <a:off x="6618559" y="3099208"/>
              <a:ext cx="5485507" cy="3744615"/>
            </a:xfrm>
            <a:prstGeom prst="rect">
              <a:avLst/>
            </a:prstGeom>
          </p:spPr>
          <p:txBody>
            <a:bodyPr lIns="0" tIns="0" rIns="0" bIns="0" rtlCol="0" anchor="t">
              <a:spAutoFit/>
            </a:bodyPr>
            <a:lstStyle/>
            <a:p>
              <a:pPr marL="0" lvl="0" indent="0" algn="ctr" rtl="0">
                <a:spcBef>
                  <a:spcPts val="1800"/>
                </a:spcBef>
                <a:spcAft>
                  <a:spcPts val="0"/>
                </a:spcAft>
                <a:buNone/>
              </a:pPr>
              <a:r>
                <a:rPr lang="en-US" sz="2400" b="1" dirty="0">
                  <a:solidFill>
                    <a:schemeClr val="dk1"/>
                  </a:solidFill>
                  <a:latin typeface="Lato"/>
                  <a:ea typeface="Lato"/>
                  <a:cs typeface="Lato"/>
                  <a:sym typeface="Lato"/>
                </a:rPr>
                <a:t>Read and then delete</a:t>
              </a:r>
              <a:br>
                <a:rPr lang="en-US" sz="2400" b="1" dirty="0">
                  <a:solidFill>
                    <a:schemeClr val="dk1"/>
                  </a:solidFill>
                  <a:latin typeface="Lato"/>
                  <a:ea typeface="Lato"/>
                  <a:cs typeface="Lato"/>
                  <a:sym typeface="Lato"/>
                </a:rPr>
              </a:br>
              <a:endParaRPr lang="en-US" sz="2400" b="1" dirty="0">
                <a:solidFill>
                  <a:schemeClr val="dk1"/>
                </a:solidFill>
                <a:latin typeface="Lato"/>
                <a:ea typeface="Lato"/>
                <a:cs typeface="Lato"/>
                <a:sym typeface="Lato"/>
              </a:endParaRPr>
            </a:p>
            <a:p>
              <a:pPr marL="0" lvl="0" indent="0" algn="l" rtl="0">
                <a:spcBef>
                  <a:spcPts val="400"/>
                </a:spcBef>
                <a:spcAft>
                  <a:spcPts val="0"/>
                </a:spcAft>
                <a:buNone/>
              </a:pPr>
              <a:r>
                <a:rPr lang="en-US" sz="2400" dirty="0">
                  <a:latin typeface="Lato"/>
                  <a:ea typeface="Lato"/>
                  <a:cs typeface="Lato"/>
                  <a:sym typeface="Lato"/>
                </a:rPr>
                <a:t>Although there is always space for exploration and experimentation, incorporation of </a:t>
              </a:r>
              <a:r>
                <a:rPr lang="en-US" sz="2400" dirty="0" err="1">
                  <a:latin typeface="Lato"/>
                  <a:ea typeface="Lato"/>
                  <a:cs typeface="Lato"/>
                  <a:sym typeface="Lato"/>
                </a:rPr>
                <a:t>GenAI</a:t>
              </a:r>
              <a:r>
                <a:rPr lang="en-US" sz="2400" dirty="0">
                  <a:latin typeface="Lato"/>
                  <a:ea typeface="Lato"/>
                  <a:cs typeface="Lato"/>
                  <a:sym typeface="Lato"/>
                </a:rPr>
                <a:t> into teaching and learning should be purposeful and in alignment with fundamental learning objectives and/or skills for job readiness. As with all course expectations, clear communication is key.</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247242" y="242294"/>
            <a:ext cx="17793515" cy="9802411"/>
            <a:chOff x="0" y="0"/>
            <a:chExt cx="4982580" cy="2744893"/>
          </a:xfrm>
        </p:grpSpPr>
        <p:sp>
          <p:nvSpPr>
            <p:cNvPr id="3" name="Freeform 3"/>
            <p:cNvSpPr/>
            <p:nvPr/>
          </p:nvSpPr>
          <p:spPr>
            <a:xfrm>
              <a:off x="0" y="0"/>
              <a:ext cx="4982580" cy="2744893"/>
            </a:xfrm>
            <a:custGeom>
              <a:avLst/>
              <a:gdLst/>
              <a:ahLst/>
              <a:cxnLst/>
              <a:rect l="l" t="t" r="r" b="b"/>
              <a:pathLst>
                <a:path w="4982580" h="2744893">
                  <a:moveTo>
                    <a:pt x="0" y="0"/>
                  </a:moveTo>
                  <a:lnTo>
                    <a:pt x="4982580" y="0"/>
                  </a:lnTo>
                  <a:lnTo>
                    <a:pt x="4982580" y="2744893"/>
                  </a:lnTo>
                  <a:lnTo>
                    <a:pt x="0" y="2744893"/>
                  </a:lnTo>
                  <a:close/>
                </a:path>
              </a:pathLst>
            </a:custGeom>
            <a:solidFill>
              <a:srgbClr val="000000">
                <a:alpha val="0"/>
              </a:srgbClr>
            </a:solidFill>
            <a:ln w="228600" cap="sq">
              <a:solidFill>
                <a:srgbClr val="145DA0"/>
              </a:solidFill>
              <a:prstDash val="solid"/>
              <a:miter/>
            </a:ln>
          </p:spPr>
          <p:txBody>
            <a:bodyPr/>
            <a:lstStyle/>
            <a:p>
              <a:endParaRPr lang="en-CA"/>
            </a:p>
          </p:txBody>
        </p:sp>
        <p:sp>
          <p:nvSpPr>
            <p:cNvPr id="4" name="TextBox 4"/>
            <p:cNvSpPr txBox="1"/>
            <p:nvPr/>
          </p:nvSpPr>
          <p:spPr>
            <a:xfrm>
              <a:off x="0" y="-38100"/>
              <a:ext cx="4982580" cy="2782993"/>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6" name="Group 6"/>
          <p:cNvGrpSpPr/>
          <p:nvPr/>
        </p:nvGrpSpPr>
        <p:grpSpPr>
          <a:xfrm>
            <a:off x="2272544" y="2466355"/>
            <a:ext cx="4203375" cy="5973865"/>
            <a:chOff x="0" y="0"/>
            <a:chExt cx="1416547" cy="2013207"/>
          </a:xfrm>
        </p:grpSpPr>
        <p:sp>
          <p:nvSpPr>
            <p:cNvPr id="7" name="Freeform 7"/>
            <p:cNvSpPr/>
            <p:nvPr/>
          </p:nvSpPr>
          <p:spPr>
            <a:xfrm>
              <a:off x="0" y="0"/>
              <a:ext cx="1416547" cy="2013207"/>
            </a:xfrm>
            <a:custGeom>
              <a:avLst/>
              <a:gdLst/>
              <a:ahLst/>
              <a:cxnLst/>
              <a:rect l="l" t="t" r="r" b="b"/>
              <a:pathLst>
                <a:path w="1416547" h="2013207">
                  <a:moveTo>
                    <a:pt x="46046" y="0"/>
                  </a:moveTo>
                  <a:lnTo>
                    <a:pt x="1370502" y="0"/>
                  </a:lnTo>
                  <a:cubicBezTo>
                    <a:pt x="1382714" y="0"/>
                    <a:pt x="1394426" y="4851"/>
                    <a:pt x="1403061" y="13487"/>
                  </a:cubicBezTo>
                  <a:cubicBezTo>
                    <a:pt x="1411696" y="22122"/>
                    <a:pt x="1416547" y="33834"/>
                    <a:pt x="1416547" y="46046"/>
                  </a:cubicBezTo>
                  <a:lnTo>
                    <a:pt x="1416547" y="1967161"/>
                  </a:lnTo>
                  <a:cubicBezTo>
                    <a:pt x="1416547" y="1979373"/>
                    <a:pt x="1411696" y="1991085"/>
                    <a:pt x="1403061" y="1999720"/>
                  </a:cubicBezTo>
                  <a:cubicBezTo>
                    <a:pt x="1394426" y="2008356"/>
                    <a:pt x="1382714" y="2013207"/>
                    <a:pt x="1370502" y="2013207"/>
                  </a:cubicBezTo>
                  <a:lnTo>
                    <a:pt x="46046" y="2013207"/>
                  </a:lnTo>
                  <a:cubicBezTo>
                    <a:pt x="33834" y="2013207"/>
                    <a:pt x="22122" y="2008356"/>
                    <a:pt x="13487" y="1999720"/>
                  </a:cubicBezTo>
                  <a:cubicBezTo>
                    <a:pt x="4851" y="1991085"/>
                    <a:pt x="0" y="1979373"/>
                    <a:pt x="0" y="1967161"/>
                  </a:cubicBezTo>
                  <a:lnTo>
                    <a:pt x="0" y="46046"/>
                  </a:lnTo>
                  <a:cubicBezTo>
                    <a:pt x="0" y="33834"/>
                    <a:pt x="4851" y="22122"/>
                    <a:pt x="13487" y="13487"/>
                  </a:cubicBezTo>
                  <a:cubicBezTo>
                    <a:pt x="22122" y="4851"/>
                    <a:pt x="33834" y="0"/>
                    <a:pt x="46046" y="0"/>
                  </a:cubicBezTo>
                  <a:close/>
                </a:path>
              </a:pathLst>
            </a:custGeom>
            <a:solidFill>
              <a:srgbClr val="FDFDFD"/>
            </a:solidFill>
            <a:ln w="38100" cap="rnd">
              <a:solidFill>
                <a:srgbClr val="145DA0"/>
              </a:solidFill>
              <a:prstDash val="solid"/>
              <a:round/>
            </a:ln>
          </p:spPr>
          <p:txBody>
            <a:bodyPr/>
            <a:lstStyle/>
            <a:p>
              <a:endParaRPr lang="en-CA"/>
            </a:p>
          </p:txBody>
        </p:sp>
        <p:sp>
          <p:nvSpPr>
            <p:cNvPr id="8" name="TextBox 8"/>
            <p:cNvSpPr txBox="1"/>
            <p:nvPr/>
          </p:nvSpPr>
          <p:spPr>
            <a:xfrm>
              <a:off x="0" y="-38100"/>
              <a:ext cx="1416547" cy="205130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9" name="AutoShape 9"/>
          <p:cNvSpPr/>
          <p:nvPr/>
        </p:nvSpPr>
        <p:spPr>
          <a:xfrm>
            <a:off x="2297323" y="5227111"/>
            <a:ext cx="4154377" cy="0"/>
          </a:xfrm>
          <a:prstGeom prst="line">
            <a:avLst/>
          </a:prstGeom>
          <a:ln w="38100" cap="flat">
            <a:solidFill>
              <a:srgbClr val="145DA0"/>
            </a:solidFill>
            <a:prstDash val="solid"/>
            <a:headEnd type="none" w="sm" len="sm"/>
            <a:tailEnd type="none" w="sm" len="sm"/>
          </a:ln>
        </p:spPr>
        <p:txBody>
          <a:bodyPr/>
          <a:lstStyle/>
          <a:p>
            <a:endParaRPr lang="en-CA"/>
          </a:p>
        </p:txBody>
      </p:sp>
      <p:grpSp>
        <p:nvGrpSpPr>
          <p:cNvPr id="11" name="Group 11"/>
          <p:cNvGrpSpPr/>
          <p:nvPr/>
        </p:nvGrpSpPr>
        <p:grpSpPr>
          <a:xfrm>
            <a:off x="7041715" y="2466355"/>
            <a:ext cx="4203375" cy="5973865"/>
            <a:chOff x="0" y="0"/>
            <a:chExt cx="1416547" cy="2013207"/>
          </a:xfrm>
        </p:grpSpPr>
        <p:sp>
          <p:nvSpPr>
            <p:cNvPr id="12" name="Freeform 12"/>
            <p:cNvSpPr/>
            <p:nvPr/>
          </p:nvSpPr>
          <p:spPr>
            <a:xfrm>
              <a:off x="0" y="0"/>
              <a:ext cx="1416547" cy="2013207"/>
            </a:xfrm>
            <a:custGeom>
              <a:avLst/>
              <a:gdLst/>
              <a:ahLst/>
              <a:cxnLst/>
              <a:rect l="l" t="t" r="r" b="b"/>
              <a:pathLst>
                <a:path w="1416547" h="2013207">
                  <a:moveTo>
                    <a:pt x="46046" y="0"/>
                  </a:moveTo>
                  <a:lnTo>
                    <a:pt x="1370502" y="0"/>
                  </a:lnTo>
                  <a:cubicBezTo>
                    <a:pt x="1382714" y="0"/>
                    <a:pt x="1394426" y="4851"/>
                    <a:pt x="1403061" y="13487"/>
                  </a:cubicBezTo>
                  <a:cubicBezTo>
                    <a:pt x="1411696" y="22122"/>
                    <a:pt x="1416547" y="33834"/>
                    <a:pt x="1416547" y="46046"/>
                  </a:cubicBezTo>
                  <a:lnTo>
                    <a:pt x="1416547" y="1967161"/>
                  </a:lnTo>
                  <a:cubicBezTo>
                    <a:pt x="1416547" y="1979373"/>
                    <a:pt x="1411696" y="1991085"/>
                    <a:pt x="1403061" y="1999720"/>
                  </a:cubicBezTo>
                  <a:cubicBezTo>
                    <a:pt x="1394426" y="2008356"/>
                    <a:pt x="1382714" y="2013207"/>
                    <a:pt x="1370502" y="2013207"/>
                  </a:cubicBezTo>
                  <a:lnTo>
                    <a:pt x="46046" y="2013207"/>
                  </a:lnTo>
                  <a:cubicBezTo>
                    <a:pt x="33834" y="2013207"/>
                    <a:pt x="22122" y="2008356"/>
                    <a:pt x="13487" y="1999720"/>
                  </a:cubicBezTo>
                  <a:cubicBezTo>
                    <a:pt x="4851" y="1991085"/>
                    <a:pt x="0" y="1979373"/>
                    <a:pt x="0" y="1967161"/>
                  </a:cubicBezTo>
                  <a:lnTo>
                    <a:pt x="0" y="46046"/>
                  </a:lnTo>
                  <a:cubicBezTo>
                    <a:pt x="0" y="33834"/>
                    <a:pt x="4851" y="22122"/>
                    <a:pt x="13487" y="13487"/>
                  </a:cubicBezTo>
                  <a:cubicBezTo>
                    <a:pt x="22122" y="4851"/>
                    <a:pt x="33834" y="0"/>
                    <a:pt x="46046" y="0"/>
                  </a:cubicBezTo>
                  <a:close/>
                </a:path>
              </a:pathLst>
            </a:custGeom>
            <a:solidFill>
              <a:srgbClr val="FDFDFD"/>
            </a:solidFill>
            <a:ln w="38100" cap="rnd">
              <a:solidFill>
                <a:srgbClr val="145DA0"/>
              </a:solidFill>
              <a:prstDash val="solid"/>
              <a:round/>
            </a:ln>
          </p:spPr>
          <p:txBody>
            <a:bodyPr/>
            <a:lstStyle/>
            <a:p>
              <a:endParaRPr lang="en-CA"/>
            </a:p>
          </p:txBody>
        </p:sp>
        <p:sp>
          <p:nvSpPr>
            <p:cNvPr id="13" name="TextBox 13"/>
            <p:cNvSpPr txBox="1"/>
            <p:nvPr/>
          </p:nvSpPr>
          <p:spPr>
            <a:xfrm>
              <a:off x="0" y="-38100"/>
              <a:ext cx="1416547" cy="205130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4" name="AutoShape 14"/>
          <p:cNvSpPr/>
          <p:nvPr/>
        </p:nvSpPr>
        <p:spPr>
          <a:xfrm>
            <a:off x="7066494" y="5227111"/>
            <a:ext cx="4154377" cy="0"/>
          </a:xfrm>
          <a:prstGeom prst="line">
            <a:avLst/>
          </a:prstGeom>
          <a:ln w="38100" cap="flat">
            <a:solidFill>
              <a:srgbClr val="145DA0"/>
            </a:solidFill>
            <a:prstDash val="solid"/>
            <a:headEnd type="none" w="sm" len="sm"/>
            <a:tailEnd type="none" w="sm" len="sm"/>
          </a:ln>
        </p:spPr>
        <p:txBody>
          <a:bodyPr/>
          <a:lstStyle/>
          <a:p>
            <a:endParaRPr lang="en-CA"/>
          </a:p>
        </p:txBody>
      </p:sp>
      <p:grpSp>
        <p:nvGrpSpPr>
          <p:cNvPr id="16" name="Group 16"/>
          <p:cNvGrpSpPr/>
          <p:nvPr/>
        </p:nvGrpSpPr>
        <p:grpSpPr>
          <a:xfrm>
            <a:off x="11812082" y="2466355"/>
            <a:ext cx="4203375" cy="5973865"/>
            <a:chOff x="0" y="0"/>
            <a:chExt cx="1416547" cy="2013207"/>
          </a:xfrm>
        </p:grpSpPr>
        <p:sp>
          <p:nvSpPr>
            <p:cNvPr id="17" name="Freeform 17"/>
            <p:cNvSpPr/>
            <p:nvPr/>
          </p:nvSpPr>
          <p:spPr>
            <a:xfrm>
              <a:off x="0" y="0"/>
              <a:ext cx="1416547" cy="2013207"/>
            </a:xfrm>
            <a:custGeom>
              <a:avLst/>
              <a:gdLst/>
              <a:ahLst/>
              <a:cxnLst/>
              <a:rect l="l" t="t" r="r" b="b"/>
              <a:pathLst>
                <a:path w="1416547" h="2013207">
                  <a:moveTo>
                    <a:pt x="46046" y="0"/>
                  </a:moveTo>
                  <a:lnTo>
                    <a:pt x="1370502" y="0"/>
                  </a:lnTo>
                  <a:cubicBezTo>
                    <a:pt x="1382714" y="0"/>
                    <a:pt x="1394426" y="4851"/>
                    <a:pt x="1403061" y="13487"/>
                  </a:cubicBezTo>
                  <a:cubicBezTo>
                    <a:pt x="1411696" y="22122"/>
                    <a:pt x="1416547" y="33834"/>
                    <a:pt x="1416547" y="46046"/>
                  </a:cubicBezTo>
                  <a:lnTo>
                    <a:pt x="1416547" y="1967161"/>
                  </a:lnTo>
                  <a:cubicBezTo>
                    <a:pt x="1416547" y="1979373"/>
                    <a:pt x="1411696" y="1991085"/>
                    <a:pt x="1403061" y="1999720"/>
                  </a:cubicBezTo>
                  <a:cubicBezTo>
                    <a:pt x="1394426" y="2008356"/>
                    <a:pt x="1382714" y="2013207"/>
                    <a:pt x="1370502" y="2013207"/>
                  </a:cubicBezTo>
                  <a:lnTo>
                    <a:pt x="46046" y="2013207"/>
                  </a:lnTo>
                  <a:cubicBezTo>
                    <a:pt x="33834" y="2013207"/>
                    <a:pt x="22122" y="2008356"/>
                    <a:pt x="13487" y="1999720"/>
                  </a:cubicBezTo>
                  <a:cubicBezTo>
                    <a:pt x="4851" y="1991085"/>
                    <a:pt x="0" y="1979373"/>
                    <a:pt x="0" y="1967161"/>
                  </a:cubicBezTo>
                  <a:lnTo>
                    <a:pt x="0" y="46046"/>
                  </a:lnTo>
                  <a:cubicBezTo>
                    <a:pt x="0" y="33834"/>
                    <a:pt x="4851" y="22122"/>
                    <a:pt x="13487" y="13487"/>
                  </a:cubicBezTo>
                  <a:cubicBezTo>
                    <a:pt x="22122" y="4851"/>
                    <a:pt x="33834" y="0"/>
                    <a:pt x="46046" y="0"/>
                  </a:cubicBezTo>
                  <a:close/>
                </a:path>
              </a:pathLst>
            </a:custGeom>
            <a:solidFill>
              <a:srgbClr val="FDFDFD"/>
            </a:solidFill>
            <a:ln w="38100" cap="rnd">
              <a:solidFill>
                <a:srgbClr val="145DA0"/>
              </a:solidFill>
              <a:prstDash val="solid"/>
              <a:round/>
            </a:ln>
          </p:spPr>
          <p:txBody>
            <a:bodyPr/>
            <a:lstStyle/>
            <a:p>
              <a:endParaRPr lang="en-CA"/>
            </a:p>
          </p:txBody>
        </p:sp>
        <p:sp>
          <p:nvSpPr>
            <p:cNvPr id="18" name="TextBox 18"/>
            <p:cNvSpPr txBox="1"/>
            <p:nvPr/>
          </p:nvSpPr>
          <p:spPr>
            <a:xfrm>
              <a:off x="0" y="-38100"/>
              <a:ext cx="1416547" cy="205130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9" name="AutoShape 19"/>
          <p:cNvSpPr/>
          <p:nvPr/>
        </p:nvSpPr>
        <p:spPr>
          <a:xfrm>
            <a:off x="11836861" y="5227111"/>
            <a:ext cx="4154377" cy="0"/>
          </a:xfrm>
          <a:prstGeom prst="line">
            <a:avLst/>
          </a:prstGeom>
          <a:ln w="38100" cap="flat">
            <a:solidFill>
              <a:srgbClr val="145DA0"/>
            </a:solidFill>
            <a:prstDash val="solid"/>
            <a:headEnd type="none" w="sm" len="sm"/>
            <a:tailEnd type="none" w="sm" len="sm"/>
          </a:ln>
        </p:spPr>
        <p:txBody>
          <a:bodyPr/>
          <a:lstStyle/>
          <a:p>
            <a:endParaRPr lang="en-CA"/>
          </a:p>
        </p:txBody>
      </p:sp>
      <p:sp>
        <p:nvSpPr>
          <p:cNvPr id="20" name="Freeform 20"/>
          <p:cNvSpPr/>
          <p:nvPr/>
        </p:nvSpPr>
        <p:spPr>
          <a:xfrm>
            <a:off x="3709397" y="3147485"/>
            <a:ext cx="1336676" cy="1336676"/>
          </a:xfrm>
          <a:custGeom>
            <a:avLst/>
            <a:gdLst/>
            <a:ahLst/>
            <a:cxnLst/>
            <a:rect l="l" t="t" r="r" b="b"/>
            <a:pathLst>
              <a:path w="1336676" h="1336676">
                <a:moveTo>
                  <a:pt x="0" y="0"/>
                </a:moveTo>
                <a:lnTo>
                  <a:pt x="1336676" y="0"/>
                </a:lnTo>
                <a:lnTo>
                  <a:pt x="1336676" y="1336676"/>
                </a:lnTo>
                <a:lnTo>
                  <a:pt x="0" y="133667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a:p>
        </p:txBody>
      </p:sp>
      <p:sp>
        <p:nvSpPr>
          <p:cNvPr id="22" name="Freeform 22"/>
          <p:cNvSpPr/>
          <p:nvPr/>
        </p:nvSpPr>
        <p:spPr>
          <a:xfrm>
            <a:off x="8475064" y="3147485"/>
            <a:ext cx="1336676" cy="1336676"/>
          </a:xfrm>
          <a:custGeom>
            <a:avLst/>
            <a:gdLst/>
            <a:ahLst/>
            <a:cxnLst/>
            <a:rect l="l" t="t" r="r" b="b"/>
            <a:pathLst>
              <a:path w="1336676" h="1336676">
                <a:moveTo>
                  <a:pt x="0" y="0"/>
                </a:moveTo>
                <a:lnTo>
                  <a:pt x="1336676" y="0"/>
                </a:lnTo>
                <a:lnTo>
                  <a:pt x="1336676" y="1336676"/>
                </a:lnTo>
                <a:lnTo>
                  <a:pt x="0" y="133667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CA"/>
          </a:p>
        </p:txBody>
      </p:sp>
      <p:sp>
        <p:nvSpPr>
          <p:cNvPr id="23" name="TextBox 23"/>
          <p:cNvSpPr txBox="1"/>
          <p:nvPr/>
        </p:nvSpPr>
        <p:spPr>
          <a:xfrm>
            <a:off x="2297323" y="1101074"/>
            <a:ext cx="13718133" cy="969426"/>
          </a:xfrm>
          <a:prstGeom prst="rect">
            <a:avLst/>
          </a:prstGeom>
        </p:spPr>
        <p:txBody>
          <a:bodyPr lIns="0" tIns="0" rIns="0" bIns="0" rtlCol="0" anchor="t">
            <a:spAutoFit/>
          </a:bodyPr>
          <a:lstStyle/>
          <a:p>
            <a:pPr marL="0" lvl="0" indent="0" algn="ctr">
              <a:lnSpc>
                <a:spcPts val="7992"/>
              </a:lnSpc>
              <a:spcBef>
                <a:spcPct val="0"/>
              </a:spcBef>
            </a:pPr>
            <a:r>
              <a:rPr lang="en-US" sz="5708">
                <a:solidFill>
                  <a:srgbClr val="145DA0"/>
                </a:solidFill>
                <a:latin typeface="Open Sans Extra Bold"/>
                <a:ea typeface="Open Sans Extra Bold"/>
                <a:cs typeface="Open Sans Extra Bold"/>
                <a:sym typeface="Open Sans Extra Bold"/>
              </a:rPr>
              <a:t>Using GenAI in your courses</a:t>
            </a:r>
          </a:p>
        </p:txBody>
      </p:sp>
      <p:sp>
        <p:nvSpPr>
          <p:cNvPr id="24" name="TextBox 24"/>
          <p:cNvSpPr txBox="1"/>
          <p:nvPr/>
        </p:nvSpPr>
        <p:spPr>
          <a:xfrm>
            <a:off x="2588459" y="6034593"/>
            <a:ext cx="3576955" cy="1179070"/>
          </a:xfrm>
          <a:prstGeom prst="rect">
            <a:avLst/>
          </a:prstGeom>
        </p:spPr>
        <p:txBody>
          <a:bodyPr lIns="0" tIns="0" rIns="0" bIns="0" rtlCol="0" anchor="t">
            <a:spAutoFit/>
          </a:bodyPr>
          <a:lstStyle/>
          <a:p>
            <a:pPr marL="0" lvl="1" indent="0" algn="ctr">
              <a:lnSpc>
                <a:spcPts val="3038"/>
              </a:lnSpc>
            </a:pPr>
            <a:r>
              <a:rPr lang="en-US" sz="2893" spc="-43">
                <a:solidFill>
                  <a:srgbClr val="145DA0"/>
                </a:solidFill>
                <a:latin typeface="Poppins Bold"/>
                <a:ea typeface="Poppins Bold"/>
                <a:cs typeface="Poppins Bold"/>
                <a:sym typeface="Poppins Bold"/>
              </a:rPr>
              <a:t>The use Generative AI is permitted in this course</a:t>
            </a:r>
          </a:p>
        </p:txBody>
      </p:sp>
      <p:sp>
        <p:nvSpPr>
          <p:cNvPr id="25" name="TextBox 25"/>
          <p:cNvSpPr txBox="1"/>
          <p:nvPr/>
        </p:nvSpPr>
        <p:spPr>
          <a:xfrm>
            <a:off x="7367912" y="5669404"/>
            <a:ext cx="3576955" cy="2322070"/>
          </a:xfrm>
          <a:prstGeom prst="rect">
            <a:avLst/>
          </a:prstGeom>
        </p:spPr>
        <p:txBody>
          <a:bodyPr lIns="0" tIns="0" rIns="0" bIns="0" rtlCol="0" anchor="t">
            <a:spAutoFit/>
          </a:bodyPr>
          <a:lstStyle/>
          <a:p>
            <a:pPr marL="0" lvl="1" indent="0" algn="ctr">
              <a:lnSpc>
                <a:spcPts val="3038"/>
              </a:lnSpc>
            </a:pPr>
            <a:r>
              <a:rPr lang="en-US" sz="2893" spc="-43" dirty="0">
                <a:solidFill>
                  <a:srgbClr val="145DA0"/>
                </a:solidFill>
                <a:latin typeface="Poppins Bold"/>
                <a:ea typeface="Poppins Bold"/>
                <a:cs typeface="Poppins Bold"/>
                <a:sym typeface="Poppins Bold"/>
              </a:rPr>
              <a:t>The use of Generative AI is permitted in specific components of this course</a:t>
            </a:r>
          </a:p>
        </p:txBody>
      </p:sp>
      <p:sp>
        <p:nvSpPr>
          <p:cNvPr id="26" name="TextBox 26"/>
          <p:cNvSpPr txBox="1"/>
          <p:nvPr/>
        </p:nvSpPr>
        <p:spPr>
          <a:xfrm>
            <a:off x="12140439" y="6050404"/>
            <a:ext cx="3576955" cy="1560070"/>
          </a:xfrm>
          <a:prstGeom prst="rect">
            <a:avLst/>
          </a:prstGeom>
        </p:spPr>
        <p:txBody>
          <a:bodyPr lIns="0" tIns="0" rIns="0" bIns="0" rtlCol="0" anchor="t">
            <a:spAutoFit/>
          </a:bodyPr>
          <a:lstStyle/>
          <a:p>
            <a:pPr marL="0" lvl="1" indent="0" algn="ctr">
              <a:lnSpc>
                <a:spcPts val="3038"/>
              </a:lnSpc>
            </a:pPr>
            <a:r>
              <a:rPr lang="en-US" sz="2893" spc="-43">
                <a:solidFill>
                  <a:srgbClr val="145DA0"/>
                </a:solidFill>
                <a:latin typeface="Poppins Bold"/>
                <a:ea typeface="Poppins Bold"/>
                <a:cs typeface="Poppins Bold"/>
                <a:sym typeface="Poppins Bold"/>
              </a:rPr>
              <a:t>The use of Generative AI is not permitted in this course</a:t>
            </a:r>
          </a:p>
        </p:txBody>
      </p:sp>
      <p:grpSp>
        <p:nvGrpSpPr>
          <p:cNvPr id="5" name="Group 4">
            <a:extLst>
              <a:ext uri="{FF2B5EF4-FFF2-40B4-BE49-F238E27FC236}">
                <a16:creationId xmlns:a16="http://schemas.microsoft.com/office/drawing/2014/main" id="{F6BA290C-DA5E-5F0E-A505-78E8C44CF39C}"/>
              </a:ext>
            </a:extLst>
          </p:cNvPr>
          <p:cNvGrpSpPr/>
          <p:nvPr/>
        </p:nvGrpSpPr>
        <p:grpSpPr>
          <a:xfrm>
            <a:off x="1610414" y="2066722"/>
            <a:ext cx="7550658" cy="7474012"/>
            <a:chOff x="1567282" y="880590"/>
            <a:chExt cx="7550658" cy="7474012"/>
          </a:xfrm>
        </p:grpSpPr>
        <p:sp>
          <p:nvSpPr>
            <p:cNvPr id="27" name="Freeform 8">
              <a:extLst>
                <a:ext uri="{FF2B5EF4-FFF2-40B4-BE49-F238E27FC236}">
                  <a16:creationId xmlns:a16="http://schemas.microsoft.com/office/drawing/2014/main" id="{948D4E39-DF7B-84E3-3A16-D3FA44E4BD1B}"/>
                </a:ext>
              </a:extLst>
            </p:cNvPr>
            <p:cNvSpPr/>
            <p:nvPr/>
          </p:nvSpPr>
          <p:spPr>
            <a:xfrm>
              <a:off x="1567282" y="880590"/>
              <a:ext cx="7550658" cy="7474012"/>
            </a:xfrm>
            <a:custGeom>
              <a:avLst/>
              <a:gdLst/>
              <a:ahLst/>
              <a:cxnLst/>
              <a:rect l="l" t="t" r="r" b="b"/>
              <a:pathLst>
                <a:path w="7550658" h="8229600">
                  <a:moveTo>
                    <a:pt x="0" y="0"/>
                  </a:moveTo>
                  <a:lnTo>
                    <a:pt x="7550658" y="0"/>
                  </a:lnTo>
                  <a:lnTo>
                    <a:pt x="7550658" y="8229600"/>
                  </a:lnTo>
                  <a:lnTo>
                    <a:pt x="0" y="8229600"/>
                  </a:lnTo>
                  <a:lnTo>
                    <a:pt x="0" y="0"/>
                  </a:lnTo>
                  <a:close/>
                </a:path>
              </a:pathLst>
            </a:custGeom>
            <a:blipFill>
              <a:blip r:embed="rId7"/>
              <a:stretch>
                <a:fillRect/>
              </a:stretch>
            </a:blipFill>
          </p:spPr>
          <p:txBody>
            <a:bodyPr/>
            <a:lstStyle/>
            <a:p>
              <a:endParaRPr lang="en-CA"/>
            </a:p>
          </p:txBody>
        </p:sp>
        <p:sp>
          <p:nvSpPr>
            <p:cNvPr id="28" name="TextBox 27">
              <a:extLst>
                <a:ext uri="{FF2B5EF4-FFF2-40B4-BE49-F238E27FC236}">
                  <a16:creationId xmlns:a16="http://schemas.microsoft.com/office/drawing/2014/main" id="{0C3575A3-A933-0025-4849-96571E31EAED}"/>
                </a:ext>
              </a:extLst>
            </p:cNvPr>
            <p:cNvSpPr txBox="1"/>
            <p:nvPr/>
          </p:nvSpPr>
          <p:spPr>
            <a:xfrm rot="837522">
              <a:off x="2699441" y="3569422"/>
              <a:ext cx="5485507" cy="2215991"/>
            </a:xfrm>
            <a:prstGeom prst="rect">
              <a:avLst/>
            </a:prstGeom>
          </p:spPr>
          <p:txBody>
            <a:bodyPr lIns="0" tIns="0" rIns="0" bIns="0" rtlCol="0" anchor="t">
              <a:spAutoFit/>
            </a:bodyPr>
            <a:lstStyle/>
            <a:p>
              <a:pPr marL="0" lvl="0" indent="0" algn="ctr" rtl="0">
                <a:spcBef>
                  <a:spcPts val="1800"/>
                </a:spcBef>
                <a:spcAft>
                  <a:spcPts val="0"/>
                </a:spcAft>
                <a:buNone/>
              </a:pPr>
              <a:r>
                <a:rPr lang="en-US" sz="2400" b="1" dirty="0">
                  <a:solidFill>
                    <a:schemeClr val="dk1"/>
                  </a:solidFill>
                  <a:latin typeface="Lato"/>
                  <a:ea typeface="Lato"/>
                  <a:cs typeface="Lato"/>
                  <a:sym typeface="Lato"/>
                </a:rPr>
                <a:t>Read and then delete</a:t>
              </a:r>
              <a:br>
                <a:rPr lang="en-US" sz="2400" b="1" dirty="0">
                  <a:latin typeface="Lato"/>
                  <a:ea typeface="Lato"/>
                  <a:cs typeface="Lato"/>
                </a:rPr>
              </a:br>
              <a:endParaRPr lang="en-US" sz="2400" b="1" dirty="0">
                <a:solidFill>
                  <a:schemeClr val="dk1"/>
                </a:solidFill>
                <a:latin typeface="Lato"/>
                <a:ea typeface="Lato"/>
                <a:cs typeface="Lato"/>
                <a:sym typeface="Lato"/>
              </a:endParaRPr>
            </a:p>
            <a:p>
              <a:r>
                <a:rPr lang="en-US" sz="2400" dirty="0">
                  <a:latin typeface="Lato"/>
                  <a:ea typeface="Lato"/>
                  <a:cs typeface="Lato"/>
                </a:rPr>
                <a:t>Pick one option! Communicate your course policy to students - draw on UVic’s example syllabus statements. Explain why you have made the decision.</a:t>
              </a:r>
              <a:endParaRPr lang="en-US" sz="2400" dirty="0">
                <a:cs typeface="Calibri"/>
              </a:endParaRPr>
            </a:p>
          </p:txBody>
        </p:sp>
      </p:grpSp>
      <p:sp>
        <p:nvSpPr>
          <p:cNvPr id="29" name="Freeform 16">
            <a:extLst>
              <a:ext uri="{FF2B5EF4-FFF2-40B4-BE49-F238E27FC236}">
                <a16:creationId xmlns:a16="http://schemas.microsoft.com/office/drawing/2014/main" id="{41B3E35D-034F-2668-6878-A63B420F4B92}"/>
              </a:ext>
            </a:extLst>
          </p:cNvPr>
          <p:cNvSpPr/>
          <p:nvPr/>
        </p:nvSpPr>
        <p:spPr>
          <a:xfrm>
            <a:off x="13261345" y="3179163"/>
            <a:ext cx="1335141" cy="1335141"/>
          </a:xfrm>
          <a:custGeom>
            <a:avLst/>
            <a:gdLst/>
            <a:ahLst/>
            <a:cxnLst/>
            <a:rect l="l" t="t" r="r" b="b"/>
            <a:pathLst>
              <a:path w="1335141" h="1335141">
                <a:moveTo>
                  <a:pt x="0" y="0"/>
                </a:moveTo>
                <a:lnTo>
                  <a:pt x="1335142" y="0"/>
                </a:lnTo>
                <a:lnTo>
                  <a:pt x="1335142" y="1335141"/>
                </a:lnTo>
                <a:lnTo>
                  <a:pt x="0" y="13351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CA"/>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283153"/>
            <a:ext cx="7523780" cy="7546156"/>
            <a:chOff x="0" y="0"/>
            <a:chExt cx="2106826" cy="2113092"/>
          </a:xfrm>
        </p:grpSpPr>
        <p:sp>
          <p:nvSpPr>
            <p:cNvPr id="3" name="Freeform 3"/>
            <p:cNvSpPr/>
            <p:nvPr/>
          </p:nvSpPr>
          <p:spPr>
            <a:xfrm>
              <a:off x="0" y="0"/>
              <a:ext cx="2106826" cy="2113092"/>
            </a:xfrm>
            <a:custGeom>
              <a:avLst/>
              <a:gdLst/>
              <a:ahLst/>
              <a:cxnLst/>
              <a:rect l="l" t="t" r="r" b="b"/>
              <a:pathLst>
                <a:path w="2106826" h="2113092">
                  <a:moveTo>
                    <a:pt x="0" y="0"/>
                  </a:moveTo>
                  <a:lnTo>
                    <a:pt x="2106826" y="0"/>
                  </a:lnTo>
                  <a:lnTo>
                    <a:pt x="2106826" y="2113092"/>
                  </a:lnTo>
                  <a:lnTo>
                    <a:pt x="0" y="2113092"/>
                  </a:lnTo>
                  <a:close/>
                </a:path>
              </a:pathLst>
            </a:custGeom>
            <a:solidFill>
              <a:srgbClr val="002754">
                <a:alpha val="95686"/>
              </a:srgbClr>
            </a:solidFill>
            <a:ln cap="sq">
              <a:noFill/>
              <a:prstDash val="solid"/>
              <a:miter/>
            </a:ln>
          </p:spPr>
          <p:txBody>
            <a:bodyPr/>
            <a:lstStyle/>
            <a:p>
              <a:endParaRPr lang="en-CA"/>
            </a:p>
          </p:txBody>
        </p:sp>
        <p:sp>
          <p:nvSpPr>
            <p:cNvPr id="4" name="TextBox 4"/>
            <p:cNvSpPr txBox="1"/>
            <p:nvPr/>
          </p:nvSpPr>
          <p:spPr>
            <a:xfrm>
              <a:off x="0" y="-38100"/>
              <a:ext cx="2106826" cy="2151192"/>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5" name="Group 5"/>
          <p:cNvGrpSpPr/>
          <p:nvPr/>
        </p:nvGrpSpPr>
        <p:grpSpPr>
          <a:xfrm>
            <a:off x="1028700" y="8829309"/>
            <a:ext cx="7523780" cy="428991"/>
            <a:chOff x="0" y="0"/>
            <a:chExt cx="2106826" cy="120127"/>
          </a:xfrm>
        </p:grpSpPr>
        <p:sp>
          <p:nvSpPr>
            <p:cNvPr id="6" name="Freeform 6"/>
            <p:cNvSpPr/>
            <p:nvPr/>
          </p:nvSpPr>
          <p:spPr>
            <a:xfrm>
              <a:off x="0" y="0"/>
              <a:ext cx="2106826" cy="120127"/>
            </a:xfrm>
            <a:custGeom>
              <a:avLst/>
              <a:gdLst/>
              <a:ahLst/>
              <a:cxnLst/>
              <a:rect l="l" t="t" r="r" b="b"/>
              <a:pathLst>
                <a:path w="2106826" h="120127">
                  <a:moveTo>
                    <a:pt x="0" y="0"/>
                  </a:moveTo>
                  <a:lnTo>
                    <a:pt x="2106826" y="0"/>
                  </a:lnTo>
                  <a:lnTo>
                    <a:pt x="2106826" y="120127"/>
                  </a:lnTo>
                  <a:lnTo>
                    <a:pt x="0" y="120127"/>
                  </a:lnTo>
                  <a:close/>
                </a:path>
              </a:pathLst>
            </a:custGeom>
            <a:solidFill>
              <a:srgbClr val="145DA0">
                <a:alpha val="48627"/>
              </a:srgbClr>
            </a:solidFill>
            <a:ln cap="sq">
              <a:noFill/>
              <a:prstDash val="solid"/>
              <a:miter/>
            </a:ln>
          </p:spPr>
          <p:txBody>
            <a:bodyPr/>
            <a:lstStyle/>
            <a:p>
              <a:endParaRPr lang="en-CA"/>
            </a:p>
          </p:txBody>
        </p:sp>
        <p:sp>
          <p:nvSpPr>
            <p:cNvPr id="7" name="TextBox 7"/>
            <p:cNvSpPr txBox="1"/>
            <p:nvPr/>
          </p:nvSpPr>
          <p:spPr>
            <a:xfrm>
              <a:off x="0" y="-38100"/>
              <a:ext cx="2106826" cy="15822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8" name="Group 8"/>
          <p:cNvGrpSpPr/>
          <p:nvPr/>
        </p:nvGrpSpPr>
        <p:grpSpPr>
          <a:xfrm>
            <a:off x="15238003" y="8290589"/>
            <a:ext cx="7523780" cy="7523780"/>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5DA0">
                <a:alpha val="95686"/>
              </a:srgbClr>
            </a:solidFill>
            <a:ln cap="sq">
              <a:noFill/>
              <a:prstDash val="solid"/>
              <a:miter/>
            </a:ln>
          </p:spPr>
          <p:txBody>
            <a:bodyPr/>
            <a:lstStyle/>
            <a:p>
              <a:endParaRPr lang="en-CA"/>
            </a:p>
          </p:txBody>
        </p:sp>
        <p:sp>
          <p:nvSpPr>
            <p:cNvPr id="10" name="TextBox 10"/>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1" name="Group 11"/>
          <p:cNvGrpSpPr/>
          <p:nvPr/>
        </p:nvGrpSpPr>
        <p:grpSpPr>
          <a:xfrm>
            <a:off x="-3724222" y="-4507687"/>
            <a:ext cx="5924489" cy="5924489"/>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5DA0">
                <a:alpha val="95686"/>
              </a:srgbClr>
            </a:solidFill>
            <a:ln cap="sq">
              <a:noFill/>
              <a:prstDash val="solid"/>
              <a:miter/>
            </a:ln>
          </p:spPr>
          <p:txBody>
            <a:bodyPr/>
            <a:lstStyle/>
            <a:p>
              <a:endParaRPr lang="en-CA"/>
            </a:p>
          </p:txBody>
        </p:sp>
        <p:sp>
          <p:nvSpPr>
            <p:cNvPr id="13" name="TextBox 13"/>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4" name="Freeform 14"/>
          <p:cNvSpPr/>
          <p:nvPr/>
        </p:nvSpPr>
        <p:spPr>
          <a:xfrm>
            <a:off x="9144000" y="2012252"/>
            <a:ext cx="1336676" cy="1336676"/>
          </a:xfrm>
          <a:custGeom>
            <a:avLst/>
            <a:gdLst/>
            <a:ahLst/>
            <a:cxnLst/>
            <a:rect l="l" t="t" r="r" b="b"/>
            <a:pathLst>
              <a:path w="1336676" h="1336676">
                <a:moveTo>
                  <a:pt x="0" y="0"/>
                </a:moveTo>
                <a:lnTo>
                  <a:pt x="1336676" y="0"/>
                </a:lnTo>
                <a:lnTo>
                  <a:pt x="1336676" y="1336676"/>
                </a:lnTo>
                <a:lnTo>
                  <a:pt x="0" y="133667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CA"/>
          </a:p>
        </p:txBody>
      </p:sp>
      <p:sp>
        <p:nvSpPr>
          <p:cNvPr id="15" name="Freeform 15"/>
          <p:cNvSpPr/>
          <p:nvPr/>
        </p:nvSpPr>
        <p:spPr>
          <a:xfrm>
            <a:off x="9144000" y="4448654"/>
            <a:ext cx="1336676" cy="1336676"/>
          </a:xfrm>
          <a:custGeom>
            <a:avLst/>
            <a:gdLst/>
            <a:ahLst/>
            <a:cxnLst/>
            <a:rect l="l" t="t" r="r" b="b"/>
            <a:pathLst>
              <a:path w="1336676" h="1336676">
                <a:moveTo>
                  <a:pt x="0" y="0"/>
                </a:moveTo>
                <a:lnTo>
                  <a:pt x="1336676" y="0"/>
                </a:lnTo>
                <a:lnTo>
                  <a:pt x="1336676" y="1336676"/>
                </a:lnTo>
                <a:lnTo>
                  <a:pt x="0" y="133667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CA"/>
          </a:p>
        </p:txBody>
      </p:sp>
      <p:sp>
        <p:nvSpPr>
          <p:cNvPr id="16" name="Freeform 16"/>
          <p:cNvSpPr/>
          <p:nvPr/>
        </p:nvSpPr>
        <p:spPr>
          <a:xfrm>
            <a:off x="9138481" y="7269159"/>
            <a:ext cx="1335141" cy="1335141"/>
          </a:xfrm>
          <a:custGeom>
            <a:avLst/>
            <a:gdLst/>
            <a:ahLst/>
            <a:cxnLst/>
            <a:rect l="l" t="t" r="r" b="b"/>
            <a:pathLst>
              <a:path w="1335141" h="1335141">
                <a:moveTo>
                  <a:pt x="0" y="0"/>
                </a:moveTo>
                <a:lnTo>
                  <a:pt x="1335142" y="0"/>
                </a:lnTo>
                <a:lnTo>
                  <a:pt x="1335142" y="1335141"/>
                </a:lnTo>
                <a:lnTo>
                  <a:pt x="0" y="133514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CA"/>
          </a:p>
        </p:txBody>
      </p:sp>
      <p:sp>
        <p:nvSpPr>
          <p:cNvPr id="17" name="TextBox 17"/>
          <p:cNvSpPr txBox="1"/>
          <p:nvPr/>
        </p:nvSpPr>
        <p:spPr>
          <a:xfrm>
            <a:off x="1568436" y="1568672"/>
            <a:ext cx="4942544" cy="1737142"/>
          </a:xfrm>
          <a:prstGeom prst="rect">
            <a:avLst/>
          </a:prstGeom>
        </p:spPr>
        <p:txBody>
          <a:bodyPr lIns="0" tIns="0" rIns="0" bIns="0" rtlCol="0" anchor="t">
            <a:spAutoFit/>
          </a:bodyPr>
          <a:lstStyle/>
          <a:p>
            <a:pPr algn="l"/>
            <a:r>
              <a:rPr lang="en-US" sz="5644" dirty="0">
                <a:solidFill>
                  <a:srgbClr val="FDFDFD"/>
                </a:solidFill>
                <a:latin typeface="Open Sans Extra Bold"/>
                <a:ea typeface="Open Sans Extra Bold"/>
                <a:cs typeface="Open Sans Extra Bold"/>
                <a:sym typeface="Open Sans Extra Bold"/>
              </a:rPr>
              <a:t>Assignment</a:t>
            </a:r>
          </a:p>
          <a:p>
            <a:pPr marL="0" lvl="0" indent="0" algn="l"/>
            <a:r>
              <a:rPr lang="en-US" sz="5644" dirty="0">
                <a:solidFill>
                  <a:srgbClr val="FDFDFD"/>
                </a:solidFill>
                <a:latin typeface="Open Sans Extra Bold"/>
                <a:ea typeface="Open Sans Extra Bold"/>
                <a:cs typeface="Open Sans Extra Bold"/>
                <a:sym typeface="Open Sans Extra Bold"/>
              </a:rPr>
              <a:t>Guidance</a:t>
            </a:r>
          </a:p>
        </p:txBody>
      </p:sp>
      <p:sp>
        <p:nvSpPr>
          <p:cNvPr id="18" name="TextBox 18"/>
          <p:cNvSpPr txBox="1"/>
          <p:nvPr/>
        </p:nvSpPr>
        <p:spPr>
          <a:xfrm>
            <a:off x="11071226" y="2031302"/>
            <a:ext cx="6771212" cy="798070"/>
          </a:xfrm>
          <a:prstGeom prst="rect">
            <a:avLst/>
          </a:prstGeom>
        </p:spPr>
        <p:txBody>
          <a:bodyPr lIns="0" tIns="0" rIns="0" bIns="0" rtlCol="0" anchor="t">
            <a:spAutoFit/>
          </a:bodyPr>
          <a:lstStyle/>
          <a:p>
            <a:pPr marL="0" lvl="1" indent="0" algn="l">
              <a:lnSpc>
                <a:spcPts val="3038"/>
              </a:lnSpc>
            </a:pPr>
            <a:r>
              <a:rPr lang="en-US" sz="2893" spc="-43">
                <a:solidFill>
                  <a:srgbClr val="145DA0"/>
                </a:solidFill>
                <a:latin typeface="Poppins Bold"/>
                <a:ea typeface="Poppins Bold"/>
                <a:cs typeface="Poppins Bold"/>
                <a:sym typeface="Poppins Bold"/>
              </a:rPr>
              <a:t>The use Generative AI is permitted in this course</a:t>
            </a:r>
          </a:p>
        </p:txBody>
      </p:sp>
      <p:sp>
        <p:nvSpPr>
          <p:cNvPr id="19" name="TextBox 19"/>
          <p:cNvSpPr txBox="1"/>
          <p:nvPr/>
        </p:nvSpPr>
        <p:spPr>
          <a:xfrm>
            <a:off x="11082828" y="4606261"/>
            <a:ext cx="6759610" cy="1179070"/>
          </a:xfrm>
          <a:prstGeom prst="rect">
            <a:avLst/>
          </a:prstGeom>
        </p:spPr>
        <p:txBody>
          <a:bodyPr lIns="0" tIns="0" rIns="0" bIns="0" rtlCol="0" anchor="t">
            <a:spAutoFit/>
          </a:bodyPr>
          <a:lstStyle/>
          <a:p>
            <a:pPr marL="0" lvl="1" indent="0" algn="l">
              <a:lnSpc>
                <a:spcPts val="3038"/>
              </a:lnSpc>
            </a:pPr>
            <a:r>
              <a:rPr lang="en-US" sz="2893" spc="-43">
                <a:solidFill>
                  <a:srgbClr val="145DA0"/>
                </a:solidFill>
                <a:latin typeface="Poppins Bold"/>
                <a:ea typeface="Poppins Bold"/>
                <a:cs typeface="Poppins Bold"/>
                <a:sym typeface="Poppins Bold"/>
              </a:rPr>
              <a:t>The use of Generative AI is permitted in specific components of this course</a:t>
            </a:r>
          </a:p>
        </p:txBody>
      </p:sp>
      <p:sp>
        <p:nvSpPr>
          <p:cNvPr id="20" name="TextBox 20"/>
          <p:cNvSpPr txBox="1"/>
          <p:nvPr/>
        </p:nvSpPr>
        <p:spPr>
          <a:xfrm>
            <a:off x="11071226" y="7288209"/>
            <a:ext cx="6759610" cy="798070"/>
          </a:xfrm>
          <a:prstGeom prst="rect">
            <a:avLst/>
          </a:prstGeom>
        </p:spPr>
        <p:txBody>
          <a:bodyPr lIns="0" tIns="0" rIns="0" bIns="0" rtlCol="0" anchor="t">
            <a:spAutoFit/>
          </a:bodyPr>
          <a:lstStyle/>
          <a:p>
            <a:pPr marL="0" lvl="1" indent="0" algn="l">
              <a:lnSpc>
                <a:spcPts val="3038"/>
              </a:lnSpc>
            </a:pPr>
            <a:r>
              <a:rPr lang="en-US" sz="2893" spc="-43">
                <a:solidFill>
                  <a:srgbClr val="145DA0"/>
                </a:solidFill>
                <a:latin typeface="Poppins Bold"/>
                <a:ea typeface="Poppins Bold"/>
                <a:cs typeface="Poppins Bold"/>
                <a:sym typeface="Poppins Bold"/>
              </a:rPr>
              <a:t>The use of Generative AI is not permitted in this course</a:t>
            </a:r>
          </a:p>
        </p:txBody>
      </p:sp>
      <p:sp>
        <p:nvSpPr>
          <p:cNvPr id="21" name="TextBox 21"/>
          <p:cNvSpPr txBox="1"/>
          <p:nvPr/>
        </p:nvSpPr>
        <p:spPr>
          <a:xfrm>
            <a:off x="11071226" y="2959418"/>
            <a:ext cx="6771212" cy="417070"/>
          </a:xfrm>
          <a:prstGeom prst="rect">
            <a:avLst/>
          </a:prstGeom>
        </p:spPr>
        <p:txBody>
          <a:bodyPr lIns="0" tIns="0" rIns="0" bIns="0" rtlCol="0" anchor="t">
            <a:spAutoFit/>
          </a:bodyPr>
          <a:lstStyle/>
          <a:p>
            <a:pPr marL="0" lvl="1" indent="0" algn="l">
              <a:lnSpc>
                <a:spcPts val="3038"/>
              </a:lnSpc>
            </a:pPr>
            <a:r>
              <a:rPr lang="en-US" sz="2893" spc="-43">
                <a:solidFill>
                  <a:srgbClr val="145DA0"/>
                </a:solidFill>
                <a:latin typeface="Poppins"/>
                <a:ea typeface="Poppins"/>
                <a:cs typeface="Poppins"/>
                <a:sym typeface="Poppins"/>
              </a:rPr>
              <a:t>Details will be included</a:t>
            </a:r>
          </a:p>
        </p:txBody>
      </p:sp>
      <p:sp>
        <p:nvSpPr>
          <p:cNvPr id="22" name="TextBox 22"/>
          <p:cNvSpPr txBox="1"/>
          <p:nvPr/>
        </p:nvSpPr>
        <p:spPr>
          <a:xfrm>
            <a:off x="11071226" y="5918680"/>
            <a:ext cx="6771212" cy="417070"/>
          </a:xfrm>
          <a:prstGeom prst="rect">
            <a:avLst/>
          </a:prstGeom>
        </p:spPr>
        <p:txBody>
          <a:bodyPr lIns="0" tIns="0" rIns="0" bIns="0" rtlCol="0" anchor="t">
            <a:spAutoFit/>
          </a:bodyPr>
          <a:lstStyle/>
          <a:p>
            <a:pPr marL="0" lvl="1" indent="0" algn="l">
              <a:lnSpc>
                <a:spcPts val="3038"/>
              </a:lnSpc>
            </a:pPr>
            <a:r>
              <a:rPr lang="en-US" sz="2893" spc="-43" dirty="0">
                <a:solidFill>
                  <a:srgbClr val="145DA0"/>
                </a:solidFill>
                <a:latin typeface="Poppins"/>
                <a:ea typeface="Poppins"/>
                <a:cs typeface="Poppins"/>
                <a:sym typeface="Poppins"/>
              </a:rPr>
              <a:t>Details will be included</a:t>
            </a:r>
          </a:p>
        </p:txBody>
      </p:sp>
      <p:sp>
        <p:nvSpPr>
          <p:cNvPr id="23" name="TextBox 23"/>
          <p:cNvSpPr txBox="1"/>
          <p:nvPr/>
        </p:nvSpPr>
        <p:spPr>
          <a:xfrm>
            <a:off x="11059624" y="8219628"/>
            <a:ext cx="6771212" cy="417070"/>
          </a:xfrm>
          <a:prstGeom prst="rect">
            <a:avLst/>
          </a:prstGeom>
        </p:spPr>
        <p:txBody>
          <a:bodyPr lIns="0" tIns="0" rIns="0" bIns="0" rtlCol="0" anchor="t">
            <a:spAutoFit/>
          </a:bodyPr>
          <a:lstStyle/>
          <a:p>
            <a:pPr marL="0" lvl="1" indent="0" algn="l">
              <a:lnSpc>
                <a:spcPts val="3038"/>
              </a:lnSpc>
            </a:pPr>
            <a:r>
              <a:rPr lang="en-US" sz="2893" spc="-43">
                <a:solidFill>
                  <a:srgbClr val="145DA0"/>
                </a:solidFill>
                <a:latin typeface="Poppins"/>
                <a:ea typeface="Poppins"/>
                <a:cs typeface="Poppins"/>
                <a:sym typeface="Poppins"/>
              </a:rPr>
              <a:t>Details will be included</a:t>
            </a:r>
          </a:p>
        </p:txBody>
      </p:sp>
      <p:grpSp>
        <p:nvGrpSpPr>
          <p:cNvPr id="26" name="Group 25">
            <a:extLst>
              <a:ext uri="{FF2B5EF4-FFF2-40B4-BE49-F238E27FC236}">
                <a16:creationId xmlns:a16="http://schemas.microsoft.com/office/drawing/2014/main" id="{B9952516-D236-54C0-7876-BC772868CC96}"/>
              </a:ext>
            </a:extLst>
          </p:cNvPr>
          <p:cNvGrpSpPr/>
          <p:nvPr/>
        </p:nvGrpSpPr>
        <p:grpSpPr>
          <a:xfrm>
            <a:off x="6503019" y="1198196"/>
            <a:ext cx="7550658" cy="7474012"/>
            <a:chOff x="6503019" y="1198196"/>
            <a:chExt cx="7550658" cy="7474012"/>
          </a:xfrm>
        </p:grpSpPr>
        <p:sp>
          <p:nvSpPr>
            <p:cNvPr id="24" name="Freeform 8">
              <a:extLst>
                <a:ext uri="{FF2B5EF4-FFF2-40B4-BE49-F238E27FC236}">
                  <a16:creationId xmlns:a16="http://schemas.microsoft.com/office/drawing/2014/main" id="{D4827381-9AC8-3922-2991-B5E91FF92996}"/>
                </a:ext>
              </a:extLst>
            </p:cNvPr>
            <p:cNvSpPr/>
            <p:nvPr/>
          </p:nvSpPr>
          <p:spPr>
            <a:xfrm>
              <a:off x="6503019" y="1198196"/>
              <a:ext cx="7550658" cy="7474012"/>
            </a:xfrm>
            <a:custGeom>
              <a:avLst/>
              <a:gdLst/>
              <a:ahLst/>
              <a:cxnLst/>
              <a:rect l="l" t="t" r="r" b="b"/>
              <a:pathLst>
                <a:path w="7550658" h="8229600">
                  <a:moveTo>
                    <a:pt x="0" y="0"/>
                  </a:moveTo>
                  <a:lnTo>
                    <a:pt x="7550658" y="0"/>
                  </a:lnTo>
                  <a:lnTo>
                    <a:pt x="7550658" y="8229600"/>
                  </a:lnTo>
                  <a:lnTo>
                    <a:pt x="0" y="8229600"/>
                  </a:lnTo>
                  <a:lnTo>
                    <a:pt x="0" y="0"/>
                  </a:lnTo>
                  <a:close/>
                </a:path>
              </a:pathLst>
            </a:custGeom>
            <a:blipFill>
              <a:blip r:embed="rId8"/>
              <a:stretch>
                <a:fillRect/>
              </a:stretch>
            </a:blipFill>
          </p:spPr>
          <p:txBody>
            <a:bodyPr/>
            <a:lstStyle/>
            <a:p>
              <a:endParaRPr lang="en-CA"/>
            </a:p>
          </p:txBody>
        </p:sp>
        <p:sp>
          <p:nvSpPr>
            <p:cNvPr id="25" name="TextBox 24">
              <a:extLst>
                <a:ext uri="{FF2B5EF4-FFF2-40B4-BE49-F238E27FC236}">
                  <a16:creationId xmlns:a16="http://schemas.microsoft.com/office/drawing/2014/main" id="{91BAD692-9C30-87F1-B583-614A922F60B7}"/>
                </a:ext>
              </a:extLst>
            </p:cNvPr>
            <p:cNvSpPr txBox="1"/>
            <p:nvPr/>
          </p:nvSpPr>
          <p:spPr>
            <a:xfrm rot="837522">
              <a:off x="7635178" y="3625418"/>
              <a:ext cx="5485507" cy="2739211"/>
            </a:xfrm>
            <a:prstGeom prst="rect">
              <a:avLst/>
            </a:prstGeom>
          </p:spPr>
          <p:txBody>
            <a:bodyPr lIns="0" tIns="0" rIns="0" bIns="0" rtlCol="0" anchor="t">
              <a:spAutoFit/>
            </a:bodyPr>
            <a:lstStyle/>
            <a:p>
              <a:pPr marL="0" lvl="0" indent="0" algn="ctr" rtl="0">
                <a:spcBef>
                  <a:spcPts val="0"/>
                </a:spcBef>
                <a:spcAft>
                  <a:spcPts val="0"/>
                </a:spcAft>
                <a:buNone/>
              </a:pPr>
              <a:endParaRPr lang="en-US" sz="1000" b="1" dirty="0">
                <a:solidFill>
                  <a:schemeClr val="dk1"/>
                </a:solidFill>
              </a:endParaRPr>
            </a:p>
            <a:p>
              <a:pPr marL="0" lvl="0" indent="0" algn="l" rtl="0">
                <a:spcBef>
                  <a:spcPts val="0"/>
                </a:spcBef>
                <a:spcAft>
                  <a:spcPts val="0"/>
                </a:spcAft>
                <a:buNone/>
              </a:pPr>
              <a:endParaRPr lang="en-US" sz="2400" dirty="0">
                <a:cs typeface="Calibri"/>
              </a:endParaRPr>
            </a:p>
            <a:p>
              <a:pPr marL="0" lvl="0" indent="0" algn="ctr" rtl="0">
                <a:spcBef>
                  <a:spcPts val="0"/>
                </a:spcBef>
                <a:spcAft>
                  <a:spcPts val="0"/>
                </a:spcAft>
                <a:buNone/>
              </a:pPr>
              <a:r>
                <a:rPr lang="en-US" sz="2400" b="1" dirty="0">
                  <a:latin typeface="Lato"/>
                  <a:ea typeface="Lato"/>
                  <a:cs typeface="Lato"/>
                  <a:sym typeface="Lato"/>
                </a:rPr>
                <a:t>Read and then delete</a:t>
              </a:r>
              <a:endParaRPr lang="en-US" sz="2400" b="1" dirty="0">
                <a:latin typeface="Lato"/>
                <a:ea typeface="Lato"/>
                <a:cs typeface="Lato"/>
              </a:endParaRPr>
            </a:p>
            <a:p>
              <a:pPr marL="0" marR="0" lvl="0" indent="0" algn="ctr" rtl="0">
                <a:spcBef>
                  <a:spcPts val="0"/>
                </a:spcBef>
                <a:spcAft>
                  <a:spcPts val="0"/>
                </a:spcAft>
                <a:buNone/>
              </a:pPr>
              <a:endParaRPr lang="en-US" sz="2400" dirty="0">
                <a:latin typeface="Lato"/>
                <a:ea typeface="Lato"/>
                <a:cs typeface="Lato"/>
              </a:endParaRPr>
            </a:p>
            <a:p>
              <a:r>
                <a:rPr lang="en-US" sz="2400" dirty="0">
                  <a:latin typeface="Lato"/>
                  <a:ea typeface="Lato"/>
                  <a:cs typeface="Lato"/>
                  <a:sym typeface="Lato"/>
                </a:rPr>
                <a:t>For each assignment in your course, let students know that you will share the appropriate </a:t>
              </a:r>
              <a:r>
                <a:rPr lang="en-US" sz="2400" err="1">
                  <a:latin typeface="Lato"/>
                  <a:ea typeface="Lato"/>
                  <a:cs typeface="Lato"/>
                  <a:sym typeface="Lato"/>
                </a:rPr>
                <a:t>GenAI</a:t>
              </a:r>
              <a:r>
                <a:rPr lang="en-US" sz="2400" dirty="0">
                  <a:latin typeface="Lato"/>
                  <a:ea typeface="Lato"/>
                  <a:cs typeface="Lato"/>
                  <a:sym typeface="Lato"/>
                </a:rPr>
                <a:t> assignment guidelines. </a:t>
              </a:r>
              <a:endParaRPr lang="en-US" sz="2400" dirty="0">
                <a:latin typeface="Lato"/>
                <a:ea typeface="Lato"/>
                <a:cs typeface="Lato"/>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sp>
        <p:nvSpPr>
          <p:cNvPr id="2" name="Freeform 2"/>
          <p:cNvSpPr/>
          <p:nvPr/>
        </p:nvSpPr>
        <p:spPr>
          <a:xfrm>
            <a:off x="12213997" y="7686324"/>
            <a:ext cx="5841799" cy="1153755"/>
          </a:xfrm>
          <a:custGeom>
            <a:avLst/>
            <a:gdLst/>
            <a:ahLst/>
            <a:cxnLst/>
            <a:rect l="l" t="t" r="r" b="b"/>
            <a:pathLst>
              <a:path w="5841799" h="1153755">
                <a:moveTo>
                  <a:pt x="0" y="0"/>
                </a:moveTo>
                <a:lnTo>
                  <a:pt x="5841799" y="0"/>
                </a:lnTo>
                <a:lnTo>
                  <a:pt x="5841799" y="1153755"/>
                </a:lnTo>
                <a:lnTo>
                  <a:pt x="0" y="1153755"/>
                </a:lnTo>
                <a:lnTo>
                  <a:pt x="0" y="0"/>
                </a:lnTo>
                <a:close/>
              </a:path>
            </a:pathLst>
          </a:custGeom>
          <a:blipFill>
            <a:blip r:embed="rId2"/>
            <a:stretch>
              <a:fillRect/>
            </a:stretch>
          </a:blipFill>
        </p:spPr>
        <p:txBody>
          <a:bodyPr/>
          <a:lstStyle/>
          <a:p>
            <a:endParaRPr lang="en-CA"/>
          </a:p>
        </p:txBody>
      </p:sp>
      <p:grpSp>
        <p:nvGrpSpPr>
          <p:cNvPr id="3" name="Group 3"/>
          <p:cNvGrpSpPr/>
          <p:nvPr/>
        </p:nvGrpSpPr>
        <p:grpSpPr>
          <a:xfrm>
            <a:off x="11931343" y="3826772"/>
            <a:ext cx="5142820" cy="5146658"/>
            <a:chOff x="0" y="0"/>
            <a:chExt cx="1368344" cy="1369365"/>
          </a:xfrm>
        </p:grpSpPr>
        <p:sp>
          <p:nvSpPr>
            <p:cNvPr id="4" name="Freeform 4"/>
            <p:cNvSpPr/>
            <p:nvPr/>
          </p:nvSpPr>
          <p:spPr>
            <a:xfrm>
              <a:off x="0" y="0"/>
              <a:ext cx="1368344" cy="1369365"/>
            </a:xfrm>
            <a:custGeom>
              <a:avLst/>
              <a:gdLst/>
              <a:ahLst/>
              <a:cxnLst/>
              <a:rect l="l" t="t" r="r" b="b"/>
              <a:pathLst>
                <a:path w="1368344" h="1369365">
                  <a:moveTo>
                    <a:pt x="66237" y="0"/>
                  </a:moveTo>
                  <a:lnTo>
                    <a:pt x="1302107" y="0"/>
                  </a:lnTo>
                  <a:cubicBezTo>
                    <a:pt x="1319674" y="0"/>
                    <a:pt x="1336522" y="6979"/>
                    <a:pt x="1348944" y="19400"/>
                  </a:cubicBezTo>
                  <a:cubicBezTo>
                    <a:pt x="1361365" y="31822"/>
                    <a:pt x="1368344" y="48670"/>
                    <a:pt x="1368344" y="66237"/>
                  </a:cubicBezTo>
                  <a:lnTo>
                    <a:pt x="1368344" y="1303128"/>
                  </a:lnTo>
                  <a:cubicBezTo>
                    <a:pt x="1368344" y="1339710"/>
                    <a:pt x="1338689" y="1369365"/>
                    <a:pt x="1302107" y="1369365"/>
                  </a:cubicBezTo>
                  <a:lnTo>
                    <a:pt x="66237" y="1369365"/>
                  </a:lnTo>
                  <a:cubicBezTo>
                    <a:pt x="29655" y="1369365"/>
                    <a:pt x="0" y="1339710"/>
                    <a:pt x="0" y="1303128"/>
                  </a:cubicBezTo>
                  <a:lnTo>
                    <a:pt x="0" y="66237"/>
                  </a:lnTo>
                  <a:cubicBezTo>
                    <a:pt x="0" y="29655"/>
                    <a:pt x="29655" y="0"/>
                    <a:pt x="66237" y="0"/>
                  </a:cubicBezTo>
                  <a:close/>
                </a:path>
              </a:pathLst>
            </a:custGeom>
            <a:solidFill>
              <a:srgbClr val="FDFDFD"/>
            </a:solidFill>
          </p:spPr>
          <p:txBody>
            <a:bodyPr/>
            <a:lstStyle/>
            <a:p>
              <a:endParaRPr lang="en-CA"/>
            </a:p>
          </p:txBody>
        </p:sp>
        <p:sp>
          <p:nvSpPr>
            <p:cNvPr id="5" name="TextBox 5"/>
            <p:cNvSpPr txBox="1"/>
            <p:nvPr/>
          </p:nvSpPr>
          <p:spPr>
            <a:xfrm>
              <a:off x="0" y="-38100"/>
              <a:ext cx="1368344" cy="1407465"/>
            </a:xfrm>
            <a:prstGeom prst="rect">
              <a:avLst/>
            </a:prstGeom>
          </p:spPr>
          <p:txBody>
            <a:bodyPr lIns="50800" tIns="50800" rIns="50800" bIns="50800" rtlCol="0" anchor="ctr"/>
            <a:lstStyle/>
            <a:p>
              <a:pPr algn="ctr">
                <a:lnSpc>
                  <a:spcPts val="2659"/>
                </a:lnSpc>
              </a:pPr>
              <a:endParaRPr/>
            </a:p>
            <a:p>
              <a:pPr algn="ctr">
                <a:lnSpc>
                  <a:spcPts val="2659"/>
                </a:lnSpc>
              </a:pPr>
              <a:endParaRPr/>
            </a:p>
          </p:txBody>
        </p:sp>
      </p:grpSp>
      <p:grpSp>
        <p:nvGrpSpPr>
          <p:cNvPr id="6" name="Group 6"/>
          <p:cNvGrpSpPr/>
          <p:nvPr/>
        </p:nvGrpSpPr>
        <p:grpSpPr>
          <a:xfrm>
            <a:off x="6861482" y="3826772"/>
            <a:ext cx="4565036" cy="5146658"/>
            <a:chOff x="0" y="0"/>
            <a:chExt cx="1214614" cy="1369365"/>
          </a:xfrm>
        </p:grpSpPr>
        <p:sp>
          <p:nvSpPr>
            <p:cNvPr id="7" name="Freeform 7"/>
            <p:cNvSpPr/>
            <p:nvPr/>
          </p:nvSpPr>
          <p:spPr>
            <a:xfrm>
              <a:off x="0" y="0"/>
              <a:ext cx="1214614" cy="1369365"/>
            </a:xfrm>
            <a:custGeom>
              <a:avLst/>
              <a:gdLst/>
              <a:ahLst/>
              <a:cxnLst/>
              <a:rect l="l" t="t" r="r" b="b"/>
              <a:pathLst>
                <a:path w="1214614" h="1369365">
                  <a:moveTo>
                    <a:pt x="74620" y="0"/>
                  </a:moveTo>
                  <a:lnTo>
                    <a:pt x="1139993" y="0"/>
                  </a:lnTo>
                  <a:cubicBezTo>
                    <a:pt x="1159784" y="0"/>
                    <a:pt x="1178764" y="7862"/>
                    <a:pt x="1192758" y="21856"/>
                  </a:cubicBezTo>
                  <a:cubicBezTo>
                    <a:pt x="1206752" y="35850"/>
                    <a:pt x="1214614" y="54830"/>
                    <a:pt x="1214614" y="74620"/>
                  </a:cubicBezTo>
                  <a:lnTo>
                    <a:pt x="1214614" y="1294745"/>
                  </a:lnTo>
                  <a:cubicBezTo>
                    <a:pt x="1214614" y="1314535"/>
                    <a:pt x="1206752" y="1333515"/>
                    <a:pt x="1192758" y="1347509"/>
                  </a:cubicBezTo>
                  <a:cubicBezTo>
                    <a:pt x="1178764" y="1361503"/>
                    <a:pt x="1159784" y="1369365"/>
                    <a:pt x="1139993" y="1369365"/>
                  </a:cubicBezTo>
                  <a:lnTo>
                    <a:pt x="74620" y="1369365"/>
                  </a:lnTo>
                  <a:cubicBezTo>
                    <a:pt x="54830" y="1369365"/>
                    <a:pt x="35850" y="1361503"/>
                    <a:pt x="21856" y="1347509"/>
                  </a:cubicBezTo>
                  <a:cubicBezTo>
                    <a:pt x="7862" y="1333515"/>
                    <a:pt x="0" y="1314535"/>
                    <a:pt x="0" y="1294745"/>
                  </a:cubicBezTo>
                  <a:lnTo>
                    <a:pt x="0" y="74620"/>
                  </a:lnTo>
                  <a:cubicBezTo>
                    <a:pt x="0" y="54830"/>
                    <a:pt x="7862" y="35850"/>
                    <a:pt x="21856" y="21856"/>
                  </a:cubicBezTo>
                  <a:cubicBezTo>
                    <a:pt x="35850" y="7862"/>
                    <a:pt x="54830" y="0"/>
                    <a:pt x="74620" y="0"/>
                  </a:cubicBezTo>
                  <a:close/>
                </a:path>
              </a:pathLst>
            </a:custGeom>
            <a:solidFill>
              <a:srgbClr val="FDFDFD"/>
            </a:solidFill>
          </p:spPr>
          <p:txBody>
            <a:bodyPr/>
            <a:lstStyle/>
            <a:p>
              <a:endParaRPr lang="en-CA"/>
            </a:p>
          </p:txBody>
        </p:sp>
        <p:sp>
          <p:nvSpPr>
            <p:cNvPr id="8" name="TextBox 8"/>
            <p:cNvSpPr txBox="1"/>
            <p:nvPr/>
          </p:nvSpPr>
          <p:spPr>
            <a:xfrm>
              <a:off x="0" y="-38100"/>
              <a:ext cx="1214614" cy="1407465"/>
            </a:xfrm>
            <a:prstGeom prst="rect">
              <a:avLst/>
            </a:prstGeom>
          </p:spPr>
          <p:txBody>
            <a:bodyPr lIns="50800" tIns="50800" rIns="50800" bIns="50800" rtlCol="0" anchor="ctr"/>
            <a:lstStyle/>
            <a:p>
              <a:pPr algn="ctr">
                <a:lnSpc>
                  <a:spcPts val="2659"/>
                </a:lnSpc>
              </a:pPr>
              <a:endParaRPr/>
            </a:p>
            <a:p>
              <a:pPr algn="ctr">
                <a:lnSpc>
                  <a:spcPts val="2659"/>
                </a:lnSpc>
              </a:pPr>
              <a:endParaRPr/>
            </a:p>
          </p:txBody>
        </p:sp>
      </p:grpSp>
      <p:grpSp>
        <p:nvGrpSpPr>
          <p:cNvPr id="9" name="Group 9"/>
          <p:cNvGrpSpPr/>
          <p:nvPr/>
        </p:nvGrpSpPr>
        <p:grpSpPr>
          <a:xfrm>
            <a:off x="1199395" y="3826772"/>
            <a:ext cx="5139764" cy="5146658"/>
            <a:chOff x="0" y="0"/>
            <a:chExt cx="1367531" cy="1369365"/>
          </a:xfrm>
        </p:grpSpPr>
        <p:sp>
          <p:nvSpPr>
            <p:cNvPr id="10" name="Freeform 10"/>
            <p:cNvSpPr/>
            <p:nvPr/>
          </p:nvSpPr>
          <p:spPr>
            <a:xfrm>
              <a:off x="0" y="0"/>
              <a:ext cx="1367531" cy="1369365"/>
            </a:xfrm>
            <a:custGeom>
              <a:avLst/>
              <a:gdLst/>
              <a:ahLst/>
              <a:cxnLst/>
              <a:rect l="l" t="t" r="r" b="b"/>
              <a:pathLst>
                <a:path w="1367531" h="1369365">
                  <a:moveTo>
                    <a:pt x="66276" y="0"/>
                  </a:moveTo>
                  <a:lnTo>
                    <a:pt x="1301255" y="0"/>
                  </a:lnTo>
                  <a:cubicBezTo>
                    <a:pt x="1318832" y="0"/>
                    <a:pt x="1335690" y="6983"/>
                    <a:pt x="1348119" y="19412"/>
                  </a:cubicBezTo>
                  <a:cubicBezTo>
                    <a:pt x="1360548" y="31841"/>
                    <a:pt x="1367531" y="48699"/>
                    <a:pt x="1367531" y="66276"/>
                  </a:cubicBezTo>
                  <a:lnTo>
                    <a:pt x="1367531" y="1303089"/>
                  </a:lnTo>
                  <a:cubicBezTo>
                    <a:pt x="1367531" y="1320666"/>
                    <a:pt x="1360548" y="1337524"/>
                    <a:pt x="1348119" y="1349953"/>
                  </a:cubicBezTo>
                  <a:cubicBezTo>
                    <a:pt x="1335690" y="1362383"/>
                    <a:pt x="1318832" y="1369365"/>
                    <a:pt x="1301255" y="1369365"/>
                  </a:cubicBezTo>
                  <a:lnTo>
                    <a:pt x="66276" y="1369365"/>
                  </a:lnTo>
                  <a:cubicBezTo>
                    <a:pt x="48699" y="1369365"/>
                    <a:pt x="31841" y="1362383"/>
                    <a:pt x="19412" y="1349953"/>
                  </a:cubicBezTo>
                  <a:cubicBezTo>
                    <a:pt x="6983" y="1337524"/>
                    <a:pt x="0" y="1320666"/>
                    <a:pt x="0" y="1303089"/>
                  </a:cubicBezTo>
                  <a:lnTo>
                    <a:pt x="0" y="66276"/>
                  </a:lnTo>
                  <a:cubicBezTo>
                    <a:pt x="0" y="48699"/>
                    <a:pt x="6983" y="31841"/>
                    <a:pt x="19412" y="19412"/>
                  </a:cubicBezTo>
                  <a:cubicBezTo>
                    <a:pt x="31841" y="6983"/>
                    <a:pt x="48699" y="0"/>
                    <a:pt x="66276" y="0"/>
                  </a:cubicBezTo>
                  <a:close/>
                </a:path>
              </a:pathLst>
            </a:custGeom>
            <a:solidFill>
              <a:srgbClr val="FDFDFD"/>
            </a:solidFill>
          </p:spPr>
          <p:txBody>
            <a:bodyPr/>
            <a:lstStyle/>
            <a:p>
              <a:endParaRPr lang="en-CA"/>
            </a:p>
          </p:txBody>
        </p:sp>
        <p:sp>
          <p:nvSpPr>
            <p:cNvPr id="11" name="TextBox 11"/>
            <p:cNvSpPr txBox="1"/>
            <p:nvPr/>
          </p:nvSpPr>
          <p:spPr>
            <a:xfrm>
              <a:off x="0" y="-38100"/>
              <a:ext cx="1367531" cy="1407465"/>
            </a:xfrm>
            <a:prstGeom prst="rect">
              <a:avLst/>
            </a:prstGeom>
          </p:spPr>
          <p:txBody>
            <a:bodyPr lIns="50800" tIns="50800" rIns="50800" bIns="50800" rtlCol="0" anchor="ctr"/>
            <a:lstStyle/>
            <a:p>
              <a:pPr algn="ctr">
                <a:lnSpc>
                  <a:spcPts val="2659"/>
                </a:lnSpc>
              </a:pPr>
              <a:endParaRPr/>
            </a:p>
            <a:p>
              <a:pPr algn="ctr">
                <a:lnSpc>
                  <a:spcPts val="2659"/>
                </a:lnSpc>
              </a:pPr>
              <a:endParaRPr/>
            </a:p>
          </p:txBody>
        </p:sp>
      </p:grpSp>
      <p:grpSp>
        <p:nvGrpSpPr>
          <p:cNvPr id="12" name="Group 12"/>
          <p:cNvGrpSpPr/>
          <p:nvPr/>
        </p:nvGrpSpPr>
        <p:grpSpPr>
          <a:xfrm>
            <a:off x="15573718" y="7940477"/>
            <a:ext cx="4693046" cy="4693046"/>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FFFFF">
                  <a:alpha val="15686"/>
                </a:srgbClr>
              </a:solidFill>
              <a:prstDash val="solid"/>
              <a:miter/>
            </a:ln>
          </p:spPr>
          <p:txBody>
            <a:bodyPr/>
            <a:lstStyle/>
            <a:p>
              <a:endParaRPr lang="en-CA"/>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15" name="Freeform 15"/>
          <p:cNvSpPr/>
          <p:nvPr/>
        </p:nvSpPr>
        <p:spPr>
          <a:xfrm>
            <a:off x="2830896" y="4212891"/>
            <a:ext cx="1755618" cy="1755618"/>
          </a:xfrm>
          <a:custGeom>
            <a:avLst/>
            <a:gdLst/>
            <a:ahLst/>
            <a:cxnLst/>
            <a:rect l="l" t="t" r="r" b="b"/>
            <a:pathLst>
              <a:path w="1755618" h="1755618">
                <a:moveTo>
                  <a:pt x="0" y="0"/>
                </a:moveTo>
                <a:lnTo>
                  <a:pt x="1755618" y="0"/>
                </a:lnTo>
                <a:lnTo>
                  <a:pt x="1755618" y="1755617"/>
                </a:lnTo>
                <a:lnTo>
                  <a:pt x="0" y="17556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a:p>
        </p:txBody>
      </p:sp>
      <p:sp>
        <p:nvSpPr>
          <p:cNvPr id="16" name="Freeform 16"/>
          <p:cNvSpPr/>
          <p:nvPr/>
        </p:nvSpPr>
        <p:spPr>
          <a:xfrm>
            <a:off x="8270182" y="4358738"/>
            <a:ext cx="1755618" cy="1755618"/>
          </a:xfrm>
          <a:custGeom>
            <a:avLst/>
            <a:gdLst/>
            <a:ahLst/>
            <a:cxnLst/>
            <a:rect l="l" t="t" r="r" b="b"/>
            <a:pathLst>
              <a:path w="1755618" h="1755618">
                <a:moveTo>
                  <a:pt x="0" y="0"/>
                </a:moveTo>
                <a:lnTo>
                  <a:pt x="1755618" y="0"/>
                </a:lnTo>
                <a:lnTo>
                  <a:pt x="1755618" y="1755618"/>
                </a:lnTo>
                <a:lnTo>
                  <a:pt x="0" y="175561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CA"/>
          </a:p>
        </p:txBody>
      </p:sp>
      <p:sp>
        <p:nvSpPr>
          <p:cNvPr id="17" name="Freeform 17"/>
          <p:cNvSpPr/>
          <p:nvPr/>
        </p:nvSpPr>
        <p:spPr>
          <a:xfrm>
            <a:off x="13793853" y="4670328"/>
            <a:ext cx="1779865" cy="1132439"/>
          </a:xfrm>
          <a:custGeom>
            <a:avLst/>
            <a:gdLst/>
            <a:ahLst/>
            <a:cxnLst/>
            <a:rect l="l" t="t" r="r" b="b"/>
            <a:pathLst>
              <a:path w="1779865" h="1132439">
                <a:moveTo>
                  <a:pt x="0" y="0"/>
                </a:moveTo>
                <a:lnTo>
                  <a:pt x="1779865" y="0"/>
                </a:lnTo>
                <a:lnTo>
                  <a:pt x="1779865" y="1132439"/>
                </a:lnTo>
                <a:lnTo>
                  <a:pt x="0" y="113243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CA"/>
          </a:p>
        </p:txBody>
      </p:sp>
      <p:grpSp>
        <p:nvGrpSpPr>
          <p:cNvPr id="18" name="Group 18"/>
          <p:cNvGrpSpPr/>
          <p:nvPr/>
        </p:nvGrpSpPr>
        <p:grpSpPr>
          <a:xfrm>
            <a:off x="-890324" y="-1444427"/>
            <a:ext cx="9447607" cy="2697067"/>
            <a:chOff x="0" y="0"/>
            <a:chExt cx="2488259" cy="710339"/>
          </a:xfrm>
        </p:grpSpPr>
        <p:sp>
          <p:nvSpPr>
            <p:cNvPr id="19" name="Freeform 19"/>
            <p:cNvSpPr/>
            <p:nvPr/>
          </p:nvSpPr>
          <p:spPr>
            <a:xfrm>
              <a:off x="0" y="0"/>
              <a:ext cx="2488259" cy="710339"/>
            </a:xfrm>
            <a:custGeom>
              <a:avLst/>
              <a:gdLst/>
              <a:ahLst/>
              <a:cxnLst/>
              <a:rect l="l" t="t" r="r" b="b"/>
              <a:pathLst>
                <a:path w="2488259" h="710339">
                  <a:moveTo>
                    <a:pt x="41792" y="0"/>
                  </a:moveTo>
                  <a:lnTo>
                    <a:pt x="2446466" y="0"/>
                  </a:lnTo>
                  <a:cubicBezTo>
                    <a:pt x="2457550" y="0"/>
                    <a:pt x="2468180" y="4403"/>
                    <a:pt x="2476018" y="12241"/>
                  </a:cubicBezTo>
                  <a:cubicBezTo>
                    <a:pt x="2483856" y="20078"/>
                    <a:pt x="2488259" y="30708"/>
                    <a:pt x="2488259" y="41792"/>
                  </a:cubicBezTo>
                  <a:lnTo>
                    <a:pt x="2488259" y="668546"/>
                  </a:lnTo>
                  <a:cubicBezTo>
                    <a:pt x="2488259" y="679630"/>
                    <a:pt x="2483856" y="690260"/>
                    <a:pt x="2476018" y="698098"/>
                  </a:cubicBezTo>
                  <a:cubicBezTo>
                    <a:pt x="2468180" y="705935"/>
                    <a:pt x="2457550" y="710339"/>
                    <a:pt x="2446466" y="710339"/>
                  </a:cubicBezTo>
                  <a:lnTo>
                    <a:pt x="41792" y="710339"/>
                  </a:lnTo>
                  <a:cubicBezTo>
                    <a:pt x="30708" y="710339"/>
                    <a:pt x="20078" y="705935"/>
                    <a:pt x="12241" y="698098"/>
                  </a:cubicBezTo>
                  <a:cubicBezTo>
                    <a:pt x="4403" y="690260"/>
                    <a:pt x="0" y="679630"/>
                    <a:pt x="0" y="668546"/>
                  </a:cubicBezTo>
                  <a:lnTo>
                    <a:pt x="0" y="41792"/>
                  </a:lnTo>
                  <a:cubicBezTo>
                    <a:pt x="0" y="30708"/>
                    <a:pt x="4403" y="20078"/>
                    <a:pt x="12241" y="12241"/>
                  </a:cubicBezTo>
                  <a:cubicBezTo>
                    <a:pt x="20078" y="4403"/>
                    <a:pt x="30708" y="0"/>
                    <a:pt x="41792" y="0"/>
                  </a:cubicBezTo>
                  <a:close/>
                </a:path>
              </a:pathLst>
            </a:custGeom>
            <a:solidFill>
              <a:srgbClr val="5B98BA">
                <a:alpha val="51765"/>
              </a:srgbClr>
            </a:solidFill>
          </p:spPr>
          <p:txBody>
            <a:bodyPr/>
            <a:lstStyle/>
            <a:p>
              <a:endParaRPr lang="en-CA"/>
            </a:p>
          </p:txBody>
        </p:sp>
        <p:sp>
          <p:nvSpPr>
            <p:cNvPr id="20" name="TextBox 20"/>
            <p:cNvSpPr txBox="1"/>
            <p:nvPr/>
          </p:nvSpPr>
          <p:spPr>
            <a:xfrm>
              <a:off x="0" y="-38100"/>
              <a:ext cx="2488259" cy="748439"/>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1346095" y="130855"/>
            <a:ext cx="11156575" cy="754806"/>
          </a:xfrm>
          <a:prstGeom prst="rect">
            <a:avLst/>
          </a:prstGeom>
        </p:spPr>
        <p:txBody>
          <a:bodyPr lIns="0" tIns="0" rIns="0" bIns="0" rtlCol="0" anchor="t">
            <a:spAutoFit/>
          </a:bodyPr>
          <a:lstStyle/>
          <a:p>
            <a:pPr marL="0" lvl="0" indent="0" algn="ctr">
              <a:lnSpc>
                <a:spcPts val="6171"/>
              </a:lnSpc>
              <a:spcBef>
                <a:spcPct val="0"/>
              </a:spcBef>
            </a:pPr>
            <a:r>
              <a:rPr lang="en-US" sz="4408">
                <a:solidFill>
                  <a:srgbClr val="FDFDFD"/>
                </a:solidFill>
                <a:latin typeface="Open Sans Extra Bold"/>
                <a:ea typeface="Open Sans Extra Bold"/>
                <a:cs typeface="Open Sans Extra Bold"/>
                <a:sym typeface="Open Sans Extra Bold"/>
              </a:rPr>
              <a:t>Using GenAI in this course</a:t>
            </a:r>
          </a:p>
        </p:txBody>
      </p:sp>
      <p:sp>
        <p:nvSpPr>
          <p:cNvPr id="22" name="TextBox 22"/>
          <p:cNvSpPr txBox="1"/>
          <p:nvPr/>
        </p:nvSpPr>
        <p:spPr>
          <a:xfrm>
            <a:off x="1486759" y="6393167"/>
            <a:ext cx="4565036" cy="2414996"/>
          </a:xfrm>
          <a:prstGeom prst="rect">
            <a:avLst/>
          </a:prstGeom>
        </p:spPr>
        <p:txBody>
          <a:bodyPr lIns="0" tIns="0" rIns="0" bIns="0" rtlCol="0" anchor="t">
            <a:spAutoFit/>
          </a:bodyPr>
          <a:lstStyle/>
          <a:p>
            <a:pPr algn="ctr">
              <a:lnSpc>
                <a:spcPts val="3189"/>
              </a:lnSpc>
            </a:pPr>
            <a:r>
              <a:rPr lang="en-US" sz="3066" dirty="0">
                <a:solidFill>
                  <a:srgbClr val="145DA0"/>
                </a:solidFill>
                <a:latin typeface="Open Sans Extra Bold"/>
                <a:ea typeface="Open Sans Extra Bold"/>
                <a:cs typeface="Open Sans Extra Bold"/>
                <a:sym typeface="Open Sans Extra Bold"/>
              </a:rPr>
              <a:t>Provide transparent communication on each assignment about if/how/why you can use </a:t>
            </a:r>
            <a:r>
              <a:rPr lang="en-US" sz="3066" dirty="0" err="1">
                <a:solidFill>
                  <a:srgbClr val="145DA0"/>
                </a:solidFill>
                <a:latin typeface="Open Sans Extra Bold"/>
                <a:ea typeface="Open Sans Extra Bold"/>
                <a:cs typeface="Open Sans Extra Bold"/>
                <a:sym typeface="Open Sans Extra Bold"/>
              </a:rPr>
              <a:t>GenAI</a:t>
            </a:r>
            <a:endParaRPr lang="en-US" sz="3066" dirty="0">
              <a:solidFill>
                <a:srgbClr val="145DA0"/>
              </a:solidFill>
              <a:latin typeface="Open Sans Extra Bold"/>
              <a:ea typeface="Open Sans Extra Bold"/>
              <a:cs typeface="Open Sans Extra Bold"/>
              <a:sym typeface="Open Sans Extra Bold"/>
            </a:endParaRPr>
          </a:p>
          <a:p>
            <a:pPr marL="0" lvl="0" indent="0" algn="ctr">
              <a:lnSpc>
                <a:spcPts val="3189"/>
              </a:lnSpc>
            </a:pPr>
            <a:endParaRPr lang="en-US" sz="3066" dirty="0">
              <a:solidFill>
                <a:srgbClr val="145DA0"/>
              </a:solidFill>
              <a:latin typeface="Open Sans Extra Bold"/>
              <a:ea typeface="Open Sans Extra Bold"/>
              <a:cs typeface="Open Sans Extra Bold"/>
              <a:sym typeface="Open Sans Extra Bold"/>
            </a:endParaRPr>
          </a:p>
        </p:txBody>
      </p:sp>
      <p:sp>
        <p:nvSpPr>
          <p:cNvPr id="23" name="TextBox 23"/>
          <p:cNvSpPr txBox="1"/>
          <p:nvPr/>
        </p:nvSpPr>
        <p:spPr>
          <a:xfrm>
            <a:off x="0" y="2400136"/>
            <a:ext cx="18288000" cy="827831"/>
          </a:xfrm>
          <a:prstGeom prst="rect">
            <a:avLst/>
          </a:prstGeom>
        </p:spPr>
        <p:txBody>
          <a:bodyPr lIns="0" tIns="0" rIns="0" bIns="0" rtlCol="0" anchor="t">
            <a:spAutoFit/>
          </a:bodyPr>
          <a:lstStyle/>
          <a:p>
            <a:pPr marL="0" lvl="0" indent="0" algn="ctr">
              <a:lnSpc>
                <a:spcPts val="6871"/>
              </a:lnSpc>
              <a:spcBef>
                <a:spcPct val="0"/>
              </a:spcBef>
            </a:pPr>
            <a:r>
              <a:rPr lang="en-US" sz="4908">
                <a:solidFill>
                  <a:srgbClr val="FDFDFD"/>
                </a:solidFill>
                <a:latin typeface="Open Sans Extra Bold"/>
                <a:ea typeface="Open Sans Extra Bold"/>
                <a:cs typeface="Open Sans Extra Bold"/>
                <a:sym typeface="Open Sans Extra Bold"/>
              </a:rPr>
              <a:t>Faculty responsibilities</a:t>
            </a:r>
          </a:p>
        </p:txBody>
      </p:sp>
      <p:sp>
        <p:nvSpPr>
          <p:cNvPr id="24" name="TextBox 24"/>
          <p:cNvSpPr txBox="1"/>
          <p:nvPr/>
        </p:nvSpPr>
        <p:spPr>
          <a:xfrm>
            <a:off x="6865473" y="6871528"/>
            <a:ext cx="4565036" cy="814796"/>
          </a:xfrm>
          <a:prstGeom prst="rect">
            <a:avLst/>
          </a:prstGeom>
        </p:spPr>
        <p:txBody>
          <a:bodyPr lIns="0" tIns="0" rIns="0" bIns="0" rtlCol="0" anchor="t">
            <a:spAutoFit/>
          </a:bodyPr>
          <a:lstStyle/>
          <a:p>
            <a:pPr algn="ctr">
              <a:lnSpc>
                <a:spcPts val="3189"/>
              </a:lnSpc>
            </a:pPr>
            <a:r>
              <a:rPr lang="en-US" sz="3066">
                <a:solidFill>
                  <a:srgbClr val="145DA0"/>
                </a:solidFill>
                <a:latin typeface="Open Sans Extra Bold"/>
                <a:ea typeface="Open Sans Extra Bold"/>
                <a:cs typeface="Open Sans Extra Bold"/>
                <a:sym typeface="Open Sans Extra Bold"/>
              </a:rPr>
              <a:t>Assessing </a:t>
            </a:r>
          </a:p>
          <a:p>
            <a:pPr marL="0" lvl="0" indent="0" algn="ctr">
              <a:lnSpc>
                <a:spcPts val="3189"/>
              </a:lnSpc>
            </a:pPr>
            <a:r>
              <a:rPr lang="en-US" sz="3066">
                <a:solidFill>
                  <a:srgbClr val="145DA0"/>
                </a:solidFill>
                <a:latin typeface="Open Sans Extra Bold"/>
                <a:ea typeface="Open Sans Extra Bold"/>
                <a:cs typeface="Open Sans Extra Bold"/>
                <a:sym typeface="Open Sans Extra Bold"/>
              </a:rPr>
              <a:t>learning</a:t>
            </a:r>
          </a:p>
        </p:txBody>
      </p:sp>
      <p:sp>
        <p:nvSpPr>
          <p:cNvPr id="25" name="TextBox 25"/>
          <p:cNvSpPr txBox="1"/>
          <p:nvPr/>
        </p:nvSpPr>
        <p:spPr>
          <a:xfrm>
            <a:off x="12155119" y="6430568"/>
            <a:ext cx="4565036" cy="2414996"/>
          </a:xfrm>
          <a:prstGeom prst="rect">
            <a:avLst/>
          </a:prstGeom>
        </p:spPr>
        <p:txBody>
          <a:bodyPr lIns="0" tIns="0" rIns="0" bIns="0" rtlCol="0" anchor="t">
            <a:spAutoFit/>
          </a:bodyPr>
          <a:lstStyle/>
          <a:p>
            <a:pPr algn="ctr">
              <a:lnSpc>
                <a:spcPts val="3189"/>
              </a:lnSpc>
            </a:pPr>
            <a:r>
              <a:rPr lang="en-US" sz="3066" dirty="0">
                <a:solidFill>
                  <a:srgbClr val="145DA0"/>
                </a:solidFill>
                <a:latin typeface="Open Sans Extra Bold"/>
                <a:ea typeface="Open Sans Extra Bold"/>
                <a:cs typeface="Open Sans Extra Bold"/>
                <a:sym typeface="Open Sans Extra Bold"/>
              </a:rPr>
              <a:t>Provide alternatives to address concerns and/or access issues (you will not be mandated to use AI)</a:t>
            </a:r>
          </a:p>
          <a:p>
            <a:pPr marL="0" lvl="0" indent="0" algn="ctr">
              <a:lnSpc>
                <a:spcPts val="3189"/>
              </a:lnSpc>
            </a:pPr>
            <a:endParaRPr lang="en-US" sz="3066" dirty="0">
              <a:solidFill>
                <a:srgbClr val="145DA0"/>
              </a:solidFill>
              <a:latin typeface="Open Sans Extra Bold"/>
              <a:ea typeface="Open Sans Extra Bold"/>
              <a:cs typeface="Open Sans Extra Bold"/>
              <a:sym typeface="Open Sans Extra Bold"/>
            </a:endParaRPr>
          </a:p>
        </p:txBody>
      </p:sp>
      <p:grpSp>
        <p:nvGrpSpPr>
          <p:cNvPr id="26" name="Group 26"/>
          <p:cNvGrpSpPr/>
          <p:nvPr/>
        </p:nvGrpSpPr>
        <p:grpSpPr>
          <a:xfrm>
            <a:off x="15447886" y="-1942036"/>
            <a:ext cx="4693046" cy="469304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FFFFF"/>
              </a:solidFill>
              <a:prstDash val="solid"/>
              <a:miter/>
            </a:ln>
          </p:spPr>
          <p:txBody>
            <a:bodyPr/>
            <a:lstStyle/>
            <a:p>
              <a:endParaRPr lang="en-CA"/>
            </a:p>
          </p:txBody>
        </p:sp>
        <p:sp>
          <p:nvSpPr>
            <p:cNvPr id="28" name="TextBox 28"/>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9" name="Group 28">
            <a:extLst>
              <a:ext uri="{FF2B5EF4-FFF2-40B4-BE49-F238E27FC236}">
                <a16:creationId xmlns:a16="http://schemas.microsoft.com/office/drawing/2014/main" id="{BFB6DCA2-E94C-0D16-D299-31BCA7881562}"/>
              </a:ext>
            </a:extLst>
          </p:cNvPr>
          <p:cNvGrpSpPr/>
          <p:nvPr/>
        </p:nvGrpSpPr>
        <p:grpSpPr>
          <a:xfrm>
            <a:off x="4789158" y="626247"/>
            <a:ext cx="7550658" cy="7474012"/>
            <a:chOff x="4925636" y="933322"/>
            <a:chExt cx="7550658" cy="7474012"/>
          </a:xfrm>
        </p:grpSpPr>
        <p:sp>
          <p:nvSpPr>
            <p:cNvPr id="31" name="Freeform 8">
              <a:extLst>
                <a:ext uri="{FF2B5EF4-FFF2-40B4-BE49-F238E27FC236}">
                  <a16:creationId xmlns:a16="http://schemas.microsoft.com/office/drawing/2014/main" id="{98C3361D-A5B7-2FAE-1FA6-D8BA77AB8733}"/>
                </a:ext>
              </a:extLst>
            </p:cNvPr>
            <p:cNvSpPr/>
            <p:nvPr/>
          </p:nvSpPr>
          <p:spPr>
            <a:xfrm>
              <a:off x="4925636" y="933322"/>
              <a:ext cx="7550658" cy="7474012"/>
            </a:xfrm>
            <a:custGeom>
              <a:avLst/>
              <a:gdLst/>
              <a:ahLst/>
              <a:cxnLst/>
              <a:rect l="l" t="t" r="r" b="b"/>
              <a:pathLst>
                <a:path w="7550658" h="8229600">
                  <a:moveTo>
                    <a:pt x="0" y="0"/>
                  </a:moveTo>
                  <a:lnTo>
                    <a:pt x="7550658" y="0"/>
                  </a:lnTo>
                  <a:lnTo>
                    <a:pt x="7550658" y="8229600"/>
                  </a:lnTo>
                  <a:lnTo>
                    <a:pt x="0" y="8229600"/>
                  </a:lnTo>
                  <a:lnTo>
                    <a:pt x="0" y="0"/>
                  </a:lnTo>
                  <a:close/>
                </a:path>
              </a:pathLst>
            </a:custGeom>
            <a:blipFill>
              <a:blip r:embed="rId9"/>
              <a:stretch>
                <a:fillRect/>
              </a:stretch>
            </a:blipFill>
          </p:spPr>
          <p:txBody>
            <a:bodyPr/>
            <a:lstStyle/>
            <a:p>
              <a:endParaRPr lang="en-CA"/>
            </a:p>
          </p:txBody>
        </p:sp>
        <p:sp>
          <p:nvSpPr>
            <p:cNvPr id="32" name="TextBox 31">
              <a:extLst>
                <a:ext uri="{FF2B5EF4-FFF2-40B4-BE49-F238E27FC236}">
                  <a16:creationId xmlns:a16="http://schemas.microsoft.com/office/drawing/2014/main" id="{4E42A217-B986-F46C-E888-C03C54DCAE09}"/>
                </a:ext>
              </a:extLst>
            </p:cNvPr>
            <p:cNvSpPr txBox="1"/>
            <p:nvPr/>
          </p:nvSpPr>
          <p:spPr>
            <a:xfrm rot="837522">
              <a:off x="6057795" y="3514433"/>
              <a:ext cx="5485507" cy="2431435"/>
            </a:xfrm>
            <a:prstGeom prst="rect">
              <a:avLst/>
            </a:prstGeom>
          </p:spPr>
          <p:txBody>
            <a:bodyPr lIns="0" tIns="0" rIns="0" bIns="0" rtlCol="0" anchor="t">
              <a:spAutoFit/>
            </a:bodyPr>
            <a:lstStyle/>
            <a:p>
              <a:pPr marL="0" lvl="0" indent="0" algn="ctr" rtl="0">
                <a:spcBef>
                  <a:spcPts val="0"/>
                </a:spcBef>
                <a:spcAft>
                  <a:spcPts val="0"/>
                </a:spcAft>
                <a:buNone/>
              </a:pPr>
              <a:r>
                <a:rPr lang="en-US" sz="2400" b="1" dirty="0">
                  <a:latin typeface="Lato"/>
                  <a:ea typeface="Lato"/>
                  <a:cs typeface="Lato"/>
                  <a:sym typeface="Lato"/>
                </a:rPr>
                <a:t>Read and then delete</a:t>
              </a:r>
              <a:endParaRPr lang="en-US" sz="2400" b="1" dirty="0">
                <a:latin typeface="Lato"/>
                <a:ea typeface="Lato"/>
                <a:cs typeface="Lato"/>
              </a:endParaRPr>
            </a:p>
            <a:p>
              <a:pPr marL="0" marR="0" lvl="0" indent="0" algn="ctr" rtl="0">
                <a:spcBef>
                  <a:spcPts val="0"/>
                </a:spcBef>
                <a:spcAft>
                  <a:spcPts val="0"/>
                </a:spcAft>
                <a:buNone/>
              </a:pPr>
              <a:endParaRPr lang="en-US" sz="2400" dirty="0">
                <a:latin typeface="Lato"/>
                <a:ea typeface="Lato"/>
                <a:cs typeface="Lato"/>
              </a:endParaRPr>
            </a:p>
            <a:p>
              <a:pPr marL="0" marR="0" lvl="0" indent="0" rtl="0">
                <a:spcBef>
                  <a:spcPts val="0"/>
                </a:spcBef>
                <a:spcAft>
                  <a:spcPts val="0"/>
                </a:spcAft>
                <a:buNone/>
              </a:pPr>
              <a:r>
                <a:rPr lang="en-US" sz="2400" dirty="0">
                  <a:latin typeface="Lato"/>
                  <a:ea typeface="Lato"/>
                  <a:cs typeface="Lato"/>
                  <a:sym typeface="Lato"/>
                </a:rPr>
                <a:t>It’s very important for students to understand what your faculty responsibilities will be. This slide is meant to be communicated to students.</a:t>
              </a:r>
              <a:endParaRPr lang="en-US" sz="2400" dirty="0">
                <a:latin typeface="Lato"/>
                <a:ea typeface="Lato"/>
                <a:cs typeface="Lato"/>
              </a:endParaRPr>
            </a:p>
            <a:p>
              <a:pPr marL="0" marR="0" lvl="0" indent="0" algn="l" rtl="0">
                <a:spcBef>
                  <a:spcPts val="0"/>
                </a:spcBef>
                <a:spcAft>
                  <a:spcPts val="0"/>
                </a:spcAft>
                <a:buNone/>
              </a:pPr>
              <a:endParaRPr lang="en-US" sz="1400"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754"/>
        </a:solidFill>
        <a:effectLst/>
      </p:bgPr>
    </p:bg>
    <p:spTree>
      <p:nvGrpSpPr>
        <p:cNvPr id="1" name=""/>
        <p:cNvGrpSpPr/>
        <p:nvPr/>
      </p:nvGrpSpPr>
      <p:grpSpPr>
        <a:xfrm>
          <a:off x="0" y="0"/>
          <a:ext cx="0" cy="0"/>
          <a:chOff x="0" y="0"/>
          <a:chExt cx="0" cy="0"/>
        </a:xfrm>
      </p:grpSpPr>
      <p:grpSp>
        <p:nvGrpSpPr>
          <p:cNvPr id="2" name="Group 2"/>
          <p:cNvGrpSpPr/>
          <p:nvPr/>
        </p:nvGrpSpPr>
        <p:grpSpPr>
          <a:xfrm>
            <a:off x="16192367" y="9058851"/>
            <a:ext cx="4693046" cy="4693046"/>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EFEFE"/>
              </a:solidFill>
              <a:prstDash val="solid"/>
              <a:miter/>
            </a:ln>
          </p:spPr>
          <p:txBody>
            <a:bodyPr/>
            <a:lstStyle/>
            <a:p>
              <a:endParaRPr lang="en-CA"/>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3177984" y="-1870938"/>
            <a:ext cx="11464226" cy="3086100"/>
            <a:chOff x="0" y="0"/>
            <a:chExt cx="3019385" cy="812800"/>
          </a:xfrm>
        </p:grpSpPr>
        <p:sp>
          <p:nvSpPr>
            <p:cNvPr id="6" name="Freeform 6"/>
            <p:cNvSpPr/>
            <p:nvPr/>
          </p:nvSpPr>
          <p:spPr>
            <a:xfrm>
              <a:off x="0" y="0"/>
              <a:ext cx="3019384" cy="812800"/>
            </a:xfrm>
            <a:custGeom>
              <a:avLst/>
              <a:gdLst/>
              <a:ahLst/>
              <a:cxnLst/>
              <a:rect l="l" t="t" r="r" b="b"/>
              <a:pathLst>
                <a:path w="3019384" h="812800">
                  <a:moveTo>
                    <a:pt x="34441" y="0"/>
                  </a:moveTo>
                  <a:lnTo>
                    <a:pt x="2984944" y="0"/>
                  </a:lnTo>
                  <a:cubicBezTo>
                    <a:pt x="3003965" y="0"/>
                    <a:pt x="3019384" y="15420"/>
                    <a:pt x="3019384" y="34441"/>
                  </a:cubicBezTo>
                  <a:lnTo>
                    <a:pt x="3019384" y="778359"/>
                  </a:lnTo>
                  <a:cubicBezTo>
                    <a:pt x="3019384" y="787493"/>
                    <a:pt x="3015756" y="796254"/>
                    <a:pt x="3009297" y="802712"/>
                  </a:cubicBezTo>
                  <a:cubicBezTo>
                    <a:pt x="3002838" y="809171"/>
                    <a:pt x="2994078" y="812800"/>
                    <a:pt x="2984944" y="812800"/>
                  </a:cubicBezTo>
                  <a:lnTo>
                    <a:pt x="34441" y="812800"/>
                  </a:lnTo>
                  <a:cubicBezTo>
                    <a:pt x="25307" y="812800"/>
                    <a:pt x="16546" y="809171"/>
                    <a:pt x="10087" y="802712"/>
                  </a:cubicBezTo>
                  <a:cubicBezTo>
                    <a:pt x="3629" y="796254"/>
                    <a:pt x="0" y="787493"/>
                    <a:pt x="0" y="778359"/>
                  </a:cubicBezTo>
                  <a:lnTo>
                    <a:pt x="0" y="34441"/>
                  </a:lnTo>
                  <a:cubicBezTo>
                    <a:pt x="0" y="25307"/>
                    <a:pt x="3629" y="16546"/>
                    <a:pt x="10087" y="10087"/>
                  </a:cubicBezTo>
                  <a:cubicBezTo>
                    <a:pt x="16546" y="3629"/>
                    <a:pt x="25307" y="0"/>
                    <a:pt x="34441" y="0"/>
                  </a:cubicBezTo>
                  <a:close/>
                </a:path>
              </a:pathLst>
            </a:custGeom>
            <a:solidFill>
              <a:srgbClr val="5B98BA">
                <a:alpha val="51765"/>
              </a:srgbClr>
            </a:solidFill>
          </p:spPr>
          <p:txBody>
            <a:bodyPr/>
            <a:lstStyle/>
            <a:p>
              <a:endParaRPr lang="en-CA"/>
            </a:p>
          </p:txBody>
        </p:sp>
        <p:sp>
          <p:nvSpPr>
            <p:cNvPr id="7" name="TextBox 7"/>
            <p:cNvSpPr txBox="1"/>
            <p:nvPr/>
          </p:nvSpPr>
          <p:spPr>
            <a:xfrm>
              <a:off x="0" y="-38100"/>
              <a:ext cx="3019385" cy="85090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0" y="1605864"/>
            <a:ext cx="18288000" cy="919907"/>
          </a:xfrm>
          <a:prstGeom prst="rect">
            <a:avLst/>
          </a:prstGeom>
        </p:spPr>
        <p:txBody>
          <a:bodyPr lIns="0" tIns="0" rIns="0" bIns="0" rtlCol="0" anchor="t">
            <a:spAutoFit/>
          </a:bodyPr>
          <a:lstStyle/>
          <a:p>
            <a:pPr marL="0" lvl="0" indent="0" algn="ctr">
              <a:lnSpc>
                <a:spcPts val="7571"/>
              </a:lnSpc>
              <a:spcBef>
                <a:spcPct val="0"/>
              </a:spcBef>
            </a:pPr>
            <a:r>
              <a:rPr lang="en-US" sz="5408">
                <a:solidFill>
                  <a:srgbClr val="FDFDFD"/>
                </a:solidFill>
                <a:latin typeface="Open Sans Extra Bold"/>
                <a:ea typeface="Open Sans Extra Bold"/>
                <a:cs typeface="Open Sans Extra Bold"/>
                <a:sym typeface="Open Sans Extra Bold"/>
              </a:rPr>
              <a:t>Student responsibilities</a:t>
            </a:r>
          </a:p>
        </p:txBody>
      </p:sp>
      <p:sp>
        <p:nvSpPr>
          <p:cNvPr id="9" name="TextBox 9"/>
          <p:cNvSpPr txBox="1"/>
          <p:nvPr/>
        </p:nvSpPr>
        <p:spPr>
          <a:xfrm>
            <a:off x="-1456236" y="164872"/>
            <a:ext cx="11156575" cy="755015"/>
          </a:xfrm>
          <a:prstGeom prst="rect">
            <a:avLst/>
          </a:prstGeom>
        </p:spPr>
        <p:txBody>
          <a:bodyPr lIns="0" tIns="0" rIns="0" bIns="0" rtlCol="0" anchor="t">
            <a:spAutoFit/>
          </a:bodyPr>
          <a:lstStyle/>
          <a:p>
            <a:pPr marL="0" lvl="0" indent="0" algn="ctr">
              <a:lnSpc>
                <a:spcPts val="6160"/>
              </a:lnSpc>
              <a:spcBef>
                <a:spcPct val="0"/>
              </a:spcBef>
            </a:pPr>
            <a:r>
              <a:rPr lang="en-US" sz="4400">
                <a:solidFill>
                  <a:srgbClr val="FDFDFD"/>
                </a:solidFill>
                <a:latin typeface="Open Sans Extra Bold"/>
                <a:ea typeface="Open Sans Extra Bold"/>
                <a:cs typeface="Open Sans Extra Bold"/>
                <a:sym typeface="Open Sans Extra Bold"/>
              </a:rPr>
              <a:t>Using GenAI in this course</a:t>
            </a:r>
          </a:p>
        </p:txBody>
      </p:sp>
      <p:sp>
        <p:nvSpPr>
          <p:cNvPr id="10" name="TextBox 10"/>
          <p:cNvSpPr txBox="1"/>
          <p:nvPr/>
        </p:nvSpPr>
        <p:spPr>
          <a:xfrm>
            <a:off x="2095633" y="3446784"/>
            <a:ext cx="9698717" cy="525543"/>
          </a:xfrm>
          <a:prstGeom prst="rect">
            <a:avLst/>
          </a:prstGeom>
        </p:spPr>
        <p:txBody>
          <a:bodyPr lIns="0" tIns="0" rIns="0" bIns="0" rtlCol="0" anchor="t">
            <a:spAutoFit/>
          </a:bodyPr>
          <a:lstStyle/>
          <a:p>
            <a:pPr algn="l">
              <a:lnSpc>
                <a:spcPts val="4170"/>
              </a:lnSpc>
            </a:pPr>
            <a:r>
              <a:rPr lang="en-US" sz="3363" dirty="0">
                <a:solidFill>
                  <a:srgbClr val="FEFEFE"/>
                </a:solidFill>
                <a:latin typeface="Poppins" panose="00000500000000000000" pitchFamily="2" charset="0"/>
                <a:ea typeface="Open Sans 1 Bold"/>
                <a:cs typeface="Poppins" panose="00000500000000000000" pitchFamily="2" charset="0"/>
                <a:sym typeface="Open Sans 1 Bold"/>
              </a:rPr>
              <a:t>Understand UVic's Academic Integrity Policy</a:t>
            </a:r>
          </a:p>
        </p:txBody>
      </p:sp>
      <p:sp>
        <p:nvSpPr>
          <p:cNvPr id="11" name="TextBox 11"/>
          <p:cNvSpPr txBox="1"/>
          <p:nvPr/>
        </p:nvSpPr>
        <p:spPr>
          <a:xfrm>
            <a:off x="2095633" y="4787230"/>
            <a:ext cx="9698717" cy="1012713"/>
          </a:xfrm>
          <a:prstGeom prst="rect">
            <a:avLst/>
          </a:prstGeom>
        </p:spPr>
        <p:txBody>
          <a:bodyPr lIns="0" tIns="0" rIns="0" bIns="0" rtlCol="0" anchor="t">
            <a:spAutoFit/>
          </a:bodyPr>
          <a:lstStyle/>
          <a:p>
            <a:pPr algn="l">
              <a:lnSpc>
                <a:spcPts val="3971"/>
              </a:lnSpc>
            </a:pPr>
            <a:r>
              <a:rPr lang="en-US" sz="3203" dirty="0">
                <a:solidFill>
                  <a:srgbClr val="FEFEFE"/>
                </a:solidFill>
                <a:latin typeface="Poppins" panose="00000500000000000000" pitchFamily="2" charset="0"/>
                <a:ea typeface="Open Sans 1 Bold"/>
                <a:cs typeface="Poppins" panose="00000500000000000000" pitchFamily="2" charset="0"/>
                <a:sym typeface="Open Sans 1 Bold"/>
              </a:rPr>
              <a:t>Know the policy for this course and each assignment</a:t>
            </a:r>
          </a:p>
        </p:txBody>
      </p:sp>
      <p:sp>
        <p:nvSpPr>
          <p:cNvPr id="12" name="TextBox 12"/>
          <p:cNvSpPr txBox="1"/>
          <p:nvPr/>
        </p:nvSpPr>
        <p:spPr>
          <a:xfrm>
            <a:off x="2095633" y="8603178"/>
            <a:ext cx="7693444" cy="525543"/>
          </a:xfrm>
          <a:prstGeom prst="rect">
            <a:avLst/>
          </a:prstGeom>
        </p:spPr>
        <p:txBody>
          <a:bodyPr lIns="0" tIns="0" rIns="0" bIns="0" rtlCol="0" anchor="t">
            <a:spAutoFit/>
          </a:bodyPr>
          <a:lstStyle/>
          <a:p>
            <a:pPr algn="l">
              <a:lnSpc>
                <a:spcPts val="4170"/>
              </a:lnSpc>
            </a:pPr>
            <a:r>
              <a:rPr lang="en-US" sz="3363" dirty="0">
                <a:solidFill>
                  <a:srgbClr val="FEFEFE"/>
                </a:solidFill>
                <a:latin typeface="Poppins" panose="00000500000000000000" pitchFamily="2" charset="0"/>
                <a:ea typeface="Open Sans 1 Bold"/>
                <a:cs typeface="Poppins" panose="00000500000000000000" pitchFamily="2" charset="0"/>
                <a:sym typeface="Open Sans 1 Bold"/>
              </a:rPr>
              <a:t>Demonstrate learning</a:t>
            </a:r>
          </a:p>
        </p:txBody>
      </p:sp>
      <p:sp>
        <p:nvSpPr>
          <p:cNvPr id="13" name="TextBox 13"/>
          <p:cNvSpPr txBox="1"/>
          <p:nvPr/>
        </p:nvSpPr>
        <p:spPr>
          <a:xfrm>
            <a:off x="2095633" y="6627776"/>
            <a:ext cx="9526554" cy="1063304"/>
          </a:xfrm>
          <a:prstGeom prst="rect">
            <a:avLst/>
          </a:prstGeom>
        </p:spPr>
        <p:txBody>
          <a:bodyPr lIns="0" tIns="0" rIns="0" bIns="0" rtlCol="0" anchor="t">
            <a:spAutoFit/>
          </a:bodyPr>
          <a:lstStyle/>
          <a:p>
            <a:pPr algn="l">
              <a:lnSpc>
                <a:spcPts val="4170"/>
              </a:lnSpc>
            </a:pPr>
            <a:r>
              <a:rPr lang="en-US" sz="3363" dirty="0">
                <a:solidFill>
                  <a:srgbClr val="FEFEFE"/>
                </a:solidFill>
                <a:latin typeface="Poppins" panose="00000500000000000000" pitchFamily="2" charset="0"/>
                <a:ea typeface="Open Sans 1 Bold"/>
                <a:cs typeface="Poppins" panose="00000500000000000000" pitchFamily="2" charset="0"/>
                <a:sym typeface="Open Sans 1 Bold"/>
              </a:rPr>
              <a:t>Cite Appropriately</a:t>
            </a:r>
          </a:p>
          <a:p>
            <a:pPr algn="l">
              <a:lnSpc>
                <a:spcPts val="4170"/>
              </a:lnSpc>
            </a:pPr>
            <a:r>
              <a:rPr lang="en-US" sz="3363" u="sng" dirty="0">
                <a:solidFill>
                  <a:schemeClr val="bg1"/>
                </a:solidFill>
                <a:latin typeface="Poppins" panose="00000500000000000000" pitchFamily="2" charset="0"/>
                <a:ea typeface="Open Sans 1 Bold"/>
                <a:cs typeface="Poppins" panose="00000500000000000000" pitchFamily="2" charset="0"/>
                <a:sym typeface="Open Sans 1 Bold"/>
                <a:hlinkClick r:id="rId2" tooltip="https://libguides.uvic.ca/AI_Tools/citing_AI_text">
                  <a:extLst>
                    <a:ext uri="{A12FA001-AC4F-418D-AE19-62706E023703}">
                      <ahyp:hlinkClr xmlns:ahyp="http://schemas.microsoft.com/office/drawing/2018/hyperlinkcolor" val="tx"/>
                    </a:ext>
                  </a:extLst>
                </a:hlinkClick>
              </a:rPr>
              <a:t>How to cite text generated with A.I.</a:t>
            </a:r>
          </a:p>
        </p:txBody>
      </p:sp>
      <p:grpSp>
        <p:nvGrpSpPr>
          <p:cNvPr id="14" name="Group 14"/>
          <p:cNvGrpSpPr/>
          <p:nvPr/>
        </p:nvGrpSpPr>
        <p:grpSpPr>
          <a:xfrm>
            <a:off x="12247129" y="3166870"/>
            <a:ext cx="5012171" cy="5781987"/>
            <a:chOff x="0" y="0"/>
            <a:chExt cx="1062268" cy="976263"/>
          </a:xfrm>
        </p:grpSpPr>
        <p:sp>
          <p:nvSpPr>
            <p:cNvPr id="15" name="Freeform 15"/>
            <p:cNvSpPr/>
            <p:nvPr/>
          </p:nvSpPr>
          <p:spPr>
            <a:xfrm>
              <a:off x="0" y="0"/>
              <a:ext cx="1062268" cy="976263"/>
            </a:xfrm>
            <a:custGeom>
              <a:avLst/>
              <a:gdLst/>
              <a:ahLst/>
              <a:cxnLst/>
              <a:rect l="l" t="t" r="r" b="b"/>
              <a:pathLst>
                <a:path w="1062268" h="976263">
                  <a:moveTo>
                    <a:pt x="97175" y="0"/>
                  </a:moveTo>
                  <a:lnTo>
                    <a:pt x="965093" y="0"/>
                  </a:lnTo>
                  <a:cubicBezTo>
                    <a:pt x="990866" y="0"/>
                    <a:pt x="1015582" y="10238"/>
                    <a:pt x="1033806" y="28462"/>
                  </a:cubicBezTo>
                  <a:cubicBezTo>
                    <a:pt x="1052030" y="46686"/>
                    <a:pt x="1062268" y="71402"/>
                    <a:pt x="1062268" y="97175"/>
                  </a:cubicBezTo>
                  <a:lnTo>
                    <a:pt x="1062268" y="879088"/>
                  </a:lnTo>
                  <a:cubicBezTo>
                    <a:pt x="1062268" y="904861"/>
                    <a:pt x="1052030" y="929577"/>
                    <a:pt x="1033806" y="947801"/>
                  </a:cubicBezTo>
                  <a:cubicBezTo>
                    <a:pt x="1015582" y="966025"/>
                    <a:pt x="990866" y="976263"/>
                    <a:pt x="965093" y="976263"/>
                  </a:cubicBezTo>
                  <a:lnTo>
                    <a:pt x="97175" y="976263"/>
                  </a:lnTo>
                  <a:cubicBezTo>
                    <a:pt x="71402" y="976263"/>
                    <a:pt x="46686" y="966025"/>
                    <a:pt x="28462" y="947801"/>
                  </a:cubicBezTo>
                  <a:cubicBezTo>
                    <a:pt x="10238" y="929577"/>
                    <a:pt x="0" y="904861"/>
                    <a:pt x="0" y="879088"/>
                  </a:cubicBezTo>
                  <a:lnTo>
                    <a:pt x="0" y="97175"/>
                  </a:lnTo>
                  <a:cubicBezTo>
                    <a:pt x="0" y="71402"/>
                    <a:pt x="10238" y="46686"/>
                    <a:pt x="28462" y="28462"/>
                  </a:cubicBezTo>
                  <a:cubicBezTo>
                    <a:pt x="46686" y="10238"/>
                    <a:pt x="71402" y="0"/>
                    <a:pt x="97175" y="0"/>
                  </a:cubicBezTo>
                  <a:close/>
                </a:path>
              </a:pathLst>
            </a:custGeom>
            <a:solidFill>
              <a:srgbClr val="FDFDFD">
                <a:alpha val="95686"/>
              </a:srgbClr>
            </a:solidFill>
            <a:ln cap="rnd">
              <a:noFill/>
              <a:prstDash val="solid"/>
              <a:round/>
            </a:ln>
          </p:spPr>
          <p:txBody>
            <a:bodyPr/>
            <a:lstStyle/>
            <a:p>
              <a:endParaRPr lang="en-CA"/>
            </a:p>
          </p:txBody>
        </p:sp>
        <p:sp>
          <p:nvSpPr>
            <p:cNvPr id="16" name="TextBox 16"/>
            <p:cNvSpPr txBox="1"/>
            <p:nvPr/>
          </p:nvSpPr>
          <p:spPr>
            <a:xfrm>
              <a:off x="0" y="-38100"/>
              <a:ext cx="1062268" cy="1014363"/>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7" name="TextBox 17"/>
          <p:cNvSpPr txBox="1"/>
          <p:nvPr/>
        </p:nvSpPr>
        <p:spPr>
          <a:xfrm>
            <a:off x="12665127" y="3596791"/>
            <a:ext cx="4176176" cy="4734181"/>
          </a:xfrm>
          <a:prstGeom prst="rect">
            <a:avLst/>
          </a:prstGeom>
        </p:spPr>
        <p:txBody>
          <a:bodyPr lIns="0" tIns="0" rIns="0" bIns="0" rtlCol="0" anchor="t">
            <a:spAutoFit/>
          </a:bodyPr>
          <a:lstStyle/>
          <a:p>
            <a:pPr algn="l">
              <a:lnSpc>
                <a:spcPts val="3793"/>
              </a:lnSpc>
            </a:pPr>
            <a:r>
              <a:rPr lang="en-US" sz="3059" b="1" dirty="0">
                <a:solidFill>
                  <a:srgbClr val="145DA0"/>
                </a:solidFill>
                <a:latin typeface="Poppins" panose="00000500000000000000" pitchFamily="2" charset="0"/>
                <a:ea typeface="Open Sans 1 Bold"/>
                <a:cs typeface="Poppins" panose="00000500000000000000" pitchFamily="2" charset="0"/>
                <a:sym typeface="Open Sans 1 Bold"/>
              </a:rPr>
              <a:t>Document and acknowledge use</a:t>
            </a:r>
            <a:r>
              <a:rPr lang="en-US" sz="3059" b="1" dirty="0">
                <a:solidFill>
                  <a:srgbClr val="145DA0"/>
                </a:solidFill>
                <a:latin typeface="Poppins" panose="00000500000000000000" pitchFamily="2" charset="0"/>
                <a:ea typeface="Open Sans 1"/>
                <a:cs typeface="Poppins" panose="00000500000000000000" pitchFamily="2" charset="0"/>
                <a:sym typeface="Open Sans 1"/>
              </a:rPr>
              <a:t> </a:t>
            </a:r>
          </a:p>
          <a:p>
            <a:pPr algn="l">
              <a:lnSpc>
                <a:spcPts val="3793"/>
              </a:lnSpc>
            </a:pPr>
            <a:endParaRPr lang="en-US" sz="3059" dirty="0">
              <a:solidFill>
                <a:srgbClr val="145DA0"/>
              </a:solidFill>
              <a:latin typeface="Poppins" panose="00000500000000000000" pitchFamily="2" charset="0"/>
              <a:ea typeface="Open Sans 1"/>
              <a:cs typeface="Poppins" panose="00000500000000000000" pitchFamily="2" charset="0"/>
              <a:sym typeface="Open Sans 1"/>
            </a:endParaRPr>
          </a:p>
          <a:p>
            <a:pPr algn="l">
              <a:lnSpc>
                <a:spcPts val="3173"/>
              </a:lnSpc>
            </a:pPr>
            <a:r>
              <a:rPr lang="en-US" sz="2559" dirty="0">
                <a:solidFill>
                  <a:srgbClr val="145DA0"/>
                </a:solidFill>
                <a:latin typeface="Poppins" panose="00000500000000000000" pitchFamily="2" charset="0"/>
                <a:ea typeface="Open Sans 1"/>
                <a:cs typeface="Poppins" panose="00000500000000000000" pitchFamily="2" charset="0"/>
                <a:sym typeface="Open Sans 1"/>
              </a:rPr>
              <a:t>You are responsible for the entire form and content of your academic work.</a:t>
            </a:r>
            <a:br>
              <a:rPr lang="en-US" sz="2559" dirty="0">
                <a:solidFill>
                  <a:srgbClr val="145DA0"/>
                </a:solidFill>
                <a:latin typeface="Poppins" panose="00000500000000000000" pitchFamily="2" charset="0"/>
                <a:ea typeface="Open Sans 1"/>
                <a:cs typeface="Poppins" panose="00000500000000000000" pitchFamily="2" charset="0"/>
                <a:sym typeface="Open Sans 1"/>
              </a:rPr>
            </a:br>
            <a:br>
              <a:rPr lang="en-US" sz="2559" dirty="0">
                <a:solidFill>
                  <a:srgbClr val="145DA0"/>
                </a:solidFill>
                <a:latin typeface="Poppins" panose="00000500000000000000" pitchFamily="2" charset="0"/>
                <a:ea typeface="Open Sans 1"/>
                <a:cs typeface="Poppins" panose="00000500000000000000" pitchFamily="2" charset="0"/>
                <a:sym typeface="Open Sans 1"/>
              </a:rPr>
            </a:br>
            <a:r>
              <a:rPr lang="en-US" sz="2559" u="sng" dirty="0">
                <a:solidFill>
                  <a:schemeClr val="accent1"/>
                </a:solidFill>
                <a:latin typeface="Poppins" panose="00000500000000000000" pitchFamily="2" charset="0"/>
                <a:ea typeface="Open Sans 1"/>
                <a:cs typeface="Poppins" panose="00000500000000000000" pitchFamily="2" charset="0"/>
                <a:sym typeface="Open Sans 1"/>
                <a:hlinkClick r:id="rId3" tooltip="https://libguides.uvic.ca/c.php?g=256718&amp;p=5137083">
                  <a:extLst>
                    <a:ext uri="{A12FA001-AC4F-418D-AE19-62706E023703}">
                      <ahyp:hlinkClr xmlns:ahyp="http://schemas.microsoft.com/office/drawing/2018/hyperlinkcolor" val="tx"/>
                    </a:ext>
                  </a:extLst>
                </a:hlinkClick>
              </a:rPr>
              <a:t>Consider relevance, accuracy, bias, usefulness, currency, etc.</a:t>
            </a:r>
          </a:p>
        </p:txBody>
      </p:sp>
      <p:sp>
        <p:nvSpPr>
          <p:cNvPr id="18" name="Freeform 18"/>
          <p:cNvSpPr/>
          <p:nvPr/>
        </p:nvSpPr>
        <p:spPr>
          <a:xfrm rot="5400000">
            <a:off x="983301" y="3361745"/>
            <a:ext cx="805469" cy="714671"/>
          </a:xfrm>
          <a:custGeom>
            <a:avLst/>
            <a:gdLst/>
            <a:ahLst/>
            <a:cxnLst/>
            <a:rect l="l" t="t" r="r" b="b"/>
            <a:pathLst>
              <a:path w="805469" h="714671">
                <a:moveTo>
                  <a:pt x="0" y="0"/>
                </a:moveTo>
                <a:lnTo>
                  <a:pt x="805469" y="0"/>
                </a:lnTo>
                <a:lnTo>
                  <a:pt x="805469" y="714671"/>
                </a:lnTo>
                <a:lnTo>
                  <a:pt x="0" y="7146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CA"/>
          </a:p>
        </p:txBody>
      </p:sp>
      <p:sp>
        <p:nvSpPr>
          <p:cNvPr id="19" name="Freeform 19"/>
          <p:cNvSpPr/>
          <p:nvPr/>
        </p:nvSpPr>
        <p:spPr>
          <a:xfrm rot="5400000">
            <a:off x="983301" y="4753635"/>
            <a:ext cx="805469" cy="714671"/>
          </a:xfrm>
          <a:custGeom>
            <a:avLst/>
            <a:gdLst/>
            <a:ahLst/>
            <a:cxnLst/>
            <a:rect l="l" t="t" r="r" b="b"/>
            <a:pathLst>
              <a:path w="805469" h="714671">
                <a:moveTo>
                  <a:pt x="0" y="0"/>
                </a:moveTo>
                <a:lnTo>
                  <a:pt x="805469" y="0"/>
                </a:lnTo>
                <a:lnTo>
                  <a:pt x="805469" y="714670"/>
                </a:lnTo>
                <a:lnTo>
                  <a:pt x="0" y="7146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CA"/>
          </a:p>
        </p:txBody>
      </p:sp>
      <p:sp>
        <p:nvSpPr>
          <p:cNvPr id="20" name="Freeform 20"/>
          <p:cNvSpPr/>
          <p:nvPr/>
        </p:nvSpPr>
        <p:spPr>
          <a:xfrm rot="5400000">
            <a:off x="983301" y="6692225"/>
            <a:ext cx="805469" cy="714671"/>
          </a:xfrm>
          <a:custGeom>
            <a:avLst/>
            <a:gdLst/>
            <a:ahLst/>
            <a:cxnLst/>
            <a:rect l="l" t="t" r="r" b="b"/>
            <a:pathLst>
              <a:path w="805469" h="714671">
                <a:moveTo>
                  <a:pt x="0" y="0"/>
                </a:moveTo>
                <a:lnTo>
                  <a:pt x="805469" y="0"/>
                </a:lnTo>
                <a:lnTo>
                  <a:pt x="805469" y="714671"/>
                </a:lnTo>
                <a:lnTo>
                  <a:pt x="0" y="7146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CA"/>
          </a:p>
        </p:txBody>
      </p:sp>
      <p:sp>
        <p:nvSpPr>
          <p:cNvPr id="21" name="Freeform 21"/>
          <p:cNvSpPr/>
          <p:nvPr/>
        </p:nvSpPr>
        <p:spPr>
          <a:xfrm rot="5400000">
            <a:off x="983301" y="8518139"/>
            <a:ext cx="805469" cy="714671"/>
          </a:xfrm>
          <a:custGeom>
            <a:avLst/>
            <a:gdLst/>
            <a:ahLst/>
            <a:cxnLst/>
            <a:rect l="l" t="t" r="r" b="b"/>
            <a:pathLst>
              <a:path w="805469" h="714671">
                <a:moveTo>
                  <a:pt x="0" y="0"/>
                </a:moveTo>
                <a:lnTo>
                  <a:pt x="805469" y="0"/>
                </a:lnTo>
                <a:lnTo>
                  <a:pt x="805469" y="714671"/>
                </a:lnTo>
                <a:lnTo>
                  <a:pt x="0" y="7146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CA"/>
          </a:p>
        </p:txBody>
      </p:sp>
      <p:grpSp>
        <p:nvGrpSpPr>
          <p:cNvPr id="22" name="Group 21">
            <a:extLst>
              <a:ext uri="{FF2B5EF4-FFF2-40B4-BE49-F238E27FC236}">
                <a16:creationId xmlns:a16="http://schemas.microsoft.com/office/drawing/2014/main" id="{09B57669-83E3-4385-53F0-599653F6ABF8}"/>
              </a:ext>
            </a:extLst>
          </p:cNvPr>
          <p:cNvGrpSpPr/>
          <p:nvPr/>
        </p:nvGrpSpPr>
        <p:grpSpPr>
          <a:xfrm>
            <a:off x="4122957" y="1211157"/>
            <a:ext cx="7550658" cy="7474012"/>
            <a:chOff x="5112420" y="1654709"/>
            <a:chExt cx="7550658" cy="7474012"/>
          </a:xfrm>
        </p:grpSpPr>
        <p:sp>
          <p:nvSpPr>
            <p:cNvPr id="23" name="Freeform 8">
              <a:extLst>
                <a:ext uri="{FF2B5EF4-FFF2-40B4-BE49-F238E27FC236}">
                  <a16:creationId xmlns:a16="http://schemas.microsoft.com/office/drawing/2014/main" id="{966E541B-18F7-A3EF-5915-A9DFAAE80D13}"/>
                </a:ext>
              </a:extLst>
            </p:cNvPr>
            <p:cNvSpPr/>
            <p:nvPr/>
          </p:nvSpPr>
          <p:spPr>
            <a:xfrm>
              <a:off x="5112420" y="1654709"/>
              <a:ext cx="7550658" cy="7474012"/>
            </a:xfrm>
            <a:custGeom>
              <a:avLst/>
              <a:gdLst/>
              <a:ahLst/>
              <a:cxnLst/>
              <a:rect l="l" t="t" r="r" b="b"/>
              <a:pathLst>
                <a:path w="7550658" h="8229600">
                  <a:moveTo>
                    <a:pt x="0" y="0"/>
                  </a:moveTo>
                  <a:lnTo>
                    <a:pt x="7550658" y="0"/>
                  </a:lnTo>
                  <a:lnTo>
                    <a:pt x="7550658" y="8229600"/>
                  </a:lnTo>
                  <a:lnTo>
                    <a:pt x="0" y="8229600"/>
                  </a:lnTo>
                  <a:lnTo>
                    <a:pt x="0" y="0"/>
                  </a:lnTo>
                  <a:close/>
                </a:path>
              </a:pathLst>
            </a:custGeom>
            <a:blipFill>
              <a:blip r:embed="rId6"/>
              <a:stretch>
                <a:fillRect/>
              </a:stretch>
            </a:blipFill>
          </p:spPr>
          <p:txBody>
            <a:bodyPr/>
            <a:lstStyle/>
            <a:p>
              <a:endParaRPr lang="en-CA"/>
            </a:p>
          </p:txBody>
        </p:sp>
        <p:sp>
          <p:nvSpPr>
            <p:cNvPr id="24" name="TextBox 23">
              <a:extLst>
                <a:ext uri="{FF2B5EF4-FFF2-40B4-BE49-F238E27FC236}">
                  <a16:creationId xmlns:a16="http://schemas.microsoft.com/office/drawing/2014/main" id="{F314E03F-CBC7-7219-88D8-EF2527FF563C}"/>
                </a:ext>
              </a:extLst>
            </p:cNvPr>
            <p:cNvSpPr txBox="1"/>
            <p:nvPr/>
          </p:nvSpPr>
          <p:spPr>
            <a:xfrm rot="837522">
              <a:off x="6244579" y="4343541"/>
              <a:ext cx="5485507" cy="2215991"/>
            </a:xfrm>
            <a:prstGeom prst="rect">
              <a:avLst/>
            </a:prstGeom>
          </p:spPr>
          <p:txBody>
            <a:bodyPr lIns="0" tIns="0" rIns="0" bIns="0" rtlCol="0" anchor="t">
              <a:spAutoFit/>
            </a:bodyPr>
            <a:lstStyle/>
            <a:p>
              <a:pPr marL="0" lvl="0" indent="0" algn="ctr" rtl="0">
                <a:spcBef>
                  <a:spcPts val="0"/>
                </a:spcBef>
                <a:spcAft>
                  <a:spcPts val="0"/>
                </a:spcAft>
                <a:buNone/>
              </a:pPr>
              <a:r>
                <a:rPr lang="en-US" sz="2400" b="1" dirty="0">
                  <a:latin typeface="Lato"/>
                  <a:ea typeface="Lato"/>
                  <a:cs typeface="Lato"/>
                  <a:sym typeface="Lato"/>
                </a:rPr>
                <a:t>Read and then delete</a:t>
              </a:r>
              <a:endParaRPr lang="en-US" sz="2400" b="1" dirty="0">
                <a:latin typeface="Lato"/>
                <a:ea typeface="Lato"/>
                <a:cs typeface="Lato"/>
              </a:endParaRPr>
            </a:p>
            <a:p>
              <a:pPr marL="0" marR="0" lvl="0" indent="0" algn="ctr" rtl="0">
                <a:spcBef>
                  <a:spcPts val="0"/>
                </a:spcBef>
                <a:spcAft>
                  <a:spcPts val="0"/>
                </a:spcAft>
                <a:buNone/>
              </a:pPr>
              <a:endParaRPr lang="en-US" sz="2400" dirty="0">
                <a:latin typeface="Lato"/>
                <a:ea typeface="Lato"/>
                <a:cs typeface="Lato"/>
              </a:endParaRPr>
            </a:p>
            <a:p>
              <a:pPr marL="0" marR="0" lvl="0" indent="0" rtl="0">
                <a:spcBef>
                  <a:spcPts val="0"/>
                </a:spcBef>
                <a:spcAft>
                  <a:spcPts val="0"/>
                </a:spcAft>
                <a:buNone/>
              </a:pPr>
              <a:r>
                <a:rPr lang="en-US" sz="2400" dirty="0">
                  <a:latin typeface="Lato"/>
                  <a:ea typeface="Lato"/>
                  <a:cs typeface="Lato"/>
                  <a:sym typeface="Lato"/>
                </a:rPr>
                <a:t>It’s very important for students to understand what their responsibilities will be. This slide is meant to be communicated to students.</a:t>
              </a:r>
              <a:endParaRPr lang="en-US" sz="2400" dirty="0">
                <a:latin typeface="Lato"/>
                <a:ea typeface="Lato"/>
                <a:cs typeface="Lato"/>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849318" y="1139090"/>
            <a:ext cx="7523780" cy="5386488"/>
            <a:chOff x="0" y="0"/>
            <a:chExt cx="812800" cy="749453"/>
          </a:xfrm>
        </p:grpSpPr>
        <p:sp>
          <p:nvSpPr>
            <p:cNvPr id="3" name="Freeform 3"/>
            <p:cNvSpPr/>
            <p:nvPr/>
          </p:nvSpPr>
          <p:spPr>
            <a:xfrm>
              <a:off x="0" y="0"/>
              <a:ext cx="812800" cy="749453"/>
            </a:xfrm>
            <a:custGeom>
              <a:avLst/>
              <a:gdLst/>
              <a:ahLst/>
              <a:cxnLst/>
              <a:rect l="l" t="t" r="r" b="b"/>
              <a:pathLst>
                <a:path w="812800" h="749453">
                  <a:moveTo>
                    <a:pt x="127000" y="0"/>
                  </a:moveTo>
                  <a:lnTo>
                    <a:pt x="685800" y="0"/>
                  </a:lnTo>
                  <a:cubicBezTo>
                    <a:pt x="755940" y="0"/>
                    <a:pt x="812800" y="56860"/>
                    <a:pt x="812800" y="127000"/>
                  </a:cubicBezTo>
                  <a:lnTo>
                    <a:pt x="812800" y="622453"/>
                  </a:lnTo>
                  <a:cubicBezTo>
                    <a:pt x="812800" y="692593"/>
                    <a:pt x="755940" y="749453"/>
                    <a:pt x="685800" y="749453"/>
                  </a:cubicBezTo>
                  <a:lnTo>
                    <a:pt x="127000" y="749453"/>
                  </a:lnTo>
                  <a:cubicBezTo>
                    <a:pt x="93318" y="749453"/>
                    <a:pt x="61015" y="736073"/>
                    <a:pt x="37197" y="712255"/>
                  </a:cubicBezTo>
                  <a:cubicBezTo>
                    <a:pt x="13380" y="688438"/>
                    <a:pt x="0" y="656135"/>
                    <a:pt x="0" y="622453"/>
                  </a:cubicBezTo>
                  <a:lnTo>
                    <a:pt x="0" y="127000"/>
                  </a:lnTo>
                  <a:cubicBezTo>
                    <a:pt x="0" y="56860"/>
                    <a:pt x="56860" y="0"/>
                    <a:pt x="127000" y="0"/>
                  </a:cubicBezTo>
                  <a:close/>
                </a:path>
              </a:pathLst>
            </a:custGeom>
            <a:solidFill>
              <a:srgbClr val="145DA0">
                <a:alpha val="95686"/>
              </a:srgbClr>
            </a:solidFill>
            <a:ln cap="rnd">
              <a:noFill/>
              <a:prstDash val="solid"/>
              <a:round/>
            </a:ln>
          </p:spPr>
          <p:txBody>
            <a:bodyPr/>
            <a:lstStyle/>
            <a:p>
              <a:endParaRPr lang="en-CA"/>
            </a:p>
          </p:txBody>
        </p:sp>
        <p:sp>
          <p:nvSpPr>
            <p:cNvPr id="4" name="TextBox 4"/>
            <p:cNvSpPr txBox="1"/>
            <p:nvPr/>
          </p:nvSpPr>
          <p:spPr>
            <a:xfrm>
              <a:off x="0" y="-38100"/>
              <a:ext cx="812800" cy="787553"/>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5" name="TextBox 5"/>
          <p:cNvSpPr txBox="1"/>
          <p:nvPr/>
        </p:nvSpPr>
        <p:spPr>
          <a:xfrm>
            <a:off x="1568436" y="1568672"/>
            <a:ext cx="6085544" cy="971059"/>
          </a:xfrm>
          <a:prstGeom prst="rect">
            <a:avLst/>
          </a:prstGeom>
        </p:spPr>
        <p:txBody>
          <a:bodyPr lIns="0" tIns="0" rIns="0" bIns="0" rtlCol="0" anchor="t">
            <a:spAutoFit/>
          </a:bodyPr>
          <a:lstStyle/>
          <a:p>
            <a:pPr marL="0" lvl="0" indent="0" algn="l">
              <a:lnSpc>
                <a:spcPts val="7902"/>
              </a:lnSpc>
            </a:pPr>
            <a:r>
              <a:rPr lang="en-US" sz="5644" dirty="0">
                <a:solidFill>
                  <a:srgbClr val="FDFDFD"/>
                </a:solidFill>
                <a:latin typeface="Open Sans Extra Bold"/>
                <a:ea typeface="Open Sans Extra Bold"/>
                <a:cs typeface="Open Sans Extra Bold"/>
                <a:sym typeface="Open Sans Extra Bold"/>
              </a:rPr>
              <a:t>Help Resources</a:t>
            </a:r>
          </a:p>
        </p:txBody>
      </p:sp>
      <p:grpSp>
        <p:nvGrpSpPr>
          <p:cNvPr id="6" name="Group 6"/>
          <p:cNvGrpSpPr/>
          <p:nvPr/>
        </p:nvGrpSpPr>
        <p:grpSpPr>
          <a:xfrm>
            <a:off x="16133353" y="8290589"/>
            <a:ext cx="7523780" cy="752378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5DA0">
                <a:alpha val="95686"/>
              </a:srgbClr>
            </a:solidFill>
            <a:ln cap="sq">
              <a:noFill/>
              <a:prstDash val="solid"/>
              <a:miter/>
            </a:ln>
          </p:spPr>
          <p:txBody>
            <a:bodyPr/>
            <a:lstStyle/>
            <a:p>
              <a:endParaRPr lang="en-CA"/>
            </a:p>
          </p:txBody>
        </p:sp>
        <p:sp>
          <p:nvSpPr>
            <p:cNvPr id="8" name="TextBox 8"/>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9" name="Group 9"/>
          <p:cNvGrpSpPr/>
          <p:nvPr/>
        </p:nvGrpSpPr>
        <p:grpSpPr>
          <a:xfrm>
            <a:off x="-3724222" y="-4507687"/>
            <a:ext cx="5924489" cy="5924489"/>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5DA0">
                <a:alpha val="95686"/>
              </a:srgbClr>
            </a:solidFill>
            <a:ln cap="sq">
              <a:noFill/>
              <a:prstDash val="solid"/>
              <a:miter/>
            </a:ln>
          </p:spPr>
          <p:txBody>
            <a:bodyPr/>
            <a:lstStyle/>
            <a:p>
              <a:endParaRPr lang="en-CA"/>
            </a:p>
          </p:txBody>
        </p:sp>
        <p:sp>
          <p:nvSpPr>
            <p:cNvPr id="11" name="TextBox 11"/>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2" name="TextBox 12"/>
          <p:cNvSpPr txBox="1"/>
          <p:nvPr/>
        </p:nvSpPr>
        <p:spPr>
          <a:xfrm>
            <a:off x="1568436" y="3091753"/>
            <a:ext cx="6085544" cy="3064493"/>
          </a:xfrm>
          <a:prstGeom prst="rect">
            <a:avLst/>
          </a:prstGeom>
        </p:spPr>
        <p:txBody>
          <a:bodyPr lIns="0" tIns="0" rIns="0" bIns="0" rtlCol="0" anchor="t">
            <a:spAutoFit/>
          </a:bodyPr>
          <a:lstStyle/>
          <a:p>
            <a:pPr algn="l"/>
            <a:r>
              <a:rPr lang="en-US" sz="2400" b="1" dirty="0">
                <a:solidFill>
                  <a:srgbClr val="FDFDFD"/>
                </a:solidFill>
                <a:latin typeface="Poppins" panose="00000500000000000000" pitchFamily="2" charset="0"/>
                <a:ea typeface="Open Sans Extra Bold"/>
                <a:cs typeface="Poppins" panose="00000500000000000000" pitchFamily="2" charset="0"/>
                <a:sym typeface="Open Sans Extra Bold"/>
              </a:rPr>
              <a:t>When in doubt, ask!</a:t>
            </a:r>
          </a:p>
          <a:p>
            <a:pPr algn="l"/>
            <a:r>
              <a:rPr lang="en-US" sz="2400" dirty="0">
                <a:solidFill>
                  <a:srgbClr val="FDFDFD"/>
                </a:solidFill>
                <a:latin typeface="Poppins" panose="00000500000000000000" pitchFamily="2" charset="0"/>
                <a:ea typeface="Open Sans 1"/>
                <a:cs typeface="Poppins" panose="00000500000000000000" pitchFamily="2" charset="0"/>
                <a:sym typeface="Open Sans 1"/>
              </a:rPr>
              <a:t>You should seek guidance from your instructor if you have any questions or concerns about the use of AI tools in an assignment. If you have questions about academic integrity book an appointment the CAC. </a:t>
            </a:r>
          </a:p>
          <a:p>
            <a:pPr marL="0" lvl="0" indent="0" algn="l">
              <a:lnSpc>
                <a:spcPts val="3867"/>
              </a:lnSpc>
            </a:pPr>
            <a:endParaRPr lang="en-US" sz="3144" dirty="0">
              <a:solidFill>
                <a:srgbClr val="FDFDFD"/>
              </a:solidFill>
              <a:latin typeface="Open Sans 1"/>
              <a:ea typeface="Open Sans 1"/>
              <a:cs typeface="Open Sans 1"/>
              <a:sym typeface="Open Sans 1"/>
            </a:endParaRPr>
          </a:p>
        </p:txBody>
      </p:sp>
      <p:sp>
        <p:nvSpPr>
          <p:cNvPr id="13" name="TextBox 13"/>
          <p:cNvSpPr txBox="1"/>
          <p:nvPr/>
        </p:nvSpPr>
        <p:spPr>
          <a:xfrm>
            <a:off x="9143999" y="1538204"/>
            <a:ext cx="8716774" cy="8444235"/>
          </a:xfrm>
          <a:prstGeom prst="rect">
            <a:avLst/>
          </a:prstGeom>
        </p:spPr>
        <p:txBody>
          <a:bodyPr lIns="0" tIns="0" rIns="0" bIns="0" rtlCol="0" anchor="t">
            <a:spAutoFit/>
          </a:bodyPr>
          <a:lstStyle/>
          <a:p>
            <a:pPr algn="l">
              <a:lnSpc>
                <a:spcPts val="3310"/>
              </a:lnSpc>
            </a:pPr>
            <a:r>
              <a:rPr lang="en-US" sz="2400" dirty="0">
                <a:latin typeface="Poppins" panose="00000500000000000000" pitchFamily="2" charset="0"/>
                <a:ea typeface="Open Sans 1"/>
                <a:cs typeface="Poppins" panose="00000500000000000000" pitchFamily="2" charset="0"/>
                <a:sym typeface="Open Sans 1"/>
              </a:rPr>
              <a:t>If you are struggling with your schoolwork, there are many sources of help:</a:t>
            </a:r>
          </a:p>
          <a:p>
            <a:pPr algn="l">
              <a:lnSpc>
                <a:spcPts val="3310"/>
              </a:lnSpc>
            </a:pPr>
            <a:endParaRPr lang="en-US" sz="2400" dirty="0">
              <a:latin typeface="Poppins" panose="00000500000000000000" pitchFamily="2" charset="0"/>
              <a:ea typeface="Open Sans 1"/>
              <a:cs typeface="Poppins" panose="00000500000000000000" pitchFamily="2" charset="0"/>
              <a:sym typeface="Open Sans 1"/>
            </a:endParaRPr>
          </a:p>
          <a:p>
            <a:pPr algn="l">
              <a:lnSpc>
                <a:spcPts val="3310"/>
              </a:lnSpc>
            </a:pPr>
            <a:r>
              <a:rPr lang="en-US" sz="2400" u="sng" dirty="0">
                <a:latin typeface="Poppins" panose="00000500000000000000" pitchFamily="2" charset="0"/>
                <a:ea typeface="Open Sans 1 Bold"/>
                <a:cs typeface="Poppins" panose="00000500000000000000" pitchFamily="2" charset="0"/>
                <a:sym typeface="Open Sans 1 Bold"/>
                <a:hlinkClick r:id="rId2" tooltip="https://www.uvic.ca/learningandteaching/cac/index.php">
                  <a:extLst>
                    <a:ext uri="{A12FA001-AC4F-418D-AE19-62706E023703}">
                      <ahyp:hlinkClr xmlns:ahyp="http://schemas.microsoft.com/office/drawing/2018/hyperlinkcolor" val="tx"/>
                    </a:ext>
                  </a:extLst>
                </a:hlinkClick>
              </a:rPr>
              <a:t>Centre for Academic Communication</a:t>
            </a:r>
            <a:r>
              <a:rPr lang="en-US" sz="2400" dirty="0">
                <a:latin typeface="Poppins" panose="00000500000000000000" pitchFamily="2" charset="0"/>
                <a:ea typeface="Open Sans 1"/>
                <a:cs typeface="Poppins" panose="00000500000000000000" pitchFamily="2" charset="0"/>
                <a:sym typeface="Open Sans 1"/>
              </a:rPr>
              <a:t> academic integrity and academic skills (academic writing, time management, and more!)</a:t>
            </a:r>
          </a:p>
          <a:p>
            <a:pPr algn="l">
              <a:lnSpc>
                <a:spcPts val="3310"/>
              </a:lnSpc>
            </a:pPr>
            <a:endParaRPr lang="en-US" sz="2400" dirty="0">
              <a:latin typeface="Poppins" panose="00000500000000000000" pitchFamily="2" charset="0"/>
              <a:ea typeface="Open Sans 1"/>
              <a:cs typeface="Poppins" panose="00000500000000000000" pitchFamily="2" charset="0"/>
              <a:sym typeface="Open Sans 1"/>
            </a:endParaRPr>
          </a:p>
          <a:p>
            <a:pPr algn="l">
              <a:lnSpc>
                <a:spcPts val="3310"/>
              </a:lnSpc>
            </a:pPr>
            <a:r>
              <a:rPr lang="en-US" sz="2400" u="sng" dirty="0">
                <a:latin typeface="Poppins" panose="00000500000000000000" pitchFamily="2" charset="0"/>
                <a:ea typeface="Open Sans 1 Bold"/>
                <a:cs typeface="Poppins" panose="00000500000000000000" pitchFamily="2" charset="0"/>
                <a:sym typeface="Open Sans 1 Bold"/>
                <a:hlinkClick r:id="rId3" tooltip="https://www.uvic.ca/library/help/index.php">
                  <a:extLst>
                    <a:ext uri="{A12FA001-AC4F-418D-AE19-62706E023703}">
                      <ahyp:hlinkClr xmlns:ahyp="http://schemas.microsoft.com/office/drawing/2018/hyperlinkcolor" val="tx"/>
                    </a:ext>
                  </a:extLst>
                </a:hlinkClick>
              </a:rPr>
              <a:t>UVic Libraries</a:t>
            </a:r>
            <a:r>
              <a:rPr lang="en-US" sz="2400" dirty="0">
                <a:latin typeface="Poppins" panose="00000500000000000000" pitchFamily="2" charset="0"/>
                <a:ea typeface="Open Sans 1"/>
                <a:cs typeface="Poppins" panose="00000500000000000000" pitchFamily="2" charset="0"/>
                <a:sym typeface="Open Sans 1"/>
              </a:rPr>
              <a:t> can help with research and citations</a:t>
            </a:r>
          </a:p>
          <a:p>
            <a:pPr algn="l">
              <a:lnSpc>
                <a:spcPts val="3310"/>
              </a:lnSpc>
            </a:pPr>
            <a:endParaRPr lang="en-US" sz="2400" dirty="0">
              <a:latin typeface="Poppins" panose="00000500000000000000" pitchFamily="2" charset="0"/>
              <a:ea typeface="Open Sans 1"/>
              <a:cs typeface="Poppins" panose="00000500000000000000" pitchFamily="2" charset="0"/>
              <a:sym typeface="Open Sans 1"/>
            </a:endParaRPr>
          </a:p>
          <a:p>
            <a:pPr algn="l">
              <a:lnSpc>
                <a:spcPts val="3310"/>
              </a:lnSpc>
            </a:pPr>
            <a:r>
              <a:rPr lang="en-US" sz="2400" u="sng" dirty="0">
                <a:latin typeface="Poppins" panose="00000500000000000000" pitchFamily="2" charset="0"/>
                <a:ea typeface="Open Sans 1 Bold"/>
                <a:cs typeface="Poppins" panose="00000500000000000000" pitchFamily="2" charset="0"/>
                <a:sym typeface="Open Sans 1 Bold"/>
                <a:hlinkClick r:id="rId4" tooltip="https://www.uvic.ca/accessible-learning/index.php">
                  <a:extLst>
                    <a:ext uri="{A12FA001-AC4F-418D-AE19-62706E023703}">
                      <ahyp:hlinkClr xmlns:ahyp="http://schemas.microsoft.com/office/drawing/2018/hyperlinkcolor" val="tx"/>
                    </a:ext>
                  </a:extLst>
                </a:hlinkClick>
              </a:rPr>
              <a:t>Centre for Accessible Learning</a:t>
            </a:r>
            <a:r>
              <a:rPr lang="en-US" sz="2400" dirty="0">
                <a:latin typeface="Poppins" panose="00000500000000000000" pitchFamily="2" charset="0"/>
                <a:ea typeface="Open Sans 1 Bold"/>
                <a:cs typeface="Poppins" panose="00000500000000000000" pitchFamily="2" charset="0"/>
                <a:sym typeface="Open Sans 1 Bold"/>
              </a:rPr>
              <a:t> </a:t>
            </a:r>
            <a:r>
              <a:rPr lang="en-US" sz="2400" dirty="0">
                <a:latin typeface="Poppins" panose="00000500000000000000" pitchFamily="2" charset="0"/>
                <a:ea typeface="Open Sans 1"/>
                <a:cs typeface="Poppins" panose="00000500000000000000" pitchFamily="2" charset="0"/>
                <a:sym typeface="Open Sans 1"/>
              </a:rPr>
              <a:t>supports students with disabilities and chronic health conditions achieve their academic goals</a:t>
            </a:r>
          </a:p>
          <a:p>
            <a:pPr algn="l">
              <a:lnSpc>
                <a:spcPts val="3310"/>
              </a:lnSpc>
            </a:pPr>
            <a:endParaRPr lang="en-US" sz="2400" dirty="0">
              <a:latin typeface="Poppins" panose="00000500000000000000" pitchFamily="2" charset="0"/>
              <a:ea typeface="Open Sans 1"/>
              <a:cs typeface="Poppins" panose="00000500000000000000" pitchFamily="2" charset="0"/>
              <a:sym typeface="Open Sans 1"/>
            </a:endParaRPr>
          </a:p>
          <a:p>
            <a:pPr algn="l">
              <a:lnSpc>
                <a:spcPts val="3310"/>
              </a:lnSpc>
            </a:pPr>
            <a:r>
              <a:rPr lang="en-US" sz="2400" u="sng" dirty="0">
                <a:latin typeface="Poppins" panose="00000500000000000000" pitchFamily="2" charset="0"/>
                <a:ea typeface="Open Sans 1 Bold"/>
                <a:cs typeface="Poppins" panose="00000500000000000000" pitchFamily="2" charset="0"/>
                <a:sym typeface="Open Sans 1 Bold"/>
                <a:hlinkClick r:id="rId5" tooltip="https://www.uvic.ca/student-wellness/index.php">
                  <a:extLst>
                    <a:ext uri="{A12FA001-AC4F-418D-AE19-62706E023703}">
                      <ahyp:hlinkClr xmlns:ahyp="http://schemas.microsoft.com/office/drawing/2018/hyperlinkcolor" val="tx"/>
                    </a:ext>
                  </a:extLst>
                </a:hlinkClick>
              </a:rPr>
              <a:t>Student Wellness</a:t>
            </a:r>
            <a:r>
              <a:rPr lang="en-US" sz="2400" dirty="0">
                <a:latin typeface="Poppins" panose="00000500000000000000" pitchFamily="2" charset="0"/>
                <a:ea typeface="Open Sans 1"/>
                <a:cs typeface="Poppins" panose="00000500000000000000" pitchFamily="2" charset="0"/>
                <a:sym typeface="Open Sans 1"/>
              </a:rPr>
              <a:t> supports students' mental, physical and spiritual health</a:t>
            </a:r>
          </a:p>
          <a:p>
            <a:pPr algn="l">
              <a:lnSpc>
                <a:spcPts val="3310"/>
              </a:lnSpc>
            </a:pPr>
            <a:endParaRPr lang="en-US" sz="2400" dirty="0">
              <a:latin typeface="Poppins" panose="00000500000000000000" pitchFamily="2" charset="0"/>
              <a:ea typeface="Open Sans 1"/>
              <a:cs typeface="Poppins" panose="00000500000000000000" pitchFamily="2" charset="0"/>
              <a:sym typeface="Open Sans 1"/>
            </a:endParaRPr>
          </a:p>
          <a:p>
            <a:pPr algn="l">
              <a:lnSpc>
                <a:spcPts val="3310"/>
              </a:lnSpc>
            </a:pPr>
            <a:r>
              <a:rPr lang="en-US" sz="2400" u="sng" dirty="0">
                <a:latin typeface="Poppins" panose="00000500000000000000" pitchFamily="2" charset="0"/>
                <a:ea typeface="Open Sans 1 Bold"/>
                <a:cs typeface="Poppins" panose="00000500000000000000" pitchFamily="2" charset="0"/>
                <a:sym typeface="Open Sans 1 Bold"/>
                <a:hlinkClick r:id="rId6" tooltip="https://uvicombudsperson.ca/">
                  <a:extLst>
                    <a:ext uri="{A12FA001-AC4F-418D-AE19-62706E023703}">
                      <ahyp:hlinkClr xmlns:ahyp="http://schemas.microsoft.com/office/drawing/2018/hyperlinkcolor" val="tx"/>
                    </a:ext>
                  </a:extLst>
                </a:hlinkClick>
              </a:rPr>
              <a:t>Ombudsperson</a:t>
            </a:r>
            <a:r>
              <a:rPr lang="en-US" sz="2400" dirty="0">
                <a:latin typeface="Poppins" panose="00000500000000000000" pitchFamily="2" charset="0"/>
                <a:ea typeface="Open Sans 1 Bold"/>
                <a:cs typeface="Poppins" panose="00000500000000000000" pitchFamily="2" charset="0"/>
                <a:sym typeface="Open Sans 1 Bold"/>
              </a:rPr>
              <a:t> </a:t>
            </a:r>
            <a:r>
              <a:rPr lang="en-US" sz="2400" dirty="0">
                <a:latin typeface="Poppins" panose="00000500000000000000" pitchFamily="2" charset="0"/>
                <a:ea typeface="Open Sans 1"/>
                <a:cs typeface="Poppins" panose="00000500000000000000" pitchFamily="2" charset="0"/>
                <a:sym typeface="Open Sans 1"/>
              </a:rPr>
              <a:t>provides independent, impartial, and confidential resources for students</a:t>
            </a:r>
          </a:p>
          <a:p>
            <a:pPr algn="l">
              <a:lnSpc>
                <a:spcPts val="3310"/>
              </a:lnSpc>
            </a:pPr>
            <a:endParaRPr lang="en-US" sz="2400" dirty="0">
              <a:latin typeface="Poppins" panose="00000500000000000000" pitchFamily="2" charset="0"/>
              <a:ea typeface="Open Sans 1"/>
              <a:cs typeface="Poppins" panose="00000500000000000000" pitchFamily="2" charset="0"/>
              <a:sym typeface="Open Sans 1"/>
            </a:endParaRPr>
          </a:p>
          <a:p>
            <a:pPr marL="0" lvl="0" indent="0" algn="l">
              <a:lnSpc>
                <a:spcPts val="3310"/>
              </a:lnSpc>
            </a:pPr>
            <a:endParaRPr lang="en-US" sz="2400" dirty="0">
              <a:latin typeface="Poppins" panose="00000500000000000000" pitchFamily="2" charset="0"/>
              <a:ea typeface="Open Sans 1"/>
              <a:cs typeface="Poppins" panose="00000500000000000000" pitchFamily="2" charset="0"/>
              <a:sym typeface="Open Sans 1"/>
            </a:endParaRPr>
          </a:p>
        </p:txBody>
      </p:sp>
      <p:grpSp>
        <p:nvGrpSpPr>
          <p:cNvPr id="14" name="Group 11">
            <a:extLst>
              <a:ext uri="{FF2B5EF4-FFF2-40B4-BE49-F238E27FC236}">
                <a16:creationId xmlns:a16="http://schemas.microsoft.com/office/drawing/2014/main" id="{50F1C5AD-7690-F6E1-2234-D2DE507BE18F}"/>
              </a:ext>
            </a:extLst>
          </p:cNvPr>
          <p:cNvGrpSpPr/>
          <p:nvPr/>
        </p:nvGrpSpPr>
        <p:grpSpPr>
          <a:xfrm>
            <a:off x="914866" y="6992757"/>
            <a:ext cx="7523779" cy="2174203"/>
            <a:chOff x="0" y="0"/>
            <a:chExt cx="812800" cy="425197"/>
          </a:xfrm>
          <a:solidFill>
            <a:schemeClr val="tx2">
              <a:lumMod val="75000"/>
            </a:schemeClr>
          </a:solidFill>
        </p:grpSpPr>
        <p:sp>
          <p:nvSpPr>
            <p:cNvPr id="15" name="Freeform 12">
              <a:extLst>
                <a:ext uri="{FF2B5EF4-FFF2-40B4-BE49-F238E27FC236}">
                  <a16:creationId xmlns:a16="http://schemas.microsoft.com/office/drawing/2014/main" id="{0841EFA6-2EC7-F9C1-8A60-93F8E7ED9B4E}"/>
                </a:ext>
              </a:extLst>
            </p:cNvPr>
            <p:cNvSpPr/>
            <p:nvPr/>
          </p:nvSpPr>
          <p:spPr>
            <a:xfrm>
              <a:off x="0" y="0"/>
              <a:ext cx="812800" cy="425197"/>
            </a:xfrm>
            <a:custGeom>
              <a:avLst/>
              <a:gdLst/>
              <a:ahLst/>
              <a:cxnLst/>
              <a:rect l="l" t="t" r="r" b="b"/>
              <a:pathLst>
                <a:path w="812800" h="425197">
                  <a:moveTo>
                    <a:pt x="127000" y="0"/>
                  </a:moveTo>
                  <a:lnTo>
                    <a:pt x="685800" y="0"/>
                  </a:lnTo>
                  <a:cubicBezTo>
                    <a:pt x="755940" y="0"/>
                    <a:pt x="812800" y="56860"/>
                    <a:pt x="812800" y="127000"/>
                  </a:cubicBezTo>
                  <a:lnTo>
                    <a:pt x="812800" y="298197"/>
                  </a:lnTo>
                  <a:cubicBezTo>
                    <a:pt x="812800" y="368338"/>
                    <a:pt x="755940" y="425197"/>
                    <a:pt x="685800" y="425197"/>
                  </a:cubicBezTo>
                  <a:lnTo>
                    <a:pt x="127000" y="425197"/>
                  </a:lnTo>
                  <a:cubicBezTo>
                    <a:pt x="93318" y="425197"/>
                    <a:pt x="61015" y="411817"/>
                    <a:pt x="37197" y="388000"/>
                  </a:cubicBezTo>
                  <a:cubicBezTo>
                    <a:pt x="13380" y="364183"/>
                    <a:pt x="0" y="331880"/>
                    <a:pt x="0" y="298197"/>
                  </a:cubicBezTo>
                  <a:lnTo>
                    <a:pt x="0" y="127000"/>
                  </a:lnTo>
                  <a:cubicBezTo>
                    <a:pt x="0" y="56860"/>
                    <a:pt x="56860" y="0"/>
                    <a:pt x="127000" y="0"/>
                  </a:cubicBezTo>
                  <a:close/>
                </a:path>
              </a:pathLst>
            </a:custGeom>
            <a:grpFill/>
            <a:ln cap="rnd">
              <a:noFill/>
              <a:prstDash val="solid"/>
              <a:round/>
            </a:ln>
          </p:spPr>
          <p:txBody>
            <a:bodyPr/>
            <a:lstStyle/>
            <a:p>
              <a:endParaRPr lang="en-CA"/>
            </a:p>
          </p:txBody>
        </p:sp>
        <p:sp>
          <p:nvSpPr>
            <p:cNvPr id="16" name="TextBox 13">
              <a:extLst>
                <a:ext uri="{FF2B5EF4-FFF2-40B4-BE49-F238E27FC236}">
                  <a16:creationId xmlns:a16="http://schemas.microsoft.com/office/drawing/2014/main" id="{7B2F1062-C4A2-FD7B-DF44-02F71FB1869A}"/>
                </a:ext>
              </a:extLst>
            </p:cNvPr>
            <p:cNvSpPr txBox="1"/>
            <p:nvPr/>
          </p:nvSpPr>
          <p:spPr>
            <a:xfrm>
              <a:off x="0" y="-38100"/>
              <a:ext cx="812800" cy="463297"/>
            </a:xfrm>
            <a:prstGeom prst="rect">
              <a:avLst/>
            </a:prstGeom>
            <a:grpFill/>
          </p:spPr>
          <p:txBody>
            <a:bodyPr lIns="50800" tIns="50800" rIns="50800" bIns="50800" rtlCol="0" anchor="ctr"/>
            <a:lstStyle/>
            <a:p>
              <a:pPr marL="0" lvl="0" indent="0" algn="ctr">
                <a:lnSpc>
                  <a:spcPts val="2659"/>
                </a:lnSpc>
                <a:spcBef>
                  <a:spcPct val="0"/>
                </a:spcBef>
              </a:pPr>
              <a:endParaRPr/>
            </a:p>
          </p:txBody>
        </p:sp>
      </p:grpSp>
      <p:sp>
        <p:nvSpPr>
          <p:cNvPr id="19" name="TextBox 12">
            <a:extLst>
              <a:ext uri="{FF2B5EF4-FFF2-40B4-BE49-F238E27FC236}">
                <a16:creationId xmlns:a16="http://schemas.microsoft.com/office/drawing/2014/main" id="{14BB889B-9706-B600-ED41-DBEEC9B30844}"/>
              </a:ext>
            </a:extLst>
          </p:cNvPr>
          <p:cNvSpPr txBox="1"/>
          <p:nvPr/>
        </p:nvSpPr>
        <p:spPr>
          <a:xfrm>
            <a:off x="1525244" y="7243784"/>
            <a:ext cx="6280164" cy="1477328"/>
          </a:xfrm>
          <a:prstGeom prst="rect">
            <a:avLst/>
          </a:prstGeom>
        </p:spPr>
        <p:txBody>
          <a:bodyPr wrap="square" lIns="0" tIns="0" rIns="0" bIns="0" rtlCol="0" anchor="t">
            <a:spAutoFit/>
          </a:bodyPr>
          <a:lstStyle/>
          <a:p>
            <a:pPr algn="l"/>
            <a:r>
              <a:rPr lang="en-US" sz="2400" b="1" dirty="0">
                <a:solidFill>
                  <a:srgbClr val="FDFDFD"/>
                </a:solidFill>
                <a:latin typeface="Poppins" panose="00000500000000000000" pitchFamily="2" charset="0"/>
                <a:ea typeface="Open Sans Extra Bold"/>
                <a:cs typeface="Poppins" panose="00000500000000000000" pitchFamily="2" charset="0"/>
                <a:sym typeface="Open Sans Extra Bold"/>
              </a:rPr>
              <a:t>Remember!</a:t>
            </a:r>
          </a:p>
          <a:p>
            <a:pPr algn="l"/>
            <a:r>
              <a:rPr lang="en" sz="2400" dirty="0">
                <a:solidFill>
                  <a:schemeClr val="bg1"/>
                </a:solidFill>
                <a:latin typeface="Poppins" panose="00000500000000000000" pitchFamily="2" charset="0"/>
                <a:cs typeface="Poppins" panose="00000500000000000000" pitchFamily="2" charset="0"/>
              </a:rPr>
              <a:t>GenAI permissions will be different for each class. Be sure you understand the situation for each of your courses!!</a:t>
            </a:r>
            <a:endParaRPr lang="en-US" sz="2400" dirty="0">
              <a:solidFill>
                <a:schemeClr val="bg1"/>
              </a:solidFill>
              <a:latin typeface="Poppins" panose="00000500000000000000" pitchFamily="2" charset="0"/>
              <a:ea typeface="Open Sans 1"/>
              <a:cs typeface="Poppins" panose="00000500000000000000" pitchFamily="2" charset="0"/>
              <a:sym typeface="Open Sans 1"/>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2123887" y="-2346523"/>
            <a:ext cx="4693046" cy="4693046"/>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145DA0"/>
              </a:solidFill>
              <a:prstDash val="solid"/>
              <a:miter/>
            </a:ln>
          </p:spPr>
          <p:txBody>
            <a:bodyPr/>
            <a:lstStyle/>
            <a:p>
              <a:endParaRPr lang="en-CA"/>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9828105" y="267231"/>
            <a:ext cx="7850295" cy="10921707"/>
            <a:chOff x="0" y="0"/>
            <a:chExt cx="711964" cy="1027494"/>
          </a:xfrm>
        </p:grpSpPr>
        <p:sp>
          <p:nvSpPr>
            <p:cNvPr id="6" name="Freeform 6"/>
            <p:cNvSpPr/>
            <p:nvPr/>
          </p:nvSpPr>
          <p:spPr>
            <a:xfrm>
              <a:off x="0" y="0"/>
              <a:ext cx="711964" cy="1027494"/>
            </a:xfrm>
            <a:custGeom>
              <a:avLst/>
              <a:gdLst/>
              <a:ahLst/>
              <a:cxnLst/>
              <a:rect l="l" t="t" r="r" b="b"/>
              <a:pathLst>
                <a:path w="711964" h="1027494">
                  <a:moveTo>
                    <a:pt x="237450" y="19070"/>
                  </a:moveTo>
                  <a:cubicBezTo>
                    <a:pt x="273832" y="7556"/>
                    <a:pt x="315447" y="0"/>
                    <a:pt x="356174" y="0"/>
                  </a:cubicBezTo>
                  <a:cubicBezTo>
                    <a:pt x="396902" y="0"/>
                    <a:pt x="436093" y="6476"/>
                    <a:pt x="472209" y="17990"/>
                  </a:cubicBezTo>
                  <a:cubicBezTo>
                    <a:pt x="472978" y="18350"/>
                    <a:pt x="473747" y="18350"/>
                    <a:pt x="474515" y="18710"/>
                  </a:cubicBezTo>
                  <a:cubicBezTo>
                    <a:pt x="610145" y="64765"/>
                    <a:pt x="710043" y="186379"/>
                    <a:pt x="711964" y="333271"/>
                  </a:cubicBezTo>
                  <a:lnTo>
                    <a:pt x="711964" y="1027494"/>
                  </a:lnTo>
                  <a:lnTo>
                    <a:pt x="0" y="1027494"/>
                  </a:lnTo>
                  <a:lnTo>
                    <a:pt x="0" y="333786"/>
                  </a:lnTo>
                  <a:cubicBezTo>
                    <a:pt x="1921" y="185660"/>
                    <a:pt x="100282" y="64045"/>
                    <a:pt x="237450" y="19070"/>
                  </a:cubicBezTo>
                  <a:close/>
                </a:path>
              </a:pathLst>
            </a:custGeom>
            <a:solidFill>
              <a:srgbClr val="005493"/>
            </a:solidFill>
          </p:spPr>
          <p:txBody>
            <a:bodyPr/>
            <a:lstStyle/>
            <a:p>
              <a:endParaRPr lang="en-CA" dirty="0"/>
            </a:p>
          </p:txBody>
        </p:sp>
        <p:sp>
          <p:nvSpPr>
            <p:cNvPr id="7" name="TextBox 7"/>
            <p:cNvSpPr txBox="1"/>
            <p:nvPr/>
          </p:nvSpPr>
          <p:spPr>
            <a:xfrm>
              <a:off x="0" y="88900"/>
              <a:ext cx="711964" cy="938594"/>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a:grpSpLocks noChangeAspect="1"/>
          </p:cNvGrpSpPr>
          <p:nvPr/>
        </p:nvGrpSpPr>
        <p:grpSpPr>
          <a:xfrm>
            <a:off x="10614313" y="1485918"/>
            <a:ext cx="6244176" cy="6244176"/>
            <a:chOff x="0" y="0"/>
            <a:chExt cx="8916670" cy="8916670"/>
          </a:xfrm>
        </p:grpSpPr>
        <p:sp>
          <p:nvSpPr>
            <p:cNvPr id="9" name="Freeform 9"/>
            <p:cNvSpPr/>
            <p:nvPr/>
          </p:nvSpPr>
          <p:spPr>
            <a:xfrm>
              <a:off x="6350" y="6350"/>
              <a:ext cx="8903970" cy="8903970"/>
            </a:xfrm>
            <a:custGeom>
              <a:avLst/>
              <a:gdLst/>
              <a:ahLst/>
              <a:cxnLst/>
              <a:rect l="l" t="t" r="r" b="b"/>
              <a:pathLst>
                <a:path w="8903970" h="8903970">
                  <a:moveTo>
                    <a:pt x="4451350" y="8903970"/>
                  </a:moveTo>
                  <a:cubicBezTo>
                    <a:pt x="1997710" y="8903970"/>
                    <a:pt x="0" y="6906260"/>
                    <a:pt x="0" y="4451350"/>
                  </a:cubicBezTo>
                  <a:cubicBezTo>
                    <a:pt x="0" y="1996440"/>
                    <a:pt x="1997710" y="0"/>
                    <a:pt x="4451350" y="0"/>
                  </a:cubicBezTo>
                  <a:cubicBezTo>
                    <a:pt x="6904990" y="0"/>
                    <a:pt x="8903970" y="1997710"/>
                    <a:pt x="8903970" y="4451350"/>
                  </a:cubicBezTo>
                  <a:cubicBezTo>
                    <a:pt x="8903970" y="6904990"/>
                    <a:pt x="6906260" y="8903970"/>
                    <a:pt x="4451350" y="8903970"/>
                  </a:cubicBezTo>
                  <a:close/>
                  <a:moveTo>
                    <a:pt x="4451350" y="19050"/>
                  </a:moveTo>
                  <a:cubicBezTo>
                    <a:pt x="2007870" y="19050"/>
                    <a:pt x="19050" y="2007870"/>
                    <a:pt x="19050" y="4451350"/>
                  </a:cubicBezTo>
                  <a:cubicBezTo>
                    <a:pt x="19050" y="6894830"/>
                    <a:pt x="2007870" y="8883650"/>
                    <a:pt x="4451350" y="8883650"/>
                  </a:cubicBezTo>
                  <a:cubicBezTo>
                    <a:pt x="6894830" y="8883650"/>
                    <a:pt x="8883650" y="6894830"/>
                    <a:pt x="8883650" y="4451350"/>
                  </a:cubicBezTo>
                  <a:cubicBezTo>
                    <a:pt x="8883650" y="2007870"/>
                    <a:pt x="6896100" y="19050"/>
                    <a:pt x="4451350" y="19050"/>
                  </a:cubicBezTo>
                  <a:close/>
                </a:path>
              </a:pathLst>
            </a:custGeom>
            <a:solidFill>
              <a:srgbClr val="FFFFFF"/>
            </a:solidFill>
          </p:spPr>
          <p:txBody>
            <a:bodyPr/>
            <a:lstStyle/>
            <a:p>
              <a:endParaRPr lang="en-CA"/>
            </a:p>
          </p:txBody>
        </p:sp>
        <p:sp>
          <p:nvSpPr>
            <p:cNvPr id="10" name="Freeform 10"/>
            <p:cNvSpPr/>
            <p:nvPr/>
          </p:nvSpPr>
          <p:spPr>
            <a:xfrm>
              <a:off x="154940" y="154940"/>
              <a:ext cx="8605520" cy="8605520"/>
            </a:xfrm>
            <a:custGeom>
              <a:avLst/>
              <a:gdLst/>
              <a:ahLst/>
              <a:cxnLst/>
              <a:rect l="l" t="t" r="r" b="b"/>
              <a:pathLst>
                <a:path w="8605520" h="8605520">
                  <a:moveTo>
                    <a:pt x="8605520" y="4302760"/>
                  </a:moveTo>
                  <a:cubicBezTo>
                    <a:pt x="8605520" y="6678930"/>
                    <a:pt x="6678930" y="8605520"/>
                    <a:pt x="4302760" y="8605520"/>
                  </a:cubicBezTo>
                  <a:cubicBezTo>
                    <a:pt x="1926590" y="8605520"/>
                    <a:pt x="0" y="6680200"/>
                    <a:pt x="0" y="4302760"/>
                  </a:cubicBezTo>
                  <a:cubicBezTo>
                    <a:pt x="0" y="1925320"/>
                    <a:pt x="1926590" y="0"/>
                    <a:pt x="4302760" y="0"/>
                  </a:cubicBezTo>
                  <a:cubicBezTo>
                    <a:pt x="6678930" y="0"/>
                    <a:pt x="8605520" y="1926590"/>
                    <a:pt x="8605520" y="4302760"/>
                  </a:cubicBezTo>
                  <a:close/>
                </a:path>
              </a:pathLst>
            </a:custGeom>
            <a:blipFill>
              <a:blip r:embed="rId3"/>
              <a:stretch>
                <a:fillRect l="-24953" r="-24953"/>
              </a:stretch>
            </a:blipFill>
          </p:spPr>
          <p:txBody>
            <a:bodyPr/>
            <a:lstStyle/>
            <a:p>
              <a:endParaRPr lang="en-CA"/>
            </a:p>
          </p:txBody>
        </p:sp>
      </p:grpSp>
      <p:grpSp>
        <p:nvGrpSpPr>
          <p:cNvPr id="11" name="Group 11"/>
          <p:cNvGrpSpPr/>
          <p:nvPr/>
        </p:nvGrpSpPr>
        <p:grpSpPr>
          <a:xfrm>
            <a:off x="1367994" y="3175555"/>
            <a:ext cx="7523780" cy="3935891"/>
            <a:chOff x="0" y="0"/>
            <a:chExt cx="812800" cy="425197"/>
          </a:xfrm>
        </p:grpSpPr>
        <p:sp>
          <p:nvSpPr>
            <p:cNvPr id="12" name="Freeform 12"/>
            <p:cNvSpPr/>
            <p:nvPr/>
          </p:nvSpPr>
          <p:spPr>
            <a:xfrm>
              <a:off x="0" y="0"/>
              <a:ext cx="812800" cy="425197"/>
            </a:xfrm>
            <a:custGeom>
              <a:avLst/>
              <a:gdLst/>
              <a:ahLst/>
              <a:cxnLst/>
              <a:rect l="l" t="t" r="r" b="b"/>
              <a:pathLst>
                <a:path w="812800" h="425197">
                  <a:moveTo>
                    <a:pt x="127000" y="0"/>
                  </a:moveTo>
                  <a:lnTo>
                    <a:pt x="685800" y="0"/>
                  </a:lnTo>
                  <a:cubicBezTo>
                    <a:pt x="755940" y="0"/>
                    <a:pt x="812800" y="56860"/>
                    <a:pt x="812800" y="127000"/>
                  </a:cubicBezTo>
                  <a:lnTo>
                    <a:pt x="812800" y="298197"/>
                  </a:lnTo>
                  <a:cubicBezTo>
                    <a:pt x="812800" y="368338"/>
                    <a:pt x="755940" y="425197"/>
                    <a:pt x="685800" y="425197"/>
                  </a:cubicBezTo>
                  <a:lnTo>
                    <a:pt x="127000" y="425197"/>
                  </a:lnTo>
                  <a:cubicBezTo>
                    <a:pt x="93318" y="425197"/>
                    <a:pt x="61015" y="411817"/>
                    <a:pt x="37197" y="388000"/>
                  </a:cubicBezTo>
                  <a:cubicBezTo>
                    <a:pt x="13380" y="364183"/>
                    <a:pt x="0" y="331880"/>
                    <a:pt x="0" y="298197"/>
                  </a:cubicBezTo>
                  <a:lnTo>
                    <a:pt x="0" y="127000"/>
                  </a:lnTo>
                  <a:cubicBezTo>
                    <a:pt x="0" y="56860"/>
                    <a:pt x="56860" y="0"/>
                    <a:pt x="127000" y="0"/>
                  </a:cubicBezTo>
                  <a:close/>
                </a:path>
              </a:pathLst>
            </a:custGeom>
            <a:solidFill>
              <a:srgbClr val="145DA0">
                <a:alpha val="48627"/>
              </a:srgbClr>
            </a:solidFill>
            <a:ln cap="rnd">
              <a:noFill/>
              <a:prstDash val="solid"/>
              <a:round/>
            </a:ln>
          </p:spPr>
          <p:txBody>
            <a:bodyPr/>
            <a:lstStyle/>
            <a:p>
              <a:endParaRPr lang="en-CA"/>
            </a:p>
          </p:txBody>
        </p:sp>
        <p:sp>
          <p:nvSpPr>
            <p:cNvPr id="13" name="TextBox 13"/>
            <p:cNvSpPr txBox="1"/>
            <p:nvPr/>
          </p:nvSpPr>
          <p:spPr>
            <a:xfrm>
              <a:off x="0" y="-38100"/>
              <a:ext cx="812800" cy="46329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7" name="Group 17"/>
          <p:cNvGrpSpPr/>
          <p:nvPr/>
        </p:nvGrpSpPr>
        <p:grpSpPr>
          <a:xfrm>
            <a:off x="2569160" y="8376409"/>
            <a:ext cx="4693046" cy="4693046"/>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002754"/>
              </a:solidFill>
              <a:prstDash val="solid"/>
              <a:miter/>
            </a:ln>
          </p:spPr>
          <p:txBody>
            <a:bodyPr/>
            <a:lstStyle/>
            <a:p>
              <a:endParaRPr lang="en-CA"/>
            </a:p>
          </p:txBody>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0" name="Group 20"/>
          <p:cNvGrpSpPr/>
          <p:nvPr/>
        </p:nvGrpSpPr>
        <p:grpSpPr>
          <a:xfrm>
            <a:off x="10618760" y="1521671"/>
            <a:ext cx="6301246" cy="5984029"/>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90550" cap="sq">
              <a:solidFill>
                <a:srgbClr val="002754"/>
              </a:solidFill>
              <a:prstDash val="solid"/>
              <a:miter/>
            </a:ln>
          </p:spPr>
          <p:txBody>
            <a:bodyPr/>
            <a:lstStyle/>
            <a:p>
              <a:endParaRPr lang="en-CA"/>
            </a:p>
          </p:txBody>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23" name="TextBox 23"/>
          <p:cNvSpPr txBox="1"/>
          <p:nvPr/>
        </p:nvSpPr>
        <p:spPr>
          <a:xfrm>
            <a:off x="2569160" y="4061209"/>
            <a:ext cx="5121448" cy="1666876"/>
          </a:xfrm>
          <a:prstGeom prst="rect">
            <a:avLst/>
          </a:prstGeom>
        </p:spPr>
        <p:txBody>
          <a:bodyPr lIns="0" tIns="0" rIns="0" bIns="0" rtlCol="0" anchor="t">
            <a:spAutoFit/>
          </a:bodyPr>
          <a:lstStyle/>
          <a:p>
            <a:pPr algn="l">
              <a:lnSpc>
                <a:spcPts val="7980"/>
              </a:lnSpc>
            </a:pPr>
            <a:r>
              <a:rPr lang="en-US" sz="5700">
                <a:solidFill>
                  <a:srgbClr val="002754"/>
                </a:solidFill>
                <a:latin typeface="Open Sans Extra Bold"/>
                <a:ea typeface="Open Sans Extra Bold"/>
                <a:cs typeface="Open Sans Extra Bold"/>
                <a:sym typeface="Open Sans Extra Bold"/>
              </a:rPr>
              <a:t>Continue the </a:t>
            </a:r>
          </a:p>
          <a:p>
            <a:pPr algn="l">
              <a:lnSpc>
                <a:spcPts val="2850"/>
              </a:lnSpc>
            </a:pPr>
            <a:r>
              <a:rPr lang="en-US" sz="5700">
                <a:solidFill>
                  <a:srgbClr val="002754"/>
                </a:solidFill>
                <a:latin typeface="Open Sans Extra Bold"/>
                <a:ea typeface="Open Sans Extra Bold"/>
                <a:cs typeface="Open Sans Extra Bold"/>
                <a:sym typeface="Open Sans Extra Bold"/>
              </a:rPr>
              <a:t>conversation</a:t>
            </a:r>
          </a:p>
        </p:txBody>
      </p:sp>
      <p:sp>
        <p:nvSpPr>
          <p:cNvPr id="26" name="TextBox 25">
            <a:extLst>
              <a:ext uri="{FF2B5EF4-FFF2-40B4-BE49-F238E27FC236}">
                <a16:creationId xmlns:a16="http://schemas.microsoft.com/office/drawing/2014/main" id="{E23762EC-7C8D-2D1A-BF6B-8A10F6D64181}"/>
              </a:ext>
            </a:extLst>
          </p:cNvPr>
          <p:cNvSpPr txBox="1"/>
          <p:nvPr/>
        </p:nvSpPr>
        <p:spPr>
          <a:xfrm>
            <a:off x="10227708" y="9598986"/>
            <a:ext cx="3505200" cy="400174"/>
          </a:xfrm>
          <a:prstGeom prst="rect">
            <a:avLst/>
          </a:prstGeom>
          <a:noFill/>
        </p:spPr>
        <p:txBody>
          <a:bodyPr wrap="square">
            <a:spAutoFit/>
          </a:bodyPr>
          <a:lstStyle/>
          <a:p>
            <a:pPr marL="0" lvl="0" indent="0" algn="l">
              <a:lnSpc>
                <a:spcPts val="2526"/>
              </a:lnSpc>
            </a:pPr>
            <a:r>
              <a:rPr lang="en-CA" sz="2000" dirty="0">
                <a:solidFill>
                  <a:schemeClr val="bg1"/>
                </a:solidFill>
                <a:effectLst/>
                <a:latin typeface="Calibri" panose="020F0502020204030204" pitchFamily="34" charset="0"/>
              </a:rPr>
              <a:t>Image: Milkos via Getty Images</a:t>
            </a:r>
            <a:endParaRPr lang="en-US" sz="2000" dirty="0">
              <a:solidFill>
                <a:schemeClr val="bg1"/>
              </a:solidFill>
              <a:latin typeface="Open Sans 2"/>
              <a:ea typeface="Open Sans 2"/>
              <a:cs typeface="Open Sans 2"/>
              <a:sym typeface="Open Sans 2"/>
              <a:hlinkClick r:id="rId4" tooltip="https://www.canva.com/design/DAGNF6h3v-g/BKndaXXTObodJcAsamDs7g/edit#">
                <a:extLst>
                  <a:ext uri="{A12FA001-AC4F-418D-AE19-62706E023703}">
                    <ahyp:hlinkClr xmlns:ahyp="http://schemas.microsoft.com/office/drawing/2018/hyperlinkcolor" val="tx"/>
                  </a:ext>
                </a:extLst>
              </a:hlinkClick>
            </a:endParaRPr>
          </a:p>
        </p:txBody>
      </p:sp>
      <p:grpSp>
        <p:nvGrpSpPr>
          <p:cNvPr id="14" name="Group 13">
            <a:extLst>
              <a:ext uri="{FF2B5EF4-FFF2-40B4-BE49-F238E27FC236}">
                <a16:creationId xmlns:a16="http://schemas.microsoft.com/office/drawing/2014/main" id="{39709F75-C6E6-A54E-F481-BE51625CCA98}"/>
              </a:ext>
            </a:extLst>
          </p:cNvPr>
          <p:cNvGrpSpPr/>
          <p:nvPr/>
        </p:nvGrpSpPr>
        <p:grpSpPr>
          <a:xfrm>
            <a:off x="2304325" y="779847"/>
            <a:ext cx="7550658" cy="8229600"/>
            <a:chOff x="2304325" y="779847"/>
            <a:chExt cx="7550658" cy="8229600"/>
          </a:xfrm>
        </p:grpSpPr>
        <p:sp>
          <p:nvSpPr>
            <p:cNvPr id="24" name="Freeform 24"/>
            <p:cNvSpPr/>
            <p:nvPr/>
          </p:nvSpPr>
          <p:spPr>
            <a:xfrm>
              <a:off x="2304325" y="779847"/>
              <a:ext cx="7550658" cy="8229600"/>
            </a:xfrm>
            <a:custGeom>
              <a:avLst/>
              <a:gdLst/>
              <a:ahLst/>
              <a:cxnLst/>
              <a:rect l="l" t="t" r="r" b="b"/>
              <a:pathLst>
                <a:path w="7550658" h="8229600">
                  <a:moveTo>
                    <a:pt x="0" y="0"/>
                  </a:moveTo>
                  <a:lnTo>
                    <a:pt x="7550658" y="0"/>
                  </a:lnTo>
                  <a:lnTo>
                    <a:pt x="7550658" y="8229600"/>
                  </a:lnTo>
                  <a:lnTo>
                    <a:pt x="0" y="8229600"/>
                  </a:lnTo>
                  <a:lnTo>
                    <a:pt x="0" y="0"/>
                  </a:lnTo>
                  <a:close/>
                </a:path>
              </a:pathLst>
            </a:custGeom>
            <a:blipFill>
              <a:blip r:embed="rId5"/>
              <a:stretch>
                <a:fillRect/>
              </a:stretch>
            </a:blipFill>
          </p:spPr>
          <p:txBody>
            <a:bodyPr/>
            <a:lstStyle/>
            <a:p>
              <a:endParaRPr lang="en-CA"/>
            </a:p>
          </p:txBody>
        </p:sp>
        <p:sp>
          <p:nvSpPr>
            <p:cNvPr id="27" name="TextBox 26">
              <a:extLst>
                <a:ext uri="{FF2B5EF4-FFF2-40B4-BE49-F238E27FC236}">
                  <a16:creationId xmlns:a16="http://schemas.microsoft.com/office/drawing/2014/main" id="{2E62D6E7-E836-C5F1-F514-E3151DEA8C47}"/>
                </a:ext>
              </a:extLst>
            </p:cNvPr>
            <p:cNvSpPr txBox="1"/>
            <p:nvPr/>
          </p:nvSpPr>
          <p:spPr>
            <a:xfrm rot="837522">
              <a:off x="3380615" y="3461596"/>
              <a:ext cx="5485507" cy="3477875"/>
            </a:xfrm>
            <a:prstGeom prst="rect">
              <a:avLst/>
            </a:prstGeom>
          </p:spPr>
          <p:txBody>
            <a:bodyPr lIns="0" tIns="0" rIns="0" bIns="0" rtlCol="0" anchor="t">
              <a:spAutoFit/>
            </a:bodyPr>
            <a:lstStyle/>
            <a:p>
              <a:pPr marL="0" lvl="0" indent="0" algn="ctr" rtl="0">
                <a:spcBef>
                  <a:spcPts val="0"/>
                </a:spcBef>
                <a:spcAft>
                  <a:spcPts val="0"/>
                </a:spcAft>
                <a:buNone/>
              </a:pPr>
              <a:endParaRPr lang="en-US" sz="1000" b="1" dirty="0">
                <a:solidFill>
                  <a:schemeClr val="dk1"/>
                </a:solidFill>
              </a:endParaRPr>
            </a:p>
            <a:p>
              <a:pPr marL="0" lvl="0" indent="0" algn="l" rtl="0">
                <a:spcBef>
                  <a:spcPts val="0"/>
                </a:spcBef>
                <a:spcAft>
                  <a:spcPts val="0"/>
                </a:spcAft>
                <a:buNone/>
              </a:pPr>
              <a:endParaRPr lang="en-US" sz="2400" dirty="0">
                <a:latin typeface="Lato"/>
                <a:ea typeface="Lato"/>
                <a:cs typeface="Lato"/>
              </a:endParaRPr>
            </a:p>
            <a:p>
              <a:pPr marL="0" lvl="0" indent="0" algn="ctr" rtl="0">
                <a:spcBef>
                  <a:spcPts val="0"/>
                </a:spcBef>
                <a:spcAft>
                  <a:spcPts val="0"/>
                </a:spcAft>
                <a:buNone/>
              </a:pPr>
              <a:r>
                <a:rPr lang="en-US" sz="2400" b="1" dirty="0">
                  <a:latin typeface="Lato"/>
                  <a:ea typeface="Lato"/>
                  <a:cs typeface="Lato"/>
                  <a:sym typeface="Lato"/>
                </a:rPr>
                <a:t>Read and then delete</a:t>
              </a:r>
              <a:endParaRPr lang="en-US" sz="2400" b="1" dirty="0">
                <a:latin typeface="Lato"/>
                <a:ea typeface="Lato"/>
                <a:cs typeface="Lato"/>
              </a:endParaRPr>
            </a:p>
            <a:p>
              <a:pPr marL="0" marR="0" lvl="0" indent="0" algn="ctr" rtl="0">
                <a:spcBef>
                  <a:spcPts val="0"/>
                </a:spcBef>
                <a:spcAft>
                  <a:spcPts val="0"/>
                </a:spcAft>
                <a:buNone/>
              </a:pPr>
              <a:endParaRPr lang="en-US" sz="2400" dirty="0">
                <a:latin typeface="Lato"/>
                <a:ea typeface="Lato"/>
                <a:cs typeface="Lato"/>
              </a:endParaRPr>
            </a:p>
            <a:p>
              <a:pPr marL="0" marR="0" lvl="0" indent="0" rtl="0">
                <a:spcBef>
                  <a:spcPts val="0"/>
                </a:spcBef>
                <a:spcAft>
                  <a:spcPts val="0"/>
                </a:spcAft>
                <a:buNone/>
              </a:pPr>
              <a:r>
                <a:rPr lang="en-US" sz="2400" dirty="0">
                  <a:latin typeface="Lato"/>
                  <a:ea typeface="Lato"/>
                  <a:cs typeface="Lato"/>
                  <a:sym typeface="Lato"/>
                </a:rPr>
                <a:t>Ensure your students that this is just the beginning of an ongoing conversation as you all learn about the potential and limitations of AI in your course. Be sure to ask for feedback and input along the way!</a:t>
              </a:r>
              <a:endParaRPr lang="en-US" sz="2400" dirty="0">
                <a:latin typeface="Lato"/>
                <a:ea typeface="Lato"/>
                <a:cs typeface="Lato"/>
              </a:endParaRPr>
            </a:p>
          </p:txBody>
        </p:sp>
      </p:grpSp>
      <p:sp>
        <p:nvSpPr>
          <p:cNvPr id="28" name="Freeform 4">
            <a:extLst>
              <a:ext uri="{FF2B5EF4-FFF2-40B4-BE49-F238E27FC236}">
                <a16:creationId xmlns:a16="http://schemas.microsoft.com/office/drawing/2014/main" id="{A4C781AD-EF2E-AB08-F5D6-6DDCF3732BFD}"/>
              </a:ext>
            </a:extLst>
          </p:cNvPr>
          <p:cNvSpPr/>
          <p:nvPr/>
        </p:nvSpPr>
        <p:spPr>
          <a:xfrm>
            <a:off x="14966763" y="7248606"/>
            <a:ext cx="2412000" cy="2844000"/>
          </a:xfrm>
          <a:custGeom>
            <a:avLst/>
            <a:gdLst/>
            <a:ahLst/>
            <a:cxnLst/>
            <a:rect l="l" t="t" r="r" b="b"/>
            <a:pathLst>
              <a:path w="6263091" h="3288123">
                <a:moveTo>
                  <a:pt x="0" y="0"/>
                </a:moveTo>
                <a:lnTo>
                  <a:pt x="6263091" y="0"/>
                </a:lnTo>
                <a:lnTo>
                  <a:pt x="6263091" y="3288123"/>
                </a:lnTo>
                <a:lnTo>
                  <a:pt x="0" y="3288123"/>
                </a:lnTo>
                <a:lnTo>
                  <a:pt x="0" y="0"/>
                </a:lnTo>
                <a:close/>
              </a:path>
            </a:pathLst>
          </a:custGeom>
          <a:blipFill>
            <a:blip r:embed="rId6"/>
            <a:stretch>
              <a:fillRect l="-56888" t="32756" r="-59038" b="-32602"/>
            </a:stretch>
          </a:blipFill>
        </p:spPr>
        <p:txBody>
          <a:bodyPr/>
          <a:lstStyle/>
          <a:p>
            <a:endParaRPr lang="en-C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14517814" y="-315404"/>
            <a:ext cx="3964281" cy="10917809"/>
            <a:chOff x="0" y="0"/>
            <a:chExt cx="1044090" cy="2875472"/>
          </a:xfrm>
        </p:grpSpPr>
        <p:sp>
          <p:nvSpPr>
            <p:cNvPr id="3" name="Freeform 3"/>
            <p:cNvSpPr/>
            <p:nvPr/>
          </p:nvSpPr>
          <p:spPr>
            <a:xfrm>
              <a:off x="0" y="0"/>
              <a:ext cx="1044090" cy="2875472"/>
            </a:xfrm>
            <a:custGeom>
              <a:avLst/>
              <a:gdLst/>
              <a:ahLst/>
              <a:cxnLst/>
              <a:rect l="l" t="t" r="r" b="b"/>
              <a:pathLst>
                <a:path w="1044090" h="2875472">
                  <a:moveTo>
                    <a:pt x="0" y="0"/>
                  </a:moveTo>
                  <a:lnTo>
                    <a:pt x="1044090" y="0"/>
                  </a:lnTo>
                  <a:lnTo>
                    <a:pt x="1044090" y="2875472"/>
                  </a:lnTo>
                  <a:lnTo>
                    <a:pt x="0" y="2875472"/>
                  </a:lnTo>
                  <a:close/>
                </a:path>
              </a:pathLst>
            </a:custGeom>
            <a:solidFill>
              <a:srgbClr val="145DA0"/>
            </a:solidFill>
            <a:ln cap="sq">
              <a:noFill/>
              <a:prstDash val="solid"/>
              <a:miter/>
            </a:ln>
          </p:spPr>
          <p:txBody>
            <a:bodyPr/>
            <a:lstStyle/>
            <a:p>
              <a:endParaRPr lang="en-CA"/>
            </a:p>
          </p:txBody>
        </p:sp>
        <p:sp>
          <p:nvSpPr>
            <p:cNvPr id="4" name="TextBox 4"/>
            <p:cNvSpPr txBox="1"/>
            <p:nvPr/>
          </p:nvSpPr>
          <p:spPr>
            <a:xfrm>
              <a:off x="0" y="-38100"/>
              <a:ext cx="1044090" cy="2913572"/>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5" name="TextBox 5"/>
          <p:cNvSpPr txBox="1"/>
          <p:nvPr/>
        </p:nvSpPr>
        <p:spPr>
          <a:xfrm>
            <a:off x="1597605" y="1710875"/>
            <a:ext cx="11677149" cy="1242813"/>
          </a:xfrm>
          <a:prstGeom prst="rect">
            <a:avLst/>
          </a:prstGeom>
        </p:spPr>
        <p:txBody>
          <a:bodyPr lIns="0" tIns="0" rIns="0" bIns="0" rtlCol="0" anchor="t">
            <a:spAutoFit/>
          </a:bodyPr>
          <a:lstStyle/>
          <a:p>
            <a:pPr algn="just">
              <a:lnSpc>
                <a:spcPts val="10248"/>
              </a:lnSpc>
              <a:spcBef>
                <a:spcPct val="0"/>
              </a:spcBef>
            </a:pPr>
            <a:r>
              <a:rPr lang="en-US" sz="7320" dirty="0">
                <a:solidFill>
                  <a:srgbClr val="051D40"/>
                </a:solidFill>
                <a:latin typeface="Open Sans Extra Bold"/>
                <a:ea typeface="Open Sans Extra Bold"/>
                <a:cs typeface="Open Sans Extra Bold"/>
                <a:sym typeface="Open Sans Extra Bold"/>
              </a:rPr>
              <a:t>Let’s learn together!</a:t>
            </a:r>
          </a:p>
        </p:txBody>
      </p:sp>
      <p:grpSp>
        <p:nvGrpSpPr>
          <p:cNvPr id="6" name="Group 6"/>
          <p:cNvGrpSpPr/>
          <p:nvPr/>
        </p:nvGrpSpPr>
        <p:grpSpPr>
          <a:xfrm>
            <a:off x="-1867766" y="-1614217"/>
            <a:ext cx="3735531" cy="3735531"/>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145DA0"/>
              </a:solidFill>
              <a:prstDash val="solid"/>
              <a:miter/>
            </a:ln>
          </p:spPr>
          <p:txBody>
            <a:bodyPr/>
            <a:lstStyle/>
            <a:p>
              <a:endParaRPr lang="en-CA"/>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9" name="Freeform 9"/>
          <p:cNvSpPr/>
          <p:nvPr/>
        </p:nvSpPr>
        <p:spPr>
          <a:xfrm rot="5400000">
            <a:off x="734329" y="3708377"/>
            <a:ext cx="1201137" cy="1065736"/>
          </a:xfrm>
          <a:custGeom>
            <a:avLst/>
            <a:gdLst/>
            <a:ahLst/>
            <a:cxnLst/>
            <a:rect l="l" t="t" r="r" b="b"/>
            <a:pathLst>
              <a:path w="1201137" h="1065736">
                <a:moveTo>
                  <a:pt x="0" y="0"/>
                </a:moveTo>
                <a:lnTo>
                  <a:pt x="1201137" y="0"/>
                </a:lnTo>
                <a:lnTo>
                  <a:pt x="1201137" y="1065736"/>
                </a:lnTo>
                <a:lnTo>
                  <a:pt x="0" y="106573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CA"/>
          </a:p>
        </p:txBody>
      </p:sp>
      <p:sp>
        <p:nvSpPr>
          <p:cNvPr id="10" name="Freeform 10"/>
          <p:cNvSpPr/>
          <p:nvPr/>
        </p:nvSpPr>
        <p:spPr>
          <a:xfrm>
            <a:off x="11773661" y="583709"/>
            <a:ext cx="5972616" cy="9392508"/>
          </a:xfrm>
          <a:custGeom>
            <a:avLst/>
            <a:gdLst/>
            <a:ahLst/>
            <a:cxnLst/>
            <a:rect l="l" t="t" r="r" b="b"/>
            <a:pathLst>
              <a:path w="5972616" h="9392508">
                <a:moveTo>
                  <a:pt x="0" y="0"/>
                </a:moveTo>
                <a:lnTo>
                  <a:pt x="5972617" y="0"/>
                </a:lnTo>
                <a:lnTo>
                  <a:pt x="5972617" y="9392508"/>
                </a:lnTo>
                <a:lnTo>
                  <a:pt x="0" y="9392508"/>
                </a:lnTo>
                <a:lnTo>
                  <a:pt x="0" y="0"/>
                </a:lnTo>
                <a:close/>
              </a:path>
            </a:pathLst>
          </a:custGeom>
          <a:blipFill>
            <a:blip r:embed="rId4"/>
            <a:stretch>
              <a:fillRect l="-2387" r="-2387"/>
            </a:stretch>
          </a:blipFill>
        </p:spPr>
        <p:txBody>
          <a:bodyPr/>
          <a:lstStyle/>
          <a:p>
            <a:endParaRPr lang="en-CA"/>
          </a:p>
        </p:txBody>
      </p:sp>
      <p:sp>
        <p:nvSpPr>
          <p:cNvPr id="11" name="Freeform 11"/>
          <p:cNvSpPr/>
          <p:nvPr/>
        </p:nvSpPr>
        <p:spPr>
          <a:xfrm rot="5400000">
            <a:off x="734329" y="5535327"/>
            <a:ext cx="1201137" cy="1065736"/>
          </a:xfrm>
          <a:custGeom>
            <a:avLst/>
            <a:gdLst/>
            <a:ahLst/>
            <a:cxnLst/>
            <a:rect l="l" t="t" r="r" b="b"/>
            <a:pathLst>
              <a:path w="1201137" h="1065736">
                <a:moveTo>
                  <a:pt x="0" y="0"/>
                </a:moveTo>
                <a:lnTo>
                  <a:pt x="1201137" y="0"/>
                </a:lnTo>
                <a:lnTo>
                  <a:pt x="1201137" y="1065736"/>
                </a:lnTo>
                <a:lnTo>
                  <a:pt x="0" y="106573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CA"/>
          </a:p>
        </p:txBody>
      </p:sp>
      <p:sp>
        <p:nvSpPr>
          <p:cNvPr id="12" name="Freeform 12"/>
          <p:cNvSpPr/>
          <p:nvPr/>
        </p:nvSpPr>
        <p:spPr>
          <a:xfrm rot="5400000">
            <a:off x="734329" y="7746114"/>
            <a:ext cx="1201137" cy="1065736"/>
          </a:xfrm>
          <a:custGeom>
            <a:avLst/>
            <a:gdLst/>
            <a:ahLst/>
            <a:cxnLst/>
            <a:rect l="l" t="t" r="r" b="b"/>
            <a:pathLst>
              <a:path w="1201137" h="1065736">
                <a:moveTo>
                  <a:pt x="0" y="0"/>
                </a:moveTo>
                <a:lnTo>
                  <a:pt x="1201137" y="0"/>
                </a:lnTo>
                <a:lnTo>
                  <a:pt x="1201137" y="1065736"/>
                </a:lnTo>
                <a:lnTo>
                  <a:pt x="0" y="106573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CA"/>
          </a:p>
        </p:txBody>
      </p:sp>
      <p:sp>
        <p:nvSpPr>
          <p:cNvPr id="13" name="TextBox 13"/>
          <p:cNvSpPr txBox="1"/>
          <p:nvPr/>
        </p:nvSpPr>
        <p:spPr>
          <a:xfrm>
            <a:off x="2407781" y="3624462"/>
            <a:ext cx="7469414" cy="1217351"/>
          </a:xfrm>
          <a:prstGeom prst="rect">
            <a:avLst/>
          </a:prstGeom>
        </p:spPr>
        <p:txBody>
          <a:bodyPr lIns="0" tIns="0" rIns="0" bIns="0" rtlCol="0" anchor="t">
            <a:spAutoFit/>
          </a:bodyPr>
          <a:lstStyle/>
          <a:p>
            <a:pPr algn="l">
              <a:lnSpc>
                <a:spcPts val="4593"/>
              </a:lnSpc>
            </a:pPr>
            <a:r>
              <a:rPr lang="en-US" sz="4253" spc="-85" dirty="0" err="1">
                <a:solidFill>
                  <a:srgbClr val="051D40"/>
                </a:solidFill>
                <a:latin typeface="Poppins"/>
                <a:ea typeface="Poppins"/>
                <a:cs typeface="Poppins"/>
                <a:sym typeface="Poppins"/>
              </a:rPr>
              <a:t>GenAI</a:t>
            </a:r>
            <a:r>
              <a:rPr lang="en-US" sz="4253" spc="-85" dirty="0">
                <a:solidFill>
                  <a:srgbClr val="051D40"/>
                </a:solidFill>
                <a:latin typeface="Poppins"/>
                <a:ea typeface="Poppins"/>
                <a:cs typeface="Poppins"/>
                <a:sym typeface="Poppins"/>
              </a:rPr>
              <a:t> tools - what are they and how do they work?</a:t>
            </a:r>
          </a:p>
        </p:txBody>
      </p:sp>
      <p:sp>
        <p:nvSpPr>
          <p:cNvPr id="14" name="TextBox 14"/>
          <p:cNvSpPr txBox="1"/>
          <p:nvPr/>
        </p:nvSpPr>
        <p:spPr>
          <a:xfrm>
            <a:off x="2407781" y="5289488"/>
            <a:ext cx="7469414" cy="2379401"/>
          </a:xfrm>
          <a:prstGeom prst="rect">
            <a:avLst/>
          </a:prstGeom>
        </p:spPr>
        <p:txBody>
          <a:bodyPr lIns="0" tIns="0" rIns="0" bIns="0" rtlCol="0" anchor="t">
            <a:spAutoFit/>
          </a:bodyPr>
          <a:lstStyle/>
          <a:p>
            <a:pPr algn="l">
              <a:lnSpc>
                <a:spcPts val="4593"/>
              </a:lnSpc>
            </a:pPr>
            <a:r>
              <a:rPr lang="en-US" sz="4253" spc="-85" dirty="0">
                <a:solidFill>
                  <a:srgbClr val="051D40"/>
                </a:solidFill>
                <a:latin typeface="Poppins"/>
                <a:ea typeface="Poppins"/>
                <a:cs typeface="Poppins"/>
                <a:sym typeface="Poppins"/>
              </a:rPr>
              <a:t>What do you need to think about before deciding to use </a:t>
            </a:r>
            <a:r>
              <a:rPr lang="en-US" sz="4253" spc="-85" dirty="0" err="1">
                <a:solidFill>
                  <a:srgbClr val="051D40"/>
                </a:solidFill>
                <a:latin typeface="Poppins"/>
                <a:ea typeface="Poppins"/>
                <a:cs typeface="Poppins"/>
                <a:sym typeface="Poppins"/>
              </a:rPr>
              <a:t>GenAI</a:t>
            </a:r>
            <a:r>
              <a:rPr lang="en-US" sz="4253" spc="-85" dirty="0">
                <a:solidFill>
                  <a:srgbClr val="051D40"/>
                </a:solidFill>
                <a:latin typeface="Poppins"/>
                <a:ea typeface="Poppins"/>
                <a:cs typeface="Poppins"/>
                <a:sym typeface="Poppins"/>
              </a:rPr>
              <a:t> tools?</a:t>
            </a:r>
          </a:p>
          <a:p>
            <a:pPr algn="l">
              <a:lnSpc>
                <a:spcPts val="4593"/>
              </a:lnSpc>
            </a:pPr>
            <a:endParaRPr lang="en-US" sz="4253" spc="-85">
              <a:solidFill>
                <a:srgbClr val="051D40"/>
              </a:solidFill>
              <a:latin typeface="Poppins"/>
              <a:ea typeface="Poppins"/>
              <a:cs typeface="Poppins"/>
              <a:sym typeface="Poppins"/>
            </a:endParaRPr>
          </a:p>
        </p:txBody>
      </p:sp>
      <p:sp>
        <p:nvSpPr>
          <p:cNvPr id="15" name="TextBox 15"/>
          <p:cNvSpPr txBox="1"/>
          <p:nvPr/>
        </p:nvSpPr>
        <p:spPr>
          <a:xfrm>
            <a:off x="2407781" y="7460353"/>
            <a:ext cx="7469414" cy="2379401"/>
          </a:xfrm>
          <a:prstGeom prst="rect">
            <a:avLst/>
          </a:prstGeom>
        </p:spPr>
        <p:txBody>
          <a:bodyPr lIns="0" tIns="0" rIns="0" bIns="0" rtlCol="0" anchor="t">
            <a:spAutoFit/>
          </a:bodyPr>
          <a:lstStyle/>
          <a:p>
            <a:pPr algn="l">
              <a:lnSpc>
                <a:spcPts val="4593"/>
              </a:lnSpc>
            </a:pPr>
            <a:r>
              <a:rPr lang="en-US" sz="4253" spc="-85" dirty="0">
                <a:solidFill>
                  <a:srgbClr val="051D40"/>
                </a:solidFill>
                <a:latin typeface="Poppins"/>
                <a:ea typeface="Poppins"/>
                <a:cs typeface="Poppins"/>
                <a:sym typeface="Poppins"/>
              </a:rPr>
              <a:t>What do you need to know about using </a:t>
            </a:r>
            <a:r>
              <a:rPr lang="en-US" sz="4253" spc="-85" dirty="0" err="1">
                <a:solidFill>
                  <a:srgbClr val="051D40"/>
                </a:solidFill>
                <a:latin typeface="Poppins"/>
                <a:ea typeface="Poppins"/>
                <a:cs typeface="Poppins"/>
                <a:sym typeface="Poppins"/>
              </a:rPr>
              <a:t>GenAI</a:t>
            </a:r>
            <a:r>
              <a:rPr lang="en-US" sz="4253" spc="-85" dirty="0">
                <a:solidFill>
                  <a:srgbClr val="051D40"/>
                </a:solidFill>
                <a:latin typeface="Poppins"/>
                <a:ea typeface="Poppins"/>
                <a:cs typeface="Poppins"/>
                <a:sym typeface="Poppins"/>
              </a:rPr>
              <a:t> tools in this course?</a:t>
            </a:r>
          </a:p>
          <a:p>
            <a:pPr algn="l">
              <a:lnSpc>
                <a:spcPts val="4593"/>
              </a:lnSpc>
            </a:pPr>
            <a:endParaRPr lang="en-US" sz="4253" spc="-85">
              <a:solidFill>
                <a:srgbClr val="051D40"/>
              </a:solidFill>
              <a:latin typeface="Poppins"/>
              <a:ea typeface="Poppins"/>
              <a:cs typeface="Poppins"/>
              <a:sym typeface="Poppins"/>
            </a:endParaRPr>
          </a:p>
        </p:txBody>
      </p:sp>
      <p:sp>
        <p:nvSpPr>
          <p:cNvPr id="16" name="TextBox 16"/>
          <p:cNvSpPr txBox="1"/>
          <p:nvPr/>
        </p:nvSpPr>
        <p:spPr>
          <a:xfrm>
            <a:off x="14547221" y="9450500"/>
            <a:ext cx="3934874" cy="249537"/>
          </a:xfrm>
          <a:prstGeom prst="rect">
            <a:avLst/>
          </a:prstGeom>
        </p:spPr>
        <p:txBody>
          <a:bodyPr lIns="0" tIns="0" rIns="0" bIns="0" rtlCol="0" anchor="t">
            <a:spAutoFit/>
          </a:bodyPr>
          <a:lstStyle/>
          <a:p>
            <a:pPr marL="0" lvl="0" indent="0" algn="l">
              <a:lnSpc>
                <a:spcPts val="2066"/>
              </a:lnSpc>
            </a:pPr>
            <a:r>
              <a:rPr lang="en-US" sz="1797" dirty="0">
                <a:solidFill>
                  <a:srgbClr val="FFFFFF"/>
                </a:solidFill>
                <a:latin typeface="Open Sans 2"/>
                <a:ea typeface="Open Sans 2"/>
                <a:cs typeface="Open Sans 2"/>
                <a:sym typeface="Open Sans 2"/>
              </a:rPr>
              <a:t>Image: Jacob Lund via Canva</a:t>
            </a:r>
          </a:p>
        </p:txBody>
      </p:sp>
      <p:grpSp>
        <p:nvGrpSpPr>
          <p:cNvPr id="19" name="Group 18">
            <a:extLst>
              <a:ext uri="{FF2B5EF4-FFF2-40B4-BE49-F238E27FC236}">
                <a16:creationId xmlns:a16="http://schemas.microsoft.com/office/drawing/2014/main" id="{B5372095-E5FD-D2F5-DCEE-D18E8C53CF70}"/>
              </a:ext>
            </a:extLst>
          </p:cNvPr>
          <p:cNvGrpSpPr/>
          <p:nvPr/>
        </p:nvGrpSpPr>
        <p:grpSpPr>
          <a:xfrm>
            <a:off x="9150086" y="-313886"/>
            <a:ext cx="7550658" cy="8229600"/>
            <a:chOff x="5486400" y="1174688"/>
            <a:chExt cx="7550658" cy="8229600"/>
          </a:xfrm>
        </p:grpSpPr>
        <p:sp>
          <p:nvSpPr>
            <p:cNvPr id="17" name="Freeform 8">
              <a:extLst>
                <a:ext uri="{FF2B5EF4-FFF2-40B4-BE49-F238E27FC236}">
                  <a16:creationId xmlns:a16="http://schemas.microsoft.com/office/drawing/2014/main" id="{FF28D64C-B94B-5F44-E539-8D070C36D632}"/>
                </a:ext>
              </a:extLst>
            </p:cNvPr>
            <p:cNvSpPr/>
            <p:nvPr/>
          </p:nvSpPr>
          <p:spPr>
            <a:xfrm>
              <a:off x="5486400" y="1174688"/>
              <a:ext cx="7550658" cy="8229600"/>
            </a:xfrm>
            <a:custGeom>
              <a:avLst/>
              <a:gdLst/>
              <a:ahLst/>
              <a:cxnLst/>
              <a:rect l="l" t="t" r="r" b="b"/>
              <a:pathLst>
                <a:path w="7550658" h="8229600">
                  <a:moveTo>
                    <a:pt x="0" y="0"/>
                  </a:moveTo>
                  <a:lnTo>
                    <a:pt x="7550658" y="0"/>
                  </a:lnTo>
                  <a:lnTo>
                    <a:pt x="7550658" y="8229600"/>
                  </a:lnTo>
                  <a:lnTo>
                    <a:pt x="0" y="8229600"/>
                  </a:lnTo>
                  <a:lnTo>
                    <a:pt x="0" y="0"/>
                  </a:lnTo>
                  <a:close/>
                </a:path>
              </a:pathLst>
            </a:custGeom>
            <a:blipFill>
              <a:blip r:embed="rId5"/>
              <a:stretch>
                <a:fillRect/>
              </a:stretch>
            </a:blipFill>
          </p:spPr>
          <p:txBody>
            <a:bodyPr/>
            <a:lstStyle/>
            <a:p>
              <a:endParaRPr lang="en-CA"/>
            </a:p>
          </p:txBody>
        </p:sp>
        <p:sp>
          <p:nvSpPr>
            <p:cNvPr id="18" name="TextBox 9">
              <a:extLst>
                <a:ext uri="{FF2B5EF4-FFF2-40B4-BE49-F238E27FC236}">
                  <a16:creationId xmlns:a16="http://schemas.microsoft.com/office/drawing/2014/main" id="{D3250DA4-7C34-5CA8-9534-2DA941A49044}"/>
                </a:ext>
              </a:extLst>
            </p:cNvPr>
            <p:cNvSpPr txBox="1"/>
            <p:nvPr/>
          </p:nvSpPr>
          <p:spPr>
            <a:xfrm rot="837522">
              <a:off x="6561401" y="3341568"/>
              <a:ext cx="5485507" cy="4001095"/>
            </a:xfrm>
            <a:prstGeom prst="rect">
              <a:avLst/>
            </a:prstGeom>
          </p:spPr>
          <p:txBody>
            <a:bodyPr lIns="0" tIns="0" rIns="0" bIns="0" rtlCol="0" anchor="t">
              <a:spAutoFit/>
            </a:bodyPr>
            <a:lstStyle/>
            <a:p>
              <a:pPr marL="0" marR="0" lvl="0" indent="0" algn="ctr" rtl="0">
                <a:spcBef>
                  <a:spcPts val="0"/>
                </a:spcBef>
                <a:spcAft>
                  <a:spcPts val="0"/>
                </a:spcAft>
                <a:buNone/>
              </a:pPr>
              <a:endParaRPr lang="en-US" sz="2000" b="1" dirty="0"/>
            </a:p>
            <a:p>
              <a:pPr algn="ctr"/>
              <a:r>
                <a:rPr lang="en-US" sz="2400" b="1" dirty="0">
                  <a:latin typeface="Lato"/>
                  <a:ea typeface="Lato"/>
                  <a:cs typeface="Lato"/>
                  <a:sym typeface="Lato"/>
                </a:rPr>
                <a:t>Read and then delete</a:t>
              </a:r>
              <a:endParaRPr lang="en-US" sz="2000" b="1" dirty="0">
                <a:ea typeface="Lato"/>
              </a:endParaRPr>
            </a:p>
            <a:p>
              <a:pPr algn="ctr"/>
              <a:endParaRPr lang="en-US" sz="2400" dirty="0">
                <a:latin typeface="Lato"/>
                <a:ea typeface="Lato"/>
                <a:cs typeface="Lato"/>
                <a:sym typeface="Lato"/>
              </a:endParaRPr>
            </a:p>
            <a:p>
              <a:r>
                <a:rPr lang="en-US" sz="2400" err="1">
                  <a:latin typeface="Lato"/>
                  <a:ea typeface="Lato"/>
                  <a:cs typeface="Lato"/>
                  <a:sym typeface="Lato"/>
                </a:rPr>
                <a:t>GenAI</a:t>
              </a:r>
              <a:r>
                <a:rPr lang="en-US" sz="2400" dirty="0">
                  <a:latin typeface="Lato"/>
                  <a:ea typeface="Lato"/>
                  <a:cs typeface="Lato"/>
                  <a:sym typeface="Lato"/>
                </a:rPr>
                <a:t> tools are new for all of us, teachers and students alike! And, </a:t>
              </a:r>
              <a:r>
                <a:rPr lang="en-US" sz="2400" err="1">
                  <a:latin typeface="Lato"/>
                  <a:ea typeface="Lato"/>
                  <a:cs typeface="Lato"/>
                  <a:sym typeface="Lato"/>
                </a:rPr>
                <a:t>GenAI</a:t>
              </a:r>
              <a:r>
                <a:rPr lang="en-US" sz="2400" dirty="0">
                  <a:latin typeface="Lato"/>
                  <a:ea typeface="Lato"/>
                  <a:cs typeface="Lato"/>
                  <a:sym typeface="Lato"/>
                </a:rPr>
                <a:t> tools are not only here to stay, they are rapidly evolving. Approaching this as an opportunity to learn along with your students sets the stage for a meaningful, ongoing learning experience for everyone.</a:t>
              </a:r>
              <a:endParaRPr lang="en-US" sz="2000" dirty="0">
                <a:cs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89292" y="0"/>
            <a:ext cx="18198708" cy="12132472"/>
          </a:xfrm>
          <a:custGeom>
            <a:avLst/>
            <a:gdLst/>
            <a:ahLst/>
            <a:cxnLst/>
            <a:rect l="l" t="t" r="r" b="b"/>
            <a:pathLst>
              <a:path w="18198708" h="12132472">
                <a:moveTo>
                  <a:pt x="0" y="0"/>
                </a:moveTo>
                <a:lnTo>
                  <a:pt x="18198708" y="0"/>
                </a:lnTo>
                <a:lnTo>
                  <a:pt x="18198708" y="12132472"/>
                </a:lnTo>
                <a:lnTo>
                  <a:pt x="0" y="12132472"/>
                </a:lnTo>
                <a:lnTo>
                  <a:pt x="0" y="0"/>
                </a:lnTo>
                <a:close/>
              </a:path>
            </a:pathLst>
          </a:custGeom>
          <a:blipFill>
            <a:blip r:embed="rId2"/>
            <a:stretch>
              <a:fillRect/>
            </a:stretch>
          </a:blipFill>
        </p:spPr>
        <p:txBody>
          <a:bodyPr/>
          <a:lstStyle/>
          <a:p>
            <a:endParaRPr lang="en-CA"/>
          </a:p>
        </p:txBody>
      </p:sp>
      <p:grpSp>
        <p:nvGrpSpPr>
          <p:cNvPr id="3" name="Group 3"/>
          <p:cNvGrpSpPr/>
          <p:nvPr/>
        </p:nvGrpSpPr>
        <p:grpSpPr>
          <a:xfrm>
            <a:off x="-188217" y="9258300"/>
            <a:ext cx="18476217" cy="1028700"/>
            <a:chOff x="0" y="0"/>
            <a:chExt cx="4866164" cy="270933"/>
          </a:xfrm>
        </p:grpSpPr>
        <p:sp>
          <p:nvSpPr>
            <p:cNvPr id="4" name="Freeform 4"/>
            <p:cNvSpPr/>
            <p:nvPr/>
          </p:nvSpPr>
          <p:spPr>
            <a:xfrm>
              <a:off x="0" y="0"/>
              <a:ext cx="4866164" cy="270933"/>
            </a:xfrm>
            <a:custGeom>
              <a:avLst/>
              <a:gdLst/>
              <a:ahLst/>
              <a:cxnLst/>
              <a:rect l="l" t="t" r="r" b="b"/>
              <a:pathLst>
                <a:path w="4866164" h="270933">
                  <a:moveTo>
                    <a:pt x="0" y="0"/>
                  </a:moveTo>
                  <a:lnTo>
                    <a:pt x="4866164" y="0"/>
                  </a:lnTo>
                  <a:lnTo>
                    <a:pt x="4866164" y="270933"/>
                  </a:lnTo>
                  <a:lnTo>
                    <a:pt x="0" y="270933"/>
                  </a:lnTo>
                  <a:close/>
                </a:path>
              </a:pathLst>
            </a:custGeom>
            <a:solidFill>
              <a:srgbClr val="5B98BA"/>
            </a:solidFill>
            <a:ln cap="sq">
              <a:noFill/>
              <a:prstDash val="solid"/>
              <a:miter/>
            </a:ln>
          </p:spPr>
          <p:txBody>
            <a:bodyPr/>
            <a:lstStyle/>
            <a:p>
              <a:endParaRPr lang="en-CA"/>
            </a:p>
          </p:txBody>
        </p:sp>
        <p:sp>
          <p:nvSpPr>
            <p:cNvPr id="5" name="TextBox 5"/>
            <p:cNvSpPr txBox="1"/>
            <p:nvPr/>
          </p:nvSpPr>
          <p:spPr>
            <a:xfrm>
              <a:off x="0" y="-38100"/>
              <a:ext cx="4866164" cy="309033"/>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6" name="Group 6"/>
          <p:cNvGrpSpPr/>
          <p:nvPr/>
        </p:nvGrpSpPr>
        <p:grpSpPr>
          <a:xfrm>
            <a:off x="3367558" y="2590556"/>
            <a:ext cx="11552885" cy="4453663"/>
            <a:chOff x="0" y="0"/>
            <a:chExt cx="812800" cy="313336"/>
          </a:xfrm>
        </p:grpSpPr>
        <p:sp>
          <p:nvSpPr>
            <p:cNvPr id="7" name="Freeform 7"/>
            <p:cNvSpPr/>
            <p:nvPr/>
          </p:nvSpPr>
          <p:spPr>
            <a:xfrm>
              <a:off x="0" y="0"/>
              <a:ext cx="812800" cy="313336"/>
            </a:xfrm>
            <a:custGeom>
              <a:avLst/>
              <a:gdLst/>
              <a:ahLst/>
              <a:cxnLst/>
              <a:rect l="l" t="t" r="r" b="b"/>
              <a:pathLst>
                <a:path w="812800" h="313336">
                  <a:moveTo>
                    <a:pt x="127000" y="0"/>
                  </a:moveTo>
                  <a:lnTo>
                    <a:pt x="685800" y="0"/>
                  </a:lnTo>
                  <a:cubicBezTo>
                    <a:pt x="755940" y="0"/>
                    <a:pt x="812800" y="56860"/>
                    <a:pt x="812800" y="127000"/>
                  </a:cubicBezTo>
                  <a:lnTo>
                    <a:pt x="812800" y="186336"/>
                  </a:lnTo>
                  <a:cubicBezTo>
                    <a:pt x="812800" y="220019"/>
                    <a:pt x="799420" y="252322"/>
                    <a:pt x="775603" y="276139"/>
                  </a:cubicBezTo>
                  <a:cubicBezTo>
                    <a:pt x="751785" y="299956"/>
                    <a:pt x="719482" y="313336"/>
                    <a:pt x="685800" y="313336"/>
                  </a:cubicBezTo>
                  <a:lnTo>
                    <a:pt x="127000" y="313336"/>
                  </a:lnTo>
                  <a:cubicBezTo>
                    <a:pt x="56860" y="313336"/>
                    <a:pt x="0" y="256476"/>
                    <a:pt x="0" y="186336"/>
                  </a:cubicBezTo>
                  <a:lnTo>
                    <a:pt x="0" y="127000"/>
                  </a:lnTo>
                  <a:cubicBezTo>
                    <a:pt x="0" y="56860"/>
                    <a:pt x="56860" y="0"/>
                    <a:pt x="127000" y="0"/>
                  </a:cubicBezTo>
                  <a:close/>
                </a:path>
              </a:pathLst>
            </a:custGeom>
            <a:solidFill>
              <a:srgbClr val="145DA0"/>
            </a:solidFill>
            <a:ln cap="rnd">
              <a:noFill/>
              <a:prstDash val="solid"/>
              <a:round/>
            </a:ln>
          </p:spPr>
          <p:txBody>
            <a:bodyPr/>
            <a:lstStyle/>
            <a:p>
              <a:endParaRPr lang="en-CA"/>
            </a:p>
          </p:txBody>
        </p:sp>
        <p:sp>
          <p:nvSpPr>
            <p:cNvPr id="8" name="TextBox 8"/>
            <p:cNvSpPr txBox="1"/>
            <p:nvPr/>
          </p:nvSpPr>
          <p:spPr>
            <a:xfrm>
              <a:off x="0" y="-38100"/>
              <a:ext cx="812800" cy="351436"/>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9" name="TextBox 9"/>
          <p:cNvSpPr txBox="1"/>
          <p:nvPr/>
        </p:nvSpPr>
        <p:spPr>
          <a:xfrm>
            <a:off x="4160104" y="3805935"/>
            <a:ext cx="9967792" cy="1975655"/>
          </a:xfrm>
          <a:prstGeom prst="rect">
            <a:avLst/>
          </a:prstGeom>
        </p:spPr>
        <p:txBody>
          <a:bodyPr lIns="0" tIns="0" rIns="0" bIns="0" rtlCol="0" anchor="t">
            <a:spAutoFit/>
          </a:bodyPr>
          <a:lstStyle/>
          <a:p>
            <a:pPr marL="0" lvl="0" indent="0" algn="ctr">
              <a:lnSpc>
                <a:spcPts val="7788"/>
              </a:lnSpc>
            </a:pPr>
            <a:r>
              <a:rPr lang="en-US" sz="6954" dirty="0">
                <a:solidFill>
                  <a:srgbClr val="FDFDFD"/>
                </a:solidFill>
                <a:latin typeface="Open Sans Extra Bold"/>
                <a:ea typeface="Open Sans Extra Bold"/>
                <a:cs typeface="Open Sans Extra Bold"/>
                <a:sym typeface="Open Sans Extra Bold"/>
              </a:rPr>
              <a:t>What do you know about </a:t>
            </a:r>
            <a:r>
              <a:rPr lang="en-US" sz="6954" dirty="0" err="1">
                <a:solidFill>
                  <a:srgbClr val="FDFDFD"/>
                </a:solidFill>
                <a:latin typeface="Open Sans Extra Bold"/>
                <a:ea typeface="Open Sans Extra Bold"/>
                <a:cs typeface="Open Sans Extra Bold"/>
                <a:sym typeface="Open Sans Extra Bold"/>
              </a:rPr>
              <a:t>GenAI</a:t>
            </a:r>
            <a:r>
              <a:rPr lang="en-US" sz="6954" dirty="0">
                <a:solidFill>
                  <a:srgbClr val="FDFDFD"/>
                </a:solidFill>
                <a:latin typeface="Open Sans Extra Bold"/>
                <a:ea typeface="Open Sans Extra Bold"/>
                <a:cs typeface="Open Sans Extra Bold"/>
                <a:sym typeface="Open Sans Extra Bold"/>
              </a:rPr>
              <a:t> tools?</a:t>
            </a:r>
          </a:p>
        </p:txBody>
      </p:sp>
      <p:sp>
        <p:nvSpPr>
          <p:cNvPr id="10" name="TextBox 10"/>
          <p:cNvSpPr txBox="1"/>
          <p:nvPr/>
        </p:nvSpPr>
        <p:spPr>
          <a:xfrm>
            <a:off x="14121072" y="9627834"/>
            <a:ext cx="3955054" cy="289631"/>
          </a:xfrm>
          <a:prstGeom prst="rect">
            <a:avLst/>
          </a:prstGeom>
        </p:spPr>
        <p:txBody>
          <a:bodyPr wrap="square" lIns="0" tIns="0" rIns="0" bIns="0" rtlCol="0" anchor="t">
            <a:spAutoFit/>
          </a:bodyPr>
          <a:lstStyle/>
          <a:p>
            <a:pPr marL="0" lvl="0" indent="0" algn="l">
              <a:lnSpc>
                <a:spcPts val="2526"/>
              </a:lnSpc>
            </a:pPr>
            <a:r>
              <a:rPr lang="en-US" dirty="0">
                <a:solidFill>
                  <a:schemeClr val="bg1"/>
                </a:solidFill>
                <a:latin typeface="Lato" panose="020F0502020204030203" pitchFamily="34" charset="0"/>
                <a:ea typeface="Lato" panose="020F0502020204030203" pitchFamily="34" charset="0"/>
                <a:cs typeface="Lato" panose="020F0502020204030203" pitchFamily="34" charset="0"/>
                <a:sym typeface="Open Sans 2"/>
              </a:rPr>
              <a:t>Image: </a:t>
            </a:r>
            <a:r>
              <a:rPr lang="en-US" dirty="0" err="1">
                <a:solidFill>
                  <a:schemeClr val="bg1"/>
                </a:solidFill>
                <a:latin typeface="Lato" panose="020F0502020204030203" pitchFamily="34" charset="0"/>
                <a:ea typeface="Lato" panose="020F0502020204030203" pitchFamily="34" charset="0"/>
                <a:cs typeface="Lato" panose="020F0502020204030203" pitchFamily="34" charset="0"/>
                <a:sym typeface="Open Sans 2"/>
              </a:rPr>
              <a:t>kanchanachitkhamma</a:t>
            </a:r>
            <a:r>
              <a:rPr lang="en-US" dirty="0">
                <a:solidFill>
                  <a:schemeClr val="bg1"/>
                </a:solidFill>
                <a:latin typeface="Lato" panose="020F0502020204030203" pitchFamily="34" charset="0"/>
                <a:ea typeface="Lato" panose="020F0502020204030203" pitchFamily="34" charset="0"/>
                <a:cs typeface="Lato" panose="020F0502020204030203" pitchFamily="34" charset="0"/>
                <a:sym typeface="Open Sans 2"/>
              </a:rPr>
              <a:t> via Canva</a:t>
            </a:r>
          </a:p>
        </p:txBody>
      </p:sp>
      <p:grpSp>
        <p:nvGrpSpPr>
          <p:cNvPr id="13" name="Group 12">
            <a:extLst>
              <a:ext uri="{FF2B5EF4-FFF2-40B4-BE49-F238E27FC236}">
                <a16:creationId xmlns:a16="http://schemas.microsoft.com/office/drawing/2014/main" id="{C77D1F32-29E9-9B9B-898B-25976F6D4D3B}"/>
              </a:ext>
            </a:extLst>
          </p:cNvPr>
          <p:cNvGrpSpPr/>
          <p:nvPr/>
        </p:nvGrpSpPr>
        <p:grpSpPr>
          <a:xfrm>
            <a:off x="4884008" y="510512"/>
            <a:ext cx="7550658" cy="8229600"/>
            <a:chOff x="5486400" y="1174688"/>
            <a:chExt cx="7550658" cy="8229600"/>
          </a:xfrm>
        </p:grpSpPr>
        <p:sp>
          <p:nvSpPr>
            <p:cNvPr id="11" name="Freeform 8">
              <a:extLst>
                <a:ext uri="{FF2B5EF4-FFF2-40B4-BE49-F238E27FC236}">
                  <a16:creationId xmlns:a16="http://schemas.microsoft.com/office/drawing/2014/main" id="{D337A807-0BE2-4895-0DB5-F0689FA20CD7}"/>
                </a:ext>
              </a:extLst>
            </p:cNvPr>
            <p:cNvSpPr/>
            <p:nvPr/>
          </p:nvSpPr>
          <p:spPr>
            <a:xfrm>
              <a:off x="5486400" y="1174688"/>
              <a:ext cx="7550658" cy="8229600"/>
            </a:xfrm>
            <a:custGeom>
              <a:avLst/>
              <a:gdLst/>
              <a:ahLst/>
              <a:cxnLst/>
              <a:rect l="l" t="t" r="r" b="b"/>
              <a:pathLst>
                <a:path w="7550658" h="8229600">
                  <a:moveTo>
                    <a:pt x="0" y="0"/>
                  </a:moveTo>
                  <a:lnTo>
                    <a:pt x="7550658" y="0"/>
                  </a:lnTo>
                  <a:lnTo>
                    <a:pt x="7550658" y="8229600"/>
                  </a:lnTo>
                  <a:lnTo>
                    <a:pt x="0" y="8229600"/>
                  </a:lnTo>
                  <a:lnTo>
                    <a:pt x="0" y="0"/>
                  </a:lnTo>
                  <a:close/>
                </a:path>
              </a:pathLst>
            </a:custGeom>
            <a:blipFill>
              <a:blip r:embed="rId3"/>
              <a:stretch>
                <a:fillRect/>
              </a:stretch>
            </a:blipFill>
          </p:spPr>
          <p:txBody>
            <a:bodyPr/>
            <a:lstStyle/>
            <a:p>
              <a:endParaRPr lang="en-CA"/>
            </a:p>
          </p:txBody>
        </p:sp>
        <p:sp>
          <p:nvSpPr>
            <p:cNvPr id="12" name="TextBox 9">
              <a:extLst>
                <a:ext uri="{FF2B5EF4-FFF2-40B4-BE49-F238E27FC236}">
                  <a16:creationId xmlns:a16="http://schemas.microsoft.com/office/drawing/2014/main" id="{112D9357-8422-3CD5-18DF-1818B540CA39}"/>
                </a:ext>
              </a:extLst>
            </p:cNvPr>
            <p:cNvSpPr txBox="1"/>
            <p:nvPr/>
          </p:nvSpPr>
          <p:spPr>
            <a:xfrm rot="837522">
              <a:off x="6518975" y="3411710"/>
              <a:ext cx="5485507" cy="4739759"/>
            </a:xfrm>
            <a:prstGeom prst="rect">
              <a:avLst/>
            </a:prstGeom>
          </p:spPr>
          <p:txBody>
            <a:bodyPr lIns="0" tIns="0" rIns="0" bIns="0" rtlCol="0" anchor="t">
              <a:spAutoFit/>
            </a:bodyPr>
            <a:lstStyle/>
            <a:p>
              <a:pPr marL="0" lvl="0" indent="0" algn="ctr" rtl="0">
                <a:spcBef>
                  <a:spcPts val="0"/>
                </a:spcBef>
                <a:spcAft>
                  <a:spcPts val="0"/>
                </a:spcAft>
                <a:buNone/>
              </a:pPr>
              <a:r>
                <a:rPr lang="en-US" sz="2200" b="1" dirty="0">
                  <a:solidFill>
                    <a:srgbClr val="414041"/>
                  </a:solidFill>
                  <a:latin typeface="Lato"/>
                  <a:ea typeface="Lato"/>
                  <a:cs typeface="Lato"/>
                  <a:sym typeface="Lato"/>
                </a:rPr>
                <a:t>Read and then delete</a:t>
              </a:r>
            </a:p>
            <a:p>
              <a:pPr marL="0" lvl="0" indent="0" algn="ctr" rtl="0">
                <a:spcBef>
                  <a:spcPts val="0"/>
                </a:spcBef>
                <a:spcAft>
                  <a:spcPts val="0"/>
                </a:spcAft>
                <a:buNone/>
              </a:pPr>
              <a:endParaRPr lang="en-US" sz="2200" dirty="0">
                <a:solidFill>
                  <a:srgbClr val="414041"/>
                </a:solidFill>
                <a:latin typeface="Lato"/>
                <a:ea typeface="Lato"/>
                <a:cs typeface="Lato"/>
                <a:sym typeface="Lato"/>
              </a:endParaRPr>
            </a:p>
            <a:p>
              <a:r>
                <a:rPr lang="en-US" sz="2200" dirty="0">
                  <a:solidFill>
                    <a:srgbClr val="414041"/>
                  </a:solidFill>
                  <a:latin typeface="Lato"/>
                  <a:ea typeface="Lato"/>
                  <a:cs typeface="Lato"/>
                  <a:sym typeface="Lato"/>
                </a:rPr>
                <a:t>Facilitate a discussion around this topic. </a:t>
              </a:r>
              <a:br>
                <a:rPr lang="en-US" sz="2200" dirty="0">
                  <a:solidFill>
                    <a:srgbClr val="414041"/>
                  </a:solidFill>
                  <a:latin typeface="Lato"/>
                  <a:ea typeface="Lato"/>
                  <a:cs typeface="Lato"/>
                  <a:sym typeface="Lato"/>
                </a:rPr>
              </a:br>
              <a:br>
                <a:rPr lang="en-US" sz="2200" dirty="0">
                  <a:solidFill>
                    <a:srgbClr val="414041"/>
                  </a:solidFill>
                  <a:latin typeface="Lato"/>
                  <a:ea typeface="Lato"/>
                  <a:cs typeface="Lato"/>
                  <a:sym typeface="Lato"/>
                </a:rPr>
              </a:br>
              <a:r>
                <a:rPr lang="en-US" sz="2200" dirty="0">
                  <a:solidFill>
                    <a:srgbClr val="414041"/>
                  </a:solidFill>
                  <a:latin typeface="Lato"/>
                  <a:ea typeface="Lato"/>
                  <a:cs typeface="Lato"/>
                  <a:sym typeface="Lato"/>
                </a:rPr>
                <a:t>Suggested questions:</a:t>
              </a:r>
            </a:p>
            <a:p>
              <a:pPr marL="457200" marR="0" lvl="0" indent="-317500" algn="l" rtl="0">
                <a:spcBef>
                  <a:spcPts val="0"/>
                </a:spcBef>
                <a:spcAft>
                  <a:spcPts val="0"/>
                </a:spcAft>
                <a:buClr>
                  <a:srgbClr val="414041"/>
                </a:buClr>
                <a:buSzPts val="1400"/>
                <a:buFont typeface="Lato"/>
                <a:buChar char="●"/>
              </a:pPr>
              <a:r>
                <a:rPr lang="en-US" sz="2200" dirty="0">
                  <a:solidFill>
                    <a:srgbClr val="414041"/>
                  </a:solidFill>
                  <a:latin typeface="Lato"/>
                  <a:ea typeface="Lato"/>
                  <a:cs typeface="Lato"/>
                  <a:sym typeface="Lato"/>
                </a:rPr>
                <a:t>What do you know about </a:t>
              </a:r>
              <a:r>
                <a:rPr lang="en-US" sz="2200" dirty="0" err="1">
                  <a:solidFill>
                    <a:srgbClr val="414041"/>
                  </a:solidFill>
                  <a:latin typeface="Lato"/>
                  <a:ea typeface="Lato"/>
                  <a:cs typeface="Lato"/>
                  <a:sym typeface="Lato"/>
                </a:rPr>
                <a:t>GenAI</a:t>
              </a:r>
              <a:r>
                <a:rPr lang="en-US" sz="2200" dirty="0">
                  <a:solidFill>
                    <a:srgbClr val="414041"/>
                  </a:solidFill>
                  <a:latin typeface="Lato"/>
                  <a:ea typeface="Lato"/>
                  <a:cs typeface="Lato"/>
                  <a:sym typeface="Lato"/>
                </a:rPr>
                <a:t> tools?</a:t>
              </a:r>
            </a:p>
            <a:p>
              <a:pPr marL="457200" marR="0" lvl="0" indent="-317500" algn="l" rtl="0">
                <a:spcBef>
                  <a:spcPts val="0"/>
                </a:spcBef>
                <a:spcAft>
                  <a:spcPts val="0"/>
                </a:spcAft>
                <a:buClr>
                  <a:srgbClr val="414041"/>
                </a:buClr>
                <a:buSzPts val="1400"/>
                <a:buFont typeface="Lato"/>
                <a:buChar char="●"/>
              </a:pPr>
              <a:r>
                <a:rPr lang="en-US" sz="2200" dirty="0">
                  <a:solidFill>
                    <a:srgbClr val="414041"/>
                  </a:solidFill>
                  <a:latin typeface="Lato"/>
                  <a:ea typeface="Lato"/>
                  <a:cs typeface="Lato"/>
                  <a:sym typeface="Lato"/>
                </a:rPr>
                <a:t>How do they work? Where do they get their information?</a:t>
              </a:r>
            </a:p>
            <a:p>
              <a:pPr marL="457200" marR="0" lvl="0" indent="-317500" algn="l" rtl="0">
                <a:spcBef>
                  <a:spcPts val="0"/>
                </a:spcBef>
                <a:spcAft>
                  <a:spcPts val="0"/>
                </a:spcAft>
                <a:buClr>
                  <a:srgbClr val="414041"/>
                </a:buClr>
                <a:buSzPts val="1400"/>
                <a:buFont typeface="Lato"/>
                <a:buChar char="●"/>
              </a:pPr>
              <a:r>
                <a:rPr lang="en-US" sz="2200" dirty="0">
                  <a:solidFill>
                    <a:srgbClr val="414041"/>
                  </a:solidFill>
                  <a:latin typeface="Lato"/>
                  <a:ea typeface="Lato"/>
                  <a:cs typeface="Lato"/>
                  <a:sym typeface="Lato"/>
                </a:rPr>
                <a:t>What types do you know about?</a:t>
              </a:r>
            </a:p>
            <a:p>
              <a:pPr marL="457200" marR="0" lvl="0" indent="-317500" algn="l" rtl="0">
                <a:spcBef>
                  <a:spcPts val="0"/>
                </a:spcBef>
                <a:spcAft>
                  <a:spcPts val="0"/>
                </a:spcAft>
                <a:buClr>
                  <a:srgbClr val="414041"/>
                </a:buClr>
                <a:buSzPts val="1400"/>
                <a:buFont typeface="Lato"/>
                <a:buChar char="●"/>
              </a:pPr>
              <a:r>
                <a:rPr lang="en-US" sz="2200" dirty="0">
                  <a:solidFill>
                    <a:srgbClr val="414041"/>
                  </a:solidFill>
                  <a:latin typeface="Lato"/>
                  <a:ea typeface="Lato"/>
                  <a:cs typeface="Lato"/>
                  <a:sym typeface="Lato"/>
                </a:rPr>
                <a:t>Have you used them before? In what ways?</a:t>
              </a:r>
            </a:p>
            <a:p>
              <a:pPr marL="0" marR="0" lvl="0" indent="0" algn="l" rtl="0">
                <a:spcBef>
                  <a:spcPts val="0"/>
                </a:spcBef>
                <a:spcAft>
                  <a:spcPts val="0"/>
                </a:spcAft>
                <a:buNone/>
              </a:pPr>
              <a:br>
                <a:rPr lang="en-US" sz="2200" dirty="0">
                  <a:latin typeface="Lato"/>
                  <a:ea typeface="Lato"/>
                  <a:cs typeface="Lato"/>
                </a:rPr>
              </a:br>
              <a:r>
                <a:rPr lang="en-US" sz="2200" dirty="0">
                  <a:solidFill>
                    <a:srgbClr val="414041"/>
                  </a:solidFill>
                  <a:latin typeface="Lato"/>
                  <a:ea typeface="Lato"/>
                  <a:cs typeface="Lato"/>
                  <a:sym typeface="Lato"/>
                </a:rPr>
                <a:t>*Don’t assume all of your students know about these tools</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2514600" y="-2781300"/>
            <a:ext cx="4693046" cy="4693046"/>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145DA0"/>
              </a:solidFill>
              <a:prstDash val="solid"/>
              <a:miter/>
            </a:ln>
          </p:spPr>
          <p:txBody>
            <a:bodyPr/>
            <a:lstStyle/>
            <a:p>
              <a:endParaRPr lang="en-CA"/>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39603" y="-1081710"/>
            <a:ext cx="7019697" cy="12450420"/>
            <a:chOff x="0" y="0"/>
            <a:chExt cx="660400" cy="1171312"/>
          </a:xfrm>
        </p:grpSpPr>
        <p:sp>
          <p:nvSpPr>
            <p:cNvPr id="6" name="Freeform 6"/>
            <p:cNvSpPr/>
            <p:nvPr/>
          </p:nvSpPr>
          <p:spPr>
            <a:xfrm>
              <a:off x="0" y="0"/>
              <a:ext cx="660400" cy="1171312"/>
            </a:xfrm>
            <a:custGeom>
              <a:avLst/>
              <a:gdLst/>
              <a:ahLst/>
              <a:cxnLst/>
              <a:rect l="l" t="t" r="r" b="b"/>
              <a:pathLst>
                <a:path w="660400" h="1171312">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36466"/>
                  </a:cubicBezTo>
                  <a:lnTo>
                    <a:pt x="660400" y="1171312"/>
                  </a:lnTo>
                  <a:lnTo>
                    <a:pt x="0" y="1171312"/>
                  </a:lnTo>
                  <a:lnTo>
                    <a:pt x="0" y="337085"/>
                  </a:lnTo>
                  <a:cubicBezTo>
                    <a:pt x="1782" y="185660"/>
                    <a:pt x="93019" y="64045"/>
                    <a:pt x="220252" y="19070"/>
                  </a:cubicBezTo>
                  <a:close/>
                </a:path>
              </a:pathLst>
            </a:custGeom>
            <a:solidFill>
              <a:srgbClr val="145DA0"/>
            </a:solidFill>
          </p:spPr>
          <p:txBody>
            <a:bodyPr/>
            <a:lstStyle/>
            <a:p>
              <a:endParaRPr lang="en-CA"/>
            </a:p>
          </p:txBody>
        </p:sp>
        <p:sp>
          <p:nvSpPr>
            <p:cNvPr id="7" name="TextBox 7"/>
            <p:cNvSpPr txBox="1"/>
            <p:nvPr/>
          </p:nvSpPr>
          <p:spPr>
            <a:xfrm>
              <a:off x="0" y="88900"/>
              <a:ext cx="660400" cy="1082412"/>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10239603" y="0"/>
            <a:ext cx="8603573" cy="10287000"/>
            <a:chOff x="0" y="0"/>
            <a:chExt cx="8603361" cy="10286746"/>
          </a:xfrm>
        </p:grpSpPr>
        <p:sp>
          <p:nvSpPr>
            <p:cNvPr id="9" name="Freeform 9"/>
            <p:cNvSpPr/>
            <p:nvPr/>
          </p:nvSpPr>
          <p:spPr>
            <a:xfrm>
              <a:off x="-2794" y="-127"/>
              <a:ext cx="8606155" cy="10286873"/>
            </a:xfrm>
            <a:custGeom>
              <a:avLst/>
              <a:gdLst/>
              <a:ahLst/>
              <a:cxnLst/>
              <a:rect l="l" t="t" r="r" b="b"/>
              <a:pathLst>
                <a:path w="8606155" h="10286873">
                  <a:moveTo>
                    <a:pt x="8606155" y="10251440"/>
                  </a:moveTo>
                  <a:cubicBezTo>
                    <a:pt x="8606155" y="10284587"/>
                    <a:pt x="8595487" y="10286873"/>
                    <a:pt x="8567674" y="10286873"/>
                  </a:cubicBezTo>
                  <a:cubicBezTo>
                    <a:pt x="5713095" y="10286238"/>
                    <a:pt x="2858643" y="10286238"/>
                    <a:pt x="4064" y="10286238"/>
                  </a:cubicBezTo>
                  <a:cubicBezTo>
                    <a:pt x="0" y="10272395"/>
                    <a:pt x="6350" y="10259822"/>
                    <a:pt x="9271" y="10246995"/>
                  </a:cubicBezTo>
                  <a:cubicBezTo>
                    <a:pt x="134747" y="9685401"/>
                    <a:pt x="260350" y="9123934"/>
                    <a:pt x="386207" y="8562467"/>
                  </a:cubicBezTo>
                  <a:cubicBezTo>
                    <a:pt x="565658" y="7761986"/>
                    <a:pt x="745490" y="6961632"/>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5"/>
                    <a:pt x="8605139" y="6846316"/>
                    <a:pt x="8606155" y="10251440"/>
                  </a:cubicBezTo>
                  <a:close/>
                </a:path>
              </a:pathLst>
            </a:custGeom>
            <a:blipFill>
              <a:blip r:embed="rId3"/>
              <a:stretch>
                <a:fillRect l="-47275" r="-47275"/>
              </a:stretch>
            </a:blipFill>
          </p:spPr>
          <p:txBody>
            <a:bodyPr/>
            <a:lstStyle/>
            <a:p>
              <a:endParaRPr lang="en-CA"/>
            </a:p>
          </p:txBody>
        </p:sp>
      </p:grpSp>
      <p:grpSp>
        <p:nvGrpSpPr>
          <p:cNvPr id="10" name="Group 10"/>
          <p:cNvGrpSpPr/>
          <p:nvPr/>
        </p:nvGrpSpPr>
        <p:grpSpPr>
          <a:xfrm>
            <a:off x="14706600" y="9334500"/>
            <a:ext cx="3835400" cy="522279"/>
            <a:chOff x="0" y="0"/>
            <a:chExt cx="1500490" cy="200743"/>
          </a:xfrm>
        </p:grpSpPr>
        <p:sp>
          <p:nvSpPr>
            <p:cNvPr id="11" name="Freeform 11"/>
            <p:cNvSpPr/>
            <p:nvPr/>
          </p:nvSpPr>
          <p:spPr>
            <a:xfrm>
              <a:off x="0" y="0"/>
              <a:ext cx="1500490" cy="200743"/>
            </a:xfrm>
            <a:custGeom>
              <a:avLst/>
              <a:gdLst/>
              <a:ahLst/>
              <a:cxnLst/>
              <a:rect l="l" t="t" r="r" b="b"/>
              <a:pathLst>
                <a:path w="1500490" h="200743">
                  <a:moveTo>
                    <a:pt x="69304" y="0"/>
                  </a:moveTo>
                  <a:lnTo>
                    <a:pt x="1431186" y="0"/>
                  </a:lnTo>
                  <a:cubicBezTo>
                    <a:pt x="1469461" y="0"/>
                    <a:pt x="1500490" y="31029"/>
                    <a:pt x="1500490" y="69304"/>
                  </a:cubicBezTo>
                  <a:lnTo>
                    <a:pt x="1500490" y="131439"/>
                  </a:lnTo>
                  <a:cubicBezTo>
                    <a:pt x="1500490" y="169714"/>
                    <a:pt x="1469461" y="200743"/>
                    <a:pt x="1431186" y="200743"/>
                  </a:cubicBezTo>
                  <a:lnTo>
                    <a:pt x="69304" y="200743"/>
                  </a:lnTo>
                  <a:cubicBezTo>
                    <a:pt x="31029" y="200743"/>
                    <a:pt x="0" y="169714"/>
                    <a:pt x="0" y="131439"/>
                  </a:cubicBezTo>
                  <a:lnTo>
                    <a:pt x="0" y="69304"/>
                  </a:lnTo>
                  <a:cubicBezTo>
                    <a:pt x="0" y="31029"/>
                    <a:pt x="31029" y="0"/>
                    <a:pt x="69304" y="0"/>
                  </a:cubicBezTo>
                  <a:close/>
                </a:path>
              </a:pathLst>
            </a:custGeom>
            <a:solidFill>
              <a:srgbClr val="FDFDFD"/>
            </a:solidFill>
          </p:spPr>
          <p:txBody>
            <a:bodyPr/>
            <a:lstStyle/>
            <a:p>
              <a:endParaRPr lang="en-CA"/>
            </a:p>
          </p:txBody>
        </p:sp>
        <p:sp>
          <p:nvSpPr>
            <p:cNvPr id="12" name="TextBox 12"/>
            <p:cNvSpPr txBox="1"/>
            <p:nvPr/>
          </p:nvSpPr>
          <p:spPr>
            <a:xfrm>
              <a:off x="0" y="-38100"/>
              <a:ext cx="1500490" cy="238843"/>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518345" y="3084139"/>
            <a:ext cx="8392604" cy="3544832"/>
          </a:xfrm>
          <a:prstGeom prst="rect">
            <a:avLst/>
          </a:prstGeom>
        </p:spPr>
        <p:txBody>
          <a:bodyPr lIns="0" tIns="0" rIns="0" bIns="0" rtlCol="0" anchor="t">
            <a:spAutoFit/>
          </a:bodyPr>
          <a:lstStyle/>
          <a:p>
            <a:pPr algn="l">
              <a:lnSpc>
                <a:spcPts val="4651"/>
              </a:lnSpc>
            </a:pPr>
            <a:r>
              <a:rPr lang="en-US" sz="3322" spc="-66" dirty="0">
                <a:solidFill>
                  <a:srgbClr val="051D40"/>
                </a:solidFill>
                <a:latin typeface="Poppins"/>
                <a:ea typeface="Poppins"/>
                <a:cs typeface="Poppins"/>
                <a:sym typeface="Poppins"/>
              </a:rPr>
              <a:t>Generative AI (</a:t>
            </a:r>
            <a:r>
              <a:rPr lang="en-US" sz="3322" spc="-66" dirty="0" err="1">
                <a:solidFill>
                  <a:srgbClr val="051D40"/>
                </a:solidFill>
                <a:latin typeface="Poppins"/>
                <a:ea typeface="Poppins"/>
                <a:cs typeface="Poppins"/>
                <a:sym typeface="Poppins"/>
              </a:rPr>
              <a:t>GenAI</a:t>
            </a:r>
            <a:r>
              <a:rPr lang="en-US" sz="3322" spc="-66" dirty="0">
                <a:solidFill>
                  <a:srgbClr val="051D40"/>
                </a:solidFill>
                <a:latin typeface="Poppins"/>
                <a:ea typeface="Poppins"/>
                <a:cs typeface="Poppins"/>
                <a:sym typeface="Poppins"/>
              </a:rPr>
              <a:t> or GAI) is a type of artificial intelligence that uses machine learning algorithms to produce, copy or rework content.</a:t>
            </a:r>
          </a:p>
          <a:p>
            <a:pPr algn="l">
              <a:lnSpc>
                <a:spcPts val="4651"/>
              </a:lnSpc>
            </a:pPr>
            <a:endParaRPr lang="en-US" sz="3322" spc="-66" dirty="0">
              <a:solidFill>
                <a:srgbClr val="051D40"/>
              </a:solidFill>
              <a:latin typeface="Poppins"/>
              <a:ea typeface="Poppins"/>
              <a:cs typeface="Poppins"/>
              <a:sym typeface="Poppins"/>
            </a:endParaRPr>
          </a:p>
          <a:p>
            <a:pPr algn="l">
              <a:lnSpc>
                <a:spcPts val="4651"/>
              </a:lnSpc>
            </a:pPr>
            <a:r>
              <a:rPr lang="en-US" sz="3322" spc="-66" dirty="0">
                <a:solidFill>
                  <a:srgbClr val="051D40"/>
                </a:solidFill>
                <a:latin typeface="Poppins Bold"/>
                <a:ea typeface="Poppins Bold"/>
                <a:cs typeface="Poppins Bold"/>
                <a:sym typeface="Poppins Bold"/>
              </a:rPr>
              <a:t>This content output can be:</a:t>
            </a:r>
          </a:p>
        </p:txBody>
      </p:sp>
      <p:sp>
        <p:nvSpPr>
          <p:cNvPr id="14" name="TextBox 14"/>
          <p:cNvSpPr txBox="1"/>
          <p:nvPr/>
        </p:nvSpPr>
        <p:spPr>
          <a:xfrm>
            <a:off x="1518345" y="2273750"/>
            <a:ext cx="6910605" cy="768902"/>
          </a:xfrm>
          <a:prstGeom prst="rect">
            <a:avLst/>
          </a:prstGeom>
        </p:spPr>
        <p:txBody>
          <a:bodyPr lIns="0" tIns="0" rIns="0" bIns="0" rtlCol="0" anchor="t">
            <a:spAutoFit/>
          </a:bodyPr>
          <a:lstStyle/>
          <a:p>
            <a:pPr algn="l">
              <a:lnSpc>
                <a:spcPts val="6300"/>
              </a:lnSpc>
              <a:spcBef>
                <a:spcPct val="0"/>
              </a:spcBef>
            </a:pPr>
            <a:r>
              <a:rPr lang="en-US" sz="4500">
                <a:solidFill>
                  <a:srgbClr val="051D40"/>
                </a:solidFill>
                <a:latin typeface="Open Sans Extra Bold"/>
                <a:ea typeface="Open Sans Extra Bold"/>
                <a:cs typeface="Open Sans Extra Bold"/>
                <a:sym typeface="Open Sans Extra Bold"/>
              </a:rPr>
              <a:t>What is GenAI?</a:t>
            </a:r>
          </a:p>
        </p:txBody>
      </p:sp>
      <p:sp>
        <p:nvSpPr>
          <p:cNvPr id="16" name="TextBox 16"/>
          <p:cNvSpPr txBox="1"/>
          <p:nvPr/>
        </p:nvSpPr>
        <p:spPr>
          <a:xfrm>
            <a:off x="1358291" y="6685708"/>
            <a:ext cx="3357043" cy="2986406"/>
          </a:xfrm>
          <a:prstGeom prst="rect">
            <a:avLst/>
          </a:prstGeom>
        </p:spPr>
        <p:txBody>
          <a:bodyPr lIns="0" tIns="0" rIns="0" bIns="0" rtlCol="0" anchor="t">
            <a:spAutoFit/>
          </a:bodyPr>
          <a:lstStyle/>
          <a:p>
            <a:pPr marL="604515" lvl="1" indent="-302257" algn="just">
              <a:lnSpc>
                <a:spcPts val="3919"/>
              </a:lnSpc>
              <a:buFont typeface="Arial"/>
              <a:buChar char="•"/>
            </a:pPr>
            <a:r>
              <a:rPr lang="en-US" sz="2799">
                <a:solidFill>
                  <a:srgbClr val="000000"/>
                </a:solidFill>
                <a:latin typeface="Poppins"/>
                <a:ea typeface="Poppins"/>
                <a:cs typeface="Poppins"/>
                <a:sym typeface="Poppins"/>
              </a:rPr>
              <a:t>text</a:t>
            </a:r>
          </a:p>
          <a:p>
            <a:pPr marL="604515" lvl="1" indent="-302257" algn="just">
              <a:lnSpc>
                <a:spcPts val="3919"/>
              </a:lnSpc>
              <a:spcBef>
                <a:spcPct val="0"/>
              </a:spcBef>
              <a:buFont typeface="Arial"/>
              <a:buChar char="•"/>
            </a:pPr>
            <a:r>
              <a:rPr lang="en-US" sz="2799">
                <a:solidFill>
                  <a:srgbClr val="000000"/>
                </a:solidFill>
                <a:latin typeface="Poppins"/>
                <a:ea typeface="Poppins"/>
                <a:cs typeface="Poppins"/>
                <a:sym typeface="Poppins"/>
              </a:rPr>
              <a:t>imagery</a:t>
            </a:r>
          </a:p>
          <a:p>
            <a:pPr marL="604515" lvl="1" indent="-302257" algn="just">
              <a:lnSpc>
                <a:spcPts val="3919"/>
              </a:lnSpc>
              <a:spcBef>
                <a:spcPct val="0"/>
              </a:spcBef>
              <a:buFont typeface="Arial"/>
              <a:buChar char="•"/>
            </a:pPr>
            <a:r>
              <a:rPr lang="en-US" sz="2799">
                <a:solidFill>
                  <a:srgbClr val="000000"/>
                </a:solidFill>
                <a:latin typeface="Poppins"/>
                <a:ea typeface="Poppins"/>
                <a:cs typeface="Poppins"/>
                <a:sym typeface="Poppins"/>
              </a:rPr>
              <a:t>audio</a:t>
            </a:r>
          </a:p>
          <a:p>
            <a:pPr marL="604515" lvl="1" indent="-302257" algn="just">
              <a:lnSpc>
                <a:spcPts val="3919"/>
              </a:lnSpc>
              <a:spcBef>
                <a:spcPct val="0"/>
              </a:spcBef>
              <a:buFont typeface="Arial"/>
              <a:buChar char="•"/>
            </a:pPr>
            <a:r>
              <a:rPr lang="en-US" sz="2799">
                <a:solidFill>
                  <a:srgbClr val="000000"/>
                </a:solidFill>
                <a:latin typeface="Poppins"/>
                <a:ea typeface="Poppins"/>
                <a:cs typeface="Poppins"/>
                <a:sym typeface="Poppins"/>
              </a:rPr>
              <a:t>code</a:t>
            </a:r>
          </a:p>
          <a:p>
            <a:pPr marL="604515" lvl="1" indent="-302257" algn="just">
              <a:lnSpc>
                <a:spcPts val="3919"/>
              </a:lnSpc>
              <a:spcBef>
                <a:spcPct val="0"/>
              </a:spcBef>
              <a:buFont typeface="Arial"/>
              <a:buChar char="•"/>
            </a:pPr>
            <a:r>
              <a:rPr lang="en-US" sz="2799">
                <a:solidFill>
                  <a:srgbClr val="000000"/>
                </a:solidFill>
                <a:latin typeface="Poppins"/>
                <a:ea typeface="Poppins"/>
                <a:cs typeface="Poppins"/>
                <a:sym typeface="Poppins"/>
              </a:rPr>
              <a:t>other formats</a:t>
            </a:r>
          </a:p>
          <a:p>
            <a:pPr algn="just">
              <a:lnSpc>
                <a:spcPts val="3919"/>
              </a:lnSpc>
              <a:spcBef>
                <a:spcPct val="0"/>
              </a:spcBef>
            </a:pPr>
            <a:endParaRPr lang="en-US" sz="2799">
              <a:solidFill>
                <a:srgbClr val="000000"/>
              </a:solidFill>
              <a:latin typeface="Poppins"/>
              <a:ea typeface="Poppins"/>
              <a:cs typeface="Poppins"/>
              <a:sym typeface="Poppins"/>
            </a:endParaRPr>
          </a:p>
        </p:txBody>
      </p:sp>
      <p:sp>
        <p:nvSpPr>
          <p:cNvPr id="18" name="TextBox 17">
            <a:extLst>
              <a:ext uri="{FF2B5EF4-FFF2-40B4-BE49-F238E27FC236}">
                <a16:creationId xmlns:a16="http://schemas.microsoft.com/office/drawing/2014/main" id="{332E5F7E-9619-8CF6-E6B7-9074F19D7821}"/>
              </a:ext>
            </a:extLst>
          </p:cNvPr>
          <p:cNvSpPr txBox="1"/>
          <p:nvPr/>
        </p:nvSpPr>
        <p:spPr>
          <a:xfrm>
            <a:off x="14539992" y="9422368"/>
            <a:ext cx="10922000" cy="369332"/>
          </a:xfrm>
          <a:prstGeom prst="rect">
            <a:avLst/>
          </a:prstGeom>
          <a:noFill/>
        </p:spPr>
        <p:txBody>
          <a:bodyPr wrap="square">
            <a:spAutoFit/>
          </a:bodyPr>
          <a:lstStyle/>
          <a:p>
            <a:pPr marL="400050"/>
            <a:r>
              <a:rPr lang="en-US" dirty="0">
                <a:solidFill>
                  <a:schemeClr val="dk1"/>
                </a:solidFill>
                <a:latin typeface="Lato"/>
                <a:ea typeface="Lato"/>
                <a:cs typeface="Lato"/>
                <a:sym typeface="Lato"/>
              </a:rPr>
              <a:t>Image: Andy Barbour via </a:t>
            </a:r>
            <a:r>
              <a:rPr lang="en-US" dirty="0" err="1">
                <a:solidFill>
                  <a:schemeClr val="dk1"/>
                </a:solidFill>
                <a:latin typeface="Lato"/>
                <a:ea typeface="Lato"/>
                <a:cs typeface="Lato"/>
                <a:sym typeface="Lato"/>
              </a:rPr>
              <a:t>Pexels</a:t>
            </a:r>
            <a:endParaRPr lang="en-CA" dirty="0"/>
          </a:p>
        </p:txBody>
      </p:sp>
      <p:grpSp>
        <p:nvGrpSpPr>
          <p:cNvPr id="15" name="Group 14">
            <a:extLst>
              <a:ext uri="{FF2B5EF4-FFF2-40B4-BE49-F238E27FC236}">
                <a16:creationId xmlns:a16="http://schemas.microsoft.com/office/drawing/2014/main" id="{21EAC145-1C14-BBF2-E58B-7B29488ACC2D}"/>
              </a:ext>
            </a:extLst>
          </p:cNvPr>
          <p:cNvGrpSpPr/>
          <p:nvPr/>
        </p:nvGrpSpPr>
        <p:grpSpPr>
          <a:xfrm>
            <a:off x="5486400" y="1174688"/>
            <a:ext cx="7550658" cy="7474012"/>
            <a:chOff x="5486400" y="1174688"/>
            <a:chExt cx="7550658" cy="7474012"/>
          </a:xfrm>
        </p:grpSpPr>
        <p:sp>
          <p:nvSpPr>
            <p:cNvPr id="19" name="Freeform 8">
              <a:extLst>
                <a:ext uri="{FF2B5EF4-FFF2-40B4-BE49-F238E27FC236}">
                  <a16:creationId xmlns:a16="http://schemas.microsoft.com/office/drawing/2014/main" id="{6A5A5CA3-2895-BD47-8BBB-94E53AE4E0E3}"/>
                </a:ext>
              </a:extLst>
            </p:cNvPr>
            <p:cNvSpPr/>
            <p:nvPr/>
          </p:nvSpPr>
          <p:spPr>
            <a:xfrm>
              <a:off x="5486400" y="1174688"/>
              <a:ext cx="7550658" cy="7474012"/>
            </a:xfrm>
            <a:custGeom>
              <a:avLst/>
              <a:gdLst/>
              <a:ahLst/>
              <a:cxnLst/>
              <a:rect l="l" t="t" r="r" b="b"/>
              <a:pathLst>
                <a:path w="7550658" h="8229600">
                  <a:moveTo>
                    <a:pt x="0" y="0"/>
                  </a:moveTo>
                  <a:lnTo>
                    <a:pt x="7550658" y="0"/>
                  </a:lnTo>
                  <a:lnTo>
                    <a:pt x="7550658" y="8229600"/>
                  </a:lnTo>
                  <a:lnTo>
                    <a:pt x="0" y="8229600"/>
                  </a:lnTo>
                  <a:lnTo>
                    <a:pt x="0" y="0"/>
                  </a:lnTo>
                  <a:close/>
                </a:path>
              </a:pathLst>
            </a:custGeom>
            <a:blipFill>
              <a:blip r:embed="rId4"/>
              <a:stretch>
                <a:fillRect/>
              </a:stretch>
            </a:blipFill>
          </p:spPr>
          <p:txBody>
            <a:bodyPr/>
            <a:lstStyle/>
            <a:p>
              <a:endParaRPr lang="en-CA"/>
            </a:p>
          </p:txBody>
        </p:sp>
        <p:sp>
          <p:nvSpPr>
            <p:cNvPr id="20" name="TextBox 9">
              <a:extLst>
                <a:ext uri="{FF2B5EF4-FFF2-40B4-BE49-F238E27FC236}">
                  <a16:creationId xmlns:a16="http://schemas.microsoft.com/office/drawing/2014/main" id="{7481C0A7-8232-77B7-B411-B24D5D915131}"/>
                </a:ext>
              </a:extLst>
            </p:cNvPr>
            <p:cNvSpPr txBox="1"/>
            <p:nvPr/>
          </p:nvSpPr>
          <p:spPr>
            <a:xfrm rot="837522">
              <a:off x="6618559" y="3863517"/>
              <a:ext cx="5485507" cy="2215991"/>
            </a:xfrm>
            <a:prstGeom prst="rect">
              <a:avLst/>
            </a:prstGeom>
          </p:spPr>
          <p:txBody>
            <a:bodyPr lIns="0" tIns="0" rIns="0" bIns="0" rtlCol="0" anchor="t">
              <a:spAutoFit/>
            </a:bodyPr>
            <a:lstStyle/>
            <a:p>
              <a:pPr marL="0" lvl="0" indent="0" algn="ctr" rtl="0">
                <a:spcBef>
                  <a:spcPts val="0"/>
                </a:spcBef>
                <a:spcAft>
                  <a:spcPts val="0"/>
                </a:spcAft>
                <a:buNone/>
              </a:pPr>
              <a:r>
                <a:rPr lang="en-US" sz="2400" b="1" dirty="0">
                  <a:solidFill>
                    <a:srgbClr val="414041"/>
                  </a:solidFill>
                  <a:latin typeface="Lato"/>
                  <a:ea typeface="Lato"/>
                  <a:cs typeface="Lato"/>
                  <a:sym typeface="Lato"/>
                </a:rPr>
                <a:t>Read and then delete</a:t>
              </a:r>
              <a:endParaRPr lang="en-US" sz="2400" b="1" dirty="0">
                <a:solidFill>
                  <a:srgbClr val="414041"/>
                </a:solidFill>
                <a:latin typeface="Lato"/>
                <a:ea typeface="Lato"/>
                <a:cs typeface="Lato"/>
              </a:endParaRPr>
            </a:p>
            <a:p>
              <a:pPr marL="0" lvl="0" indent="0" algn="ctr" rtl="0">
                <a:spcBef>
                  <a:spcPts val="0"/>
                </a:spcBef>
                <a:spcAft>
                  <a:spcPts val="0"/>
                </a:spcAft>
                <a:buNone/>
              </a:pPr>
              <a:endParaRPr lang="en-US" sz="2400" dirty="0">
                <a:solidFill>
                  <a:srgbClr val="414041"/>
                </a:solidFill>
                <a:latin typeface="Lato"/>
                <a:ea typeface="Lato"/>
                <a:cs typeface="Lato"/>
              </a:endParaRPr>
            </a:p>
            <a:p>
              <a:r>
                <a:rPr lang="en-US" sz="2400" dirty="0">
                  <a:latin typeface="Lato"/>
                  <a:ea typeface="Lato"/>
                  <a:cs typeface="Lato"/>
                </a:rPr>
                <a:t>Consider sharing the </a:t>
              </a:r>
              <a:r>
                <a:rPr lang="en-US" sz="2400" dirty="0">
                  <a:latin typeface="Lato"/>
                  <a:ea typeface="Lato"/>
                  <a:cs typeface="Lato"/>
                  <a:hlinkClick r:id="rId5">
                    <a:extLst>
                      <a:ext uri="{A12FA001-AC4F-418D-AE19-62706E023703}">
                        <ahyp:hlinkClr xmlns:ahyp="http://schemas.microsoft.com/office/drawing/2018/hyperlinkcolor" val="tx"/>
                      </a:ext>
                    </a:extLst>
                  </a:hlinkClick>
                </a:rPr>
                <a:t>"Introduction to AI for Teachers and Students" video</a:t>
              </a:r>
              <a:r>
                <a:rPr lang="en-US" sz="2400" dirty="0">
                  <a:latin typeface="Lato"/>
                  <a:ea typeface="Lato"/>
                  <a:cs typeface="Lato"/>
                </a:rPr>
                <a:t> with your students (10 minutes). For more details see the slide notes.</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3E2EF"/>
        </a:solidFill>
        <a:effectLst/>
      </p:bgPr>
    </p:bg>
    <p:spTree>
      <p:nvGrpSpPr>
        <p:cNvPr id="1" name=""/>
        <p:cNvGrpSpPr/>
        <p:nvPr/>
      </p:nvGrpSpPr>
      <p:grpSpPr>
        <a:xfrm>
          <a:off x="0" y="0"/>
          <a:ext cx="0" cy="0"/>
          <a:chOff x="0" y="0"/>
          <a:chExt cx="0" cy="0"/>
        </a:xfrm>
      </p:grpSpPr>
      <p:grpSp>
        <p:nvGrpSpPr>
          <p:cNvPr id="2" name="Group 2"/>
          <p:cNvGrpSpPr/>
          <p:nvPr/>
        </p:nvGrpSpPr>
        <p:grpSpPr>
          <a:xfrm>
            <a:off x="13266830" y="0"/>
            <a:ext cx="5021170" cy="10287000"/>
            <a:chOff x="0" y="0"/>
            <a:chExt cx="1322448" cy="2709333"/>
          </a:xfrm>
        </p:grpSpPr>
        <p:sp>
          <p:nvSpPr>
            <p:cNvPr id="3" name="Freeform 3"/>
            <p:cNvSpPr/>
            <p:nvPr/>
          </p:nvSpPr>
          <p:spPr>
            <a:xfrm>
              <a:off x="0" y="0"/>
              <a:ext cx="1322448" cy="2709333"/>
            </a:xfrm>
            <a:custGeom>
              <a:avLst/>
              <a:gdLst/>
              <a:ahLst/>
              <a:cxnLst/>
              <a:rect l="l" t="t" r="r" b="b"/>
              <a:pathLst>
                <a:path w="1322448" h="2709333">
                  <a:moveTo>
                    <a:pt x="0" y="0"/>
                  </a:moveTo>
                  <a:lnTo>
                    <a:pt x="1322448" y="0"/>
                  </a:lnTo>
                  <a:lnTo>
                    <a:pt x="1322448" y="2709333"/>
                  </a:lnTo>
                  <a:lnTo>
                    <a:pt x="0" y="2709333"/>
                  </a:lnTo>
                  <a:close/>
                </a:path>
              </a:pathLst>
            </a:custGeom>
            <a:solidFill>
              <a:srgbClr val="051D40"/>
            </a:solidFill>
          </p:spPr>
          <p:txBody>
            <a:bodyPr/>
            <a:lstStyle/>
            <a:p>
              <a:endParaRPr lang="en-CA"/>
            </a:p>
          </p:txBody>
        </p:sp>
        <p:sp>
          <p:nvSpPr>
            <p:cNvPr id="4" name="TextBox 4"/>
            <p:cNvSpPr txBox="1"/>
            <p:nvPr/>
          </p:nvSpPr>
          <p:spPr>
            <a:xfrm>
              <a:off x="0" y="-38100"/>
              <a:ext cx="1322448" cy="27474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5118280" y="-4000044"/>
            <a:ext cx="5946973" cy="594697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FFFFF"/>
              </a:solidFill>
              <a:prstDash val="solid"/>
              <a:miter/>
            </a:ln>
          </p:spPr>
          <p:txBody>
            <a:bodyPr/>
            <a:lstStyle/>
            <a:p>
              <a:endParaRPr lang="en-CA"/>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1640037" y="-1452031"/>
            <a:ext cx="3923020" cy="3923020"/>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754"/>
            </a:solidFill>
          </p:spPr>
          <p:txBody>
            <a:bodyPr/>
            <a:lstStyle/>
            <a:p>
              <a:endParaRPr lang="en-CA"/>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a:grpSpLocks noChangeAspect="1"/>
          </p:cNvGrpSpPr>
          <p:nvPr/>
        </p:nvGrpSpPr>
        <p:grpSpPr>
          <a:xfrm>
            <a:off x="9868652" y="960809"/>
            <a:ext cx="7541545" cy="7541545"/>
            <a:chOff x="0" y="0"/>
            <a:chExt cx="8916670" cy="8916670"/>
          </a:xfrm>
        </p:grpSpPr>
        <p:sp>
          <p:nvSpPr>
            <p:cNvPr id="12" name="Freeform 12"/>
            <p:cNvSpPr/>
            <p:nvPr/>
          </p:nvSpPr>
          <p:spPr>
            <a:xfrm>
              <a:off x="6350" y="6350"/>
              <a:ext cx="8903970" cy="8903970"/>
            </a:xfrm>
            <a:custGeom>
              <a:avLst/>
              <a:gdLst/>
              <a:ahLst/>
              <a:cxnLst/>
              <a:rect l="l" t="t" r="r" b="b"/>
              <a:pathLst>
                <a:path w="8903970" h="8903970">
                  <a:moveTo>
                    <a:pt x="4451350" y="8903970"/>
                  </a:moveTo>
                  <a:cubicBezTo>
                    <a:pt x="1997710" y="8903970"/>
                    <a:pt x="0" y="6906260"/>
                    <a:pt x="0" y="4451350"/>
                  </a:cubicBezTo>
                  <a:cubicBezTo>
                    <a:pt x="0" y="1996440"/>
                    <a:pt x="1997710" y="0"/>
                    <a:pt x="4451350" y="0"/>
                  </a:cubicBezTo>
                  <a:cubicBezTo>
                    <a:pt x="6904990" y="0"/>
                    <a:pt x="8903970" y="1997710"/>
                    <a:pt x="8903970" y="4451350"/>
                  </a:cubicBezTo>
                  <a:cubicBezTo>
                    <a:pt x="8903970" y="6904990"/>
                    <a:pt x="6906260" y="8903970"/>
                    <a:pt x="4451350" y="8903970"/>
                  </a:cubicBezTo>
                  <a:close/>
                  <a:moveTo>
                    <a:pt x="4451350" y="19050"/>
                  </a:moveTo>
                  <a:cubicBezTo>
                    <a:pt x="2007870" y="19050"/>
                    <a:pt x="19050" y="2007870"/>
                    <a:pt x="19050" y="4451350"/>
                  </a:cubicBezTo>
                  <a:cubicBezTo>
                    <a:pt x="19050" y="6894830"/>
                    <a:pt x="2007870" y="8883650"/>
                    <a:pt x="4451350" y="8883650"/>
                  </a:cubicBezTo>
                  <a:cubicBezTo>
                    <a:pt x="6894830" y="8883650"/>
                    <a:pt x="8883650" y="6894830"/>
                    <a:pt x="8883650" y="4451350"/>
                  </a:cubicBezTo>
                  <a:cubicBezTo>
                    <a:pt x="8883650" y="2007870"/>
                    <a:pt x="6896100" y="19050"/>
                    <a:pt x="4451350" y="19050"/>
                  </a:cubicBezTo>
                  <a:close/>
                </a:path>
              </a:pathLst>
            </a:custGeom>
            <a:solidFill>
              <a:srgbClr val="145DA0"/>
            </a:solidFill>
          </p:spPr>
          <p:txBody>
            <a:bodyPr/>
            <a:lstStyle/>
            <a:p>
              <a:endParaRPr lang="en-CA"/>
            </a:p>
          </p:txBody>
        </p:sp>
        <p:sp>
          <p:nvSpPr>
            <p:cNvPr id="13" name="Freeform 13"/>
            <p:cNvSpPr/>
            <p:nvPr/>
          </p:nvSpPr>
          <p:spPr>
            <a:xfrm>
              <a:off x="154940" y="154940"/>
              <a:ext cx="8605520" cy="8605520"/>
            </a:xfrm>
            <a:custGeom>
              <a:avLst/>
              <a:gdLst/>
              <a:ahLst/>
              <a:cxnLst/>
              <a:rect l="l" t="t" r="r" b="b"/>
              <a:pathLst>
                <a:path w="8605520" h="8605520">
                  <a:moveTo>
                    <a:pt x="8605520" y="4302760"/>
                  </a:moveTo>
                  <a:cubicBezTo>
                    <a:pt x="8605520" y="6678930"/>
                    <a:pt x="6678930" y="8605520"/>
                    <a:pt x="4302760" y="8605520"/>
                  </a:cubicBezTo>
                  <a:cubicBezTo>
                    <a:pt x="1926590" y="8605520"/>
                    <a:pt x="0" y="6680200"/>
                    <a:pt x="0" y="4302760"/>
                  </a:cubicBezTo>
                  <a:cubicBezTo>
                    <a:pt x="0" y="1925320"/>
                    <a:pt x="1926590" y="0"/>
                    <a:pt x="4302760" y="0"/>
                  </a:cubicBezTo>
                  <a:cubicBezTo>
                    <a:pt x="6678930" y="0"/>
                    <a:pt x="8605520" y="1926590"/>
                    <a:pt x="8605520" y="4302760"/>
                  </a:cubicBezTo>
                  <a:close/>
                </a:path>
              </a:pathLst>
            </a:custGeom>
            <a:blipFill>
              <a:blip r:embed="rId3"/>
              <a:stretch>
                <a:fillRect l="-50586" r="-50586"/>
              </a:stretch>
            </a:blipFill>
          </p:spPr>
          <p:txBody>
            <a:bodyPr/>
            <a:lstStyle/>
            <a:p>
              <a:endParaRPr lang="en-CA"/>
            </a:p>
          </p:txBody>
        </p:sp>
      </p:grpSp>
      <p:grpSp>
        <p:nvGrpSpPr>
          <p:cNvPr id="14" name="Group 14"/>
          <p:cNvGrpSpPr/>
          <p:nvPr/>
        </p:nvGrpSpPr>
        <p:grpSpPr>
          <a:xfrm>
            <a:off x="9874023" y="1176519"/>
            <a:ext cx="7539553" cy="7347001"/>
            <a:chOff x="0" y="0"/>
            <a:chExt cx="812800" cy="799892"/>
          </a:xfrm>
        </p:grpSpPr>
        <p:sp>
          <p:nvSpPr>
            <p:cNvPr id="15" name="Freeform 15"/>
            <p:cNvSpPr/>
            <p:nvPr/>
          </p:nvSpPr>
          <p:spPr>
            <a:xfrm>
              <a:off x="0" y="0"/>
              <a:ext cx="812800" cy="799892"/>
            </a:xfrm>
            <a:custGeom>
              <a:avLst/>
              <a:gdLst/>
              <a:ahLst/>
              <a:cxnLst/>
              <a:rect l="l" t="t" r="r" b="b"/>
              <a:pathLst>
                <a:path w="812800" h="799892">
                  <a:moveTo>
                    <a:pt x="406400" y="0"/>
                  </a:moveTo>
                  <a:cubicBezTo>
                    <a:pt x="181951" y="0"/>
                    <a:pt x="0" y="179062"/>
                    <a:pt x="0" y="399946"/>
                  </a:cubicBezTo>
                  <a:cubicBezTo>
                    <a:pt x="0" y="620830"/>
                    <a:pt x="181951" y="799892"/>
                    <a:pt x="406400" y="799892"/>
                  </a:cubicBezTo>
                  <a:cubicBezTo>
                    <a:pt x="630849" y="799892"/>
                    <a:pt x="812800" y="620830"/>
                    <a:pt x="812800" y="399946"/>
                  </a:cubicBezTo>
                  <a:cubicBezTo>
                    <a:pt x="812800" y="179062"/>
                    <a:pt x="630849" y="0"/>
                    <a:pt x="406400" y="0"/>
                  </a:cubicBezTo>
                  <a:close/>
                </a:path>
              </a:pathLst>
            </a:custGeom>
            <a:solidFill>
              <a:srgbClr val="000000">
                <a:alpha val="0"/>
              </a:srgbClr>
            </a:solidFill>
            <a:ln w="447675" cap="sq">
              <a:solidFill>
                <a:srgbClr val="145DA0"/>
              </a:solidFill>
              <a:prstDash val="solid"/>
              <a:miter/>
            </a:ln>
          </p:spPr>
          <p:txBody>
            <a:bodyPr/>
            <a:lstStyle/>
            <a:p>
              <a:endParaRPr lang="en-CA"/>
            </a:p>
          </p:txBody>
        </p:sp>
        <p:sp>
          <p:nvSpPr>
            <p:cNvPr id="16" name="TextBox 16"/>
            <p:cNvSpPr txBox="1"/>
            <p:nvPr/>
          </p:nvSpPr>
          <p:spPr>
            <a:xfrm>
              <a:off x="76200" y="46415"/>
              <a:ext cx="680486" cy="689911"/>
            </a:xfrm>
            <a:prstGeom prst="rect">
              <a:avLst/>
            </a:prstGeom>
          </p:spPr>
          <p:txBody>
            <a:bodyPr lIns="50800" tIns="50800" rIns="50800" bIns="50800" rtlCol="0" anchor="ctr"/>
            <a:lstStyle/>
            <a:p>
              <a:pPr algn="ctr">
                <a:lnSpc>
                  <a:spcPts val="2380"/>
                </a:lnSpc>
                <a:spcBef>
                  <a:spcPct val="0"/>
                </a:spcBef>
              </a:pPr>
              <a:endParaRPr/>
            </a:p>
          </p:txBody>
        </p:sp>
      </p:grpSp>
      <p:sp>
        <p:nvSpPr>
          <p:cNvPr id="17" name="TextBox 17"/>
          <p:cNvSpPr txBox="1"/>
          <p:nvPr/>
        </p:nvSpPr>
        <p:spPr>
          <a:xfrm>
            <a:off x="1237930" y="3923192"/>
            <a:ext cx="8115300" cy="2597062"/>
          </a:xfrm>
          <a:prstGeom prst="rect">
            <a:avLst/>
          </a:prstGeom>
        </p:spPr>
        <p:txBody>
          <a:bodyPr lIns="0" tIns="0" rIns="0" bIns="0" rtlCol="0" anchor="t">
            <a:spAutoFit/>
          </a:bodyPr>
          <a:lstStyle/>
          <a:p>
            <a:pPr marL="0" lvl="0" indent="0" algn="ctr">
              <a:lnSpc>
                <a:spcPts val="10140"/>
              </a:lnSpc>
            </a:pPr>
            <a:r>
              <a:rPr lang="en-US" sz="9053">
                <a:solidFill>
                  <a:srgbClr val="002754"/>
                </a:solidFill>
                <a:latin typeface="Open Sans Extra Bold"/>
                <a:ea typeface="Open Sans Extra Bold"/>
                <a:cs typeface="Open Sans Extra Bold"/>
                <a:sym typeface="Open Sans Extra Bold"/>
              </a:rPr>
              <a:t>Limitations of Gen AI</a:t>
            </a:r>
          </a:p>
        </p:txBody>
      </p:sp>
      <p:sp>
        <p:nvSpPr>
          <p:cNvPr id="18" name="TextBox 18"/>
          <p:cNvSpPr txBox="1"/>
          <p:nvPr/>
        </p:nvSpPr>
        <p:spPr>
          <a:xfrm>
            <a:off x="14097000" y="9607825"/>
            <a:ext cx="4648575" cy="300082"/>
          </a:xfrm>
          <a:prstGeom prst="rect">
            <a:avLst/>
          </a:prstGeom>
        </p:spPr>
        <p:txBody>
          <a:bodyPr lIns="0" tIns="0" rIns="0" bIns="0" rtlCol="0" anchor="t">
            <a:spAutoFit/>
          </a:bodyPr>
          <a:lstStyle/>
          <a:p>
            <a:pPr marL="0" lvl="0" indent="0" algn="l">
              <a:lnSpc>
                <a:spcPts val="2526"/>
              </a:lnSpc>
            </a:pPr>
            <a:r>
              <a:rPr lang="en-US" dirty="0">
                <a:solidFill>
                  <a:srgbClr val="FEFEFE"/>
                </a:solidFill>
                <a:latin typeface="Open Sans 2"/>
                <a:ea typeface="Open Sans 2"/>
                <a:cs typeface="Open Sans 2"/>
                <a:sym typeface="Open Sans 2"/>
              </a:rPr>
              <a:t>Image: </a:t>
            </a:r>
            <a:r>
              <a:rPr lang="en-US" dirty="0" err="1">
                <a:solidFill>
                  <a:srgbClr val="FEFEFE"/>
                </a:solidFill>
                <a:latin typeface="Open Sans 2"/>
                <a:ea typeface="Open Sans 2"/>
                <a:cs typeface="Open Sans 2"/>
                <a:sym typeface="Open Sans 2"/>
              </a:rPr>
              <a:t>bongkarn</a:t>
            </a:r>
            <a:r>
              <a:rPr lang="en-US" dirty="0">
                <a:solidFill>
                  <a:srgbClr val="FEFEFE"/>
                </a:solidFill>
                <a:latin typeface="Open Sans 2"/>
                <a:ea typeface="Open Sans 2"/>
                <a:cs typeface="Open Sans 2"/>
                <a:sym typeface="Open Sans 2"/>
              </a:rPr>
              <a:t> </a:t>
            </a:r>
            <a:r>
              <a:rPr lang="en-US" dirty="0" err="1">
                <a:solidFill>
                  <a:srgbClr val="FEFEFE"/>
                </a:solidFill>
                <a:latin typeface="Open Sans 2"/>
                <a:ea typeface="Open Sans 2"/>
                <a:cs typeface="Open Sans 2"/>
                <a:sym typeface="Open Sans 2"/>
              </a:rPr>
              <a:t>thanyakij</a:t>
            </a:r>
            <a:r>
              <a:rPr lang="en-US" dirty="0">
                <a:solidFill>
                  <a:srgbClr val="FEFEFE"/>
                </a:solidFill>
                <a:latin typeface="Open Sans 2"/>
                <a:ea typeface="Open Sans 2"/>
                <a:cs typeface="Open Sans 2"/>
                <a:sym typeface="Open Sans 2"/>
              </a:rPr>
              <a:t> via </a:t>
            </a:r>
            <a:r>
              <a:rPr lang="en-US" dirty="0" err="1">
                <a:solidFill>
                  <a:srgbClr val="FEFEFE"/>
                </a:solidFill>
                <a:latin typeface="Open Sans 2"/>
                <a:ea typeface="Open Sans 2"/>
                <a:cs typeface="Open Sans 2"/>
                <a:sym typeface="Open Sans 2"/>
              </a:rPr>
              <a:t>Pexels</a:t>
            </a:r>
            <a:endParaRPr lang="en-US" dirty="0">
              <a:solidFill>
                <a:srgbClr val="FEFEFE"/>
              </a:solidFill>
              <a:latin typeface="Open Sans 2"/>
              <a:ea typeface="Open Sans 2"/>
              <a:cs typeface="Open Sans 2"/>
              <a:sym typeface="Open Sans 2"/>
            </a:endParaRPr>
          </a:p>
        </p:txBody>
      </p:sp>
      <p:grpSp>
        <p:nvGrpSpPr>
          <p:cNvPr id="21" name="Group 20">
            <a:extLst>
              <a:ext uri="{FF2B5EF4-FFF2-40B4-BE49-F238E27FC236}">
                <a16:creationId xmlns:a16="http://schemas.microsoft.com/office/drawing/2014/main" id="{6DAE3C90-02D9-87C4-C1DD-96648349261F}"/>
              </a:ext>
            </a:extLst>
          </p:cNvPr>
          <p:cNvGrpSpPr/>
          <p:nvPr/>
        </p:nvGrpSpPr>
        <p:grpSpPr>
          <a:xfrm>
            <a:off x="4923430" y="952912"/>
            <a:ext cx="7550658" cy="7474012"/>
            <a:chOff x="5486400" y="1174688"/>
            <a:chExt cx="7550658" cy="7474012"/>
          </a:xfrm>
        </p:grpSpPr>
        <p:sp>
          <p:nvSpPr>
            <p:cNvPr id="19" name="Freeform 8">
              <a:extLst>
                <a:ext uri="{FF2B5EF4-FFF2-40B4-BE49-F238E27FC236}">
                  <a16:creationId xmlns:a16="http://schemas.microsoft.com/office/drawing/2014/main" id="{52597F32-4AB5-8BDC-F2AD-BEFA1528C020}"/>
                </a:ext>
              </a:extLst>
            </p:cNvPr>
            <p:cNvSpPr/>
            <p:nvPr/>
          </p:nvSpPr>
          <p:spPr>
            <a:xfrm>
              <a:off x="5486400" y="1174688"/>
              <a:ext cx="7550658" cy="7474012"/>
            </a:xfrm>
            <a:custGeom>
              <a:avLst/>
              <a:gdLst/>
              <a:ahLst/>
              <a:cxnLst/>
              <a:rect l="l" t="t" r="r" b="b"/>
              <a:pathLst>
                <a:path w="7550658" h="8229600">
                  <a:moveTo>
                    <a:pt x="0" y="0"/>
                  </a:moveTo>
                  <a:lnTo>
                    <a:pt x="7550658" y="0"/>
                  </a:lnTo>
                  <a:lnTo>
                    <a:pt x="7550658" y="8229600"/>
                  </a:lnTo>
                  <a:lnTo>
                    <a:pt x="0" y="8229600"/>
                  </a:lnTo>
                  <a:lnTo>
                    <a:pt x="0" y="0"/>
                  </a:lnTo>
                  <a:close/>
                </a:path>
              </a:pathLst>
            </a:custGeom>
            <a:blipFill>
              <a:blip r:embed="rId4"/>
              <a:stretch>
                <a:fillRect/>
              </a:stretch>
            </a:blipFill>
          </p:spPr>
          <p:txBody>
            <a:bodyPr/>
            <a:lstStyle/>
            <a:p>
              <a:endParaRPr lang="en-CA"/>
            </a:p>
          </p:txBody>
        </p:sp>
        <p:sp>
          <p:nvSpPr>
            <p:cNvPr id="20" name="TextBox 9">
              <a:extLst>
                <a:ext uri="{FF2B5EF4-FFF2-40B4-BE49-F238E27FC236}">
                  <a16:creationId xmlns:a16="http://schemas.microsoft.com/office/drawing/2014/main" id="{C97CD0DF-9181-669B-0757-B4AD1676B2C9}"/>
                </a:ext>
              </a:extLst>
            </p:cNvPr>
            <p:cNvSpPr txBox="1"/>
            <p:nvPr/>
          </p:nvSpPr>
          <p:spPr>
            <a:xfrm rot="837522">
              <a:off x="6597251" y="2673074"/>
              <a:ext cx="5485507" cy="5078313"/>
            </a:xfrm>
            <a:prstGeom prst="rect">
              <a:avLst/>
            </a:prstGeom>
          </p:spPr>
          <p:txBody>
            <a:bodyPr lIns="0" tIns="0" rIns="0" bIns="0" rtlCol="0" anchor="t">
              <a:spAutoFit/>
            </a:bodyPr>
            <a:lstStyle/>
            <a:p>
              <a:pPr marL="0" lvl="0" indent="0" algn="ctr" rtl="0">
                <a:spcBef>
                  <a:spcPts val="0"/>
                </a:spcBef>
                <a:spcAft>
                  <a:spcPts val="0"/>
                </a:spcAft>
                <a:buNone/>
              </a:pPr>
              <a:endParaRPr lang="en-US" sz="2200" dirty="0">
                <a:solidFill>
                  <a:schemeClr val="dk1"/>
                </a:solidFill>
                <a:latin typeface="Lato"/>
                <a:ea typeface="Lato"/>
                <a:cs typeface="Lato"/>
                <a:sym typeface="Lato"/>
              </a:endParaRPr>
            </a:p>
            <a:p>
              <a:pPr marL="0" lvl="0" indent="0" algn="ctr" rtl="0">
                <a:spcBef>
                  <a:spcPts val="0"/>
                </a:spcBef>
                <a:spcAft>
                  <a:spcPts val="0"/>
                </a:spcAft>
                <a:buNone/>
              </a:pPr>
              <a:endParaRPr lang="en-US" sz="2200" b="1" dirty="0">
                <a:solidFill>
                  <a:schemeClr val="dk1"/>
                </a:solidFill>
                <a:latin typeface="Lato"/>
                <a:ea typeface="Lato"/>
                <a:cs typeface="Lato"/>
                <a:sym typeface="Lato"/>
              </a:endParaRPr>
            </a:p>
            <a:p>
              <a:pPr marL="0" marR="0" lvl="0" indent="0" algn="ctr" rtl="0">
                <a:spcBef>
                  <a:spcPts val="0"/>
                </a:spcBef>
                <a:spcAft>
                  <a:spcPts val="0"/>
                </a:spcAft>
                <a:buNone/>
              </a:pPr>
              <a:r>
                <a:rPr lang="en-US" sz="2200" b="1" dirty="0">
                  <a:solidFill>
                    <a:schemeClr val="dk1"/>
                  </a:solidFill>
                  <a:latin typeface="Lato"/>
                  <a:ea typeface="Lato"/>
                  <a:cs typeface="Lato"/>
                  <a:sym typeface="Lato"/>
                </a:rPr>
                <a:t>Read and then delete</a:t>
              </a:r>
            </a:p>
            <a:p>
              <a:pPr marL="0" marR="0" lvl="0" indent="0" algn="ctr" rtl="0">
                <a:spcBef>
                  <a:spcPts val="0"/>
                </a:spcBef>
                <a:spcAft>
                  <a:spcPts val="0"/>
                </a:spcAft>
                <a:buNone/>
              </a:pPr>
              <a:endParaRPr lang="en-US" sz="2200" b="1" dirty="0">
                <a:solidFill>
                  <a:schemeClr val="dk1"/>
                </a:solidFill>
                <a:latin typeface="Lato"/>
                <a:ea typeface="Lato"/>
                <a:cs typeface="Lato"/>
                <a:sym typeface="Lato"/>
              </a:endParaRPr>
            </a:p>
            <a:p>
              <a:r>
                <a:rPr lang="en-US" sz="2200" dirty="0">
                  <a:solidFill>
                    <a:schemeClr val="dk1"/>
                  </a:solidFill>
                  <a:latin typeface="Lato"/>
                  <a:ea typeface="Lato"/>
                  <a:cs typeface="Lato"/>
                  <a:sym typeface="Lato"/>
                </a:rPr>
                <a:t>Facilitate a discussion around this topic. Consider using a Microsoft Form to collect and share ideas (</a:t>
              </a:r>
              <a:r>
                <a:rPr lang="en-US" sz="2200" dirty="0">
                  <a:solidFill>
                    <a:schemeClr val="dk1"/>
                  </a:solidFill>
                  <a:latin typeface="Lato"/>
                  <a:ea typeface="Lato"/>
                  <a:cs typeface="Lato"/>
                  <a:sym typeface="Lato"/>
                  <a:hlinkClick r:id="rId5">
                    <a:extLst>
                      <a:ext uri="{A12FA001-AC4F-418D-AE19-62706E023703}">
                        <ahyp:hlinkClr xmlns:ahyp="http://schemas.microsoft.com/office/drawing/2018/hyperlinkcolor" val="tx"/>
                      </a:ext>
                    </a:extLst>
                  </a:hlinkClick>
                </a:rPr>
                <a:t>How to Guide</a:t>
              </a:r>
              <a:r>
                <a:rPr lang="en-US" sz="2200" dirty="0">
                  <a:solidFill>
                    <a:schemeClr val="dk1"/>
                  </a:solidFill>
                  <a:latin typeface="Lato"/>
                  <a:ea typeface="Lato"/>
                  <a:cs typeface="Lato"/>
                  <a:sym typeface="Lato"/>
                </a:rPr>
                <a:t> from Microsoft). </a:t>
              </a:r>
              <a:br>
                <a:rPr lang="en-US" sz="2200" dirty="0">
                  <a:solidFill>
                    <a:schemeClr val="dk1"/>
                  </a:solidFill>
                  <a:latin typeface="Lato"/>
                  <a:ea typeface="Lato"/>
                  <a:cs typeface="Lato"/>
                  <a:sym typeface="Lato"/>
                </a:rPr>
              </a:br>
              <a:br>
                <a:rPr lang="en-US" sz="2200" dirty="0">
                  <a:solidFill>
                    <a:schemeClr val="dk1"/>
                  </a:solidFill>
                  <a:latin typeface="Lato"/>
                  <a:ea typeface="Lato"/>
                  <a:cs typeface="Lato"/>
                  <a:sym typeface="Lato"/>
                </a:rPr>
              </a:br>
              <a:r>
                <a:rPr lang="en-US" sz="2200" dirty="0">
                  <a:solidFill>
                    <a:schemeClr val="dk1"/>
                  </a:solidFill>
                  <a:latin typeface="Lato"/>
                  <a:ea typeface="Lato"/>
                  <a:cs typeface="Lato"/>
                  <a:sym typeface="Lato"/>
                </a:rPr>
                <a:t>Possible questions:</a:t>
              </a:r>
              <a:br>
                <a:rPr lang="en-US" sz="2200" dirty="0">
                  <a:solidFill>
                    <a:schemeClr val="dk1"/>
                  </a:solidFill>
                  <a:latin typeface="Lato"/>
                  <a:ea typeface="Lato"/>
                  <a:cs typeface="Lato"/>
                  <a:sym typeface="Lato"/>
                </a:rPr>
              </a:br>
              <a:endParaRPr lang="en-US" sz="2200" dirty="0">
                <a:solidFill>
                  <a:schemeClr val="dk1"/>
                </a:solidFill>
                <a:latin typeface="Lato"/>
                <a:ea typeface="Lato"/>
                <a:cs typeface="Lato"/>
                <a:sym typeface="Lato"/>
              </a:endParaRPr>
            </a:p>
            <a:p>
              <a:pPr marL="457200" marR="0" lvl="0" indent="-317500" algn="l" rtl="0">
                <a:spcBef>
                  <a:spcPts val="0"/>
                </a:spcBef>
                <a:spcAft>
                  <a:spcPts val="0"/>
                </a:spcAft>
                <a:buClr>
                  <a:schemeClr val="dk1"/>
                </a:buClr>
                <a:buSzPts val="1400"/>
                <a:buFont typeface="Lato"/>
                <a:buChar char="●"/>
              </a:pPr>
              <a:r>
                <a:rPr lang="en-US" sz="2200" dirty="0">
                  <a:solidFill>
                    <a:schemeClr val="dk1"/>
                  </a:solidFill>
                  <a:latin typeface="Lato"/>
                  <a:ea typeface="Lato"/>
                  <a:cs typeface="Lato"/>
                  <a:sym typeface="Lato"/>
                </a:rPr>
                <a:t>What are some limitations of </a:t>
              </a:r>
              <a:r>
                <a:rPr lang="en-US" sz="2200" dirty="0" err="1">
                  <a:solidFill>
                    <a:schemeClr val="dk1"/>
                  </a:solidFill>
                  <a:latin typeface="Lato"/>
                  <a:ea typeface="Lato"/>
                  <a:cs typeface="Lato"/>
                  <a:sym typeface="Lato"/>
                </a:rPr>
                <a:t>GenAI</a:t>
              </a:r>
              <a:r>
                <a:rPr lang="en-US" sz="2200" dirty="0">
                  <a:solidFill>
                    <a:schemeClr val="dk1"/>
                  </a:solidFill>
                  <a:latin typeface="Lato"/>
                  <a:ea typeface="Lato"/>
                  <a:cs typeface="Lato"/>
                  <a:sym typeface="Lato"/>
                </a:rPr>
                <a:t> tools?</a:t>
              </a:r>
            </a:p>
            <a:p>
              <a:pPr marL="457200" marR="0" lvl="0" indent="-317500" algn="l" rtl="0">
                <a:spcBef>
                  <a:spcPts val="0"/>
                </a:spcBef>
                <a:spcAft>
                  <a:spcPts val="0"/>
                </a:spcAft>
                <a:buClr>
                  <a:schemeClr val="dk1"/>
                </a:buClr>
                <a:buSzPts val="1400"/>
                <a:buFont typeface="Lato"/>
                <a:buChar char="●"/>
              </a:pPr>
              <a:r>
                <a:rPr lang="en-US" sz="2200" dirty="0">
                  <a:solidFill>
                    <a:schemeClr val="dk1"/>
                  </a:solidFill>
                  <a:latin typeface="Lato"/>
                  <a:ea typeface="Lato"/>
                  <a:cs typeface="Lato"/>
                  <a:sym typeface="Lato"/>
                </a:rPr>
                <a:t>What concerns are there surrounding </a:t>
              </a:r>
              <a:r>
                <a:rPr lang="en-US" sz="2200" dirty="0" err="1">
                  <a:solidFill>
                    <a:schemeClr val="dk1"/>
                  </a:solidFill>
                  <a:latin typeface="Lato"/>
                  <a:ea typeface="Lato"/>
                  <a:cs typeface="Lato"/>
                  <a:sym typeface="Lato"/>
                </a:rPr>
                <a:t>GenAI</a:t>
              </a:r>
              <a:r>
                <a:rPr lang="en-US" sz="2200" dirty="0">
                  <a:solidFill>
                    <a:schemeClr val="dk1"/>
                  </a:solidFill>
                  <a:latin typeface="Lato"/>
                  <a:ea typeface="Lato"/>
                  <a:cs typeface="Lato"/>
                  <a:sym typeface="Lato"/>
                </a:rPr>
                <a:t>?</a:t>
              </a:r>
              <a:endParaRPr lang="en-US" sz="2200" dirty="0">
                <a:solidFill>
                  <a:schemeClr val="dk1"/>
                </a:solidFil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6007842" y="-1797460"/>
            <a:ext cx="13881919" cy="13881919"/>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5DA0"/>
            </a:solidFill>
          </p:spPr>
          <p:txBody>
            <a:bodyPr/>
            <a:lstStyle/>
            <a:p>
              <a:endParaRPr lang="en-CA"/>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1028700" y="3523262"/>
            <a:ext cx="6033363" cy="1323908"/>
          </a:xfrm>
          <a:prstGeom prst="rect">
            <a:avLst/>
          </a:prstGeom>
        </p:spPr>
        <p:txBody>
          <a:bodyPr lIns="0" tIns="0" rIns="0" bIns="0" rtlCol="0" anchor="t">
            <a:spAutoFit/>
          </a:bodyPr>
          <a:lstStyle/>
          <a:p>
            <a:pPr marL="0" lvl="0" indent="0" algn="l">
              <a:lnSpc>
                <a:spcPts val="5242"/>
              </a:lnSpc>
            </a:pPr>
            <a:r>
              <a:rPr lang="en-US" sz="4680" dirty="0">
                <a:solidFill>
                  <a:srgbClr val="FDFDFD"/>
                </a:solidFill>
                <a:latin typeface="Open Sans Extra Bold"/>
                <a:ea typeface="Open Sans Extra Bold"/>
                <a:cs typeface="Open Sans Extra Bold"/>
                <a:sym typeface="Open Sans Extra Bold"/>
              </a:rPr>
              <a:t>Controversies and ethical risks </a:t>
            </a:r>
          </a:p>
        </p:txBody>
      </p:sp>
      <p:sp>
        <p:nvSpPr>
          <p:cNvPr id="6" name="TextBox 6"/>
          <p:cNvSpPr txBox="1"/>
          <p:nvPr/>
        </p:nvSpPr>
        <p:spPr>
          <a:xfrm>
            <a:off x="1028700" y="5233810"/>
            <a:ext cx="5885945" cy="568183"/>
          </a:xfrm>
          <a:prstGeom prst="rect">
            <a:avLst/>
          </a:prstGeom>
        </p:spPr>
        <p:txBody>
          <a:bodyPr lIns="0" tIns="0" rIns="0" bIns="0" rtlCol="0" anchor="t">
            <a:spAutoFit/>
          </a:bodyPr>
          <a:lstStyle/>
          <a:p>
            <a:pPr algn="l">
              <a:lnSpc>
                <a:spcPts val="4382"/>
              </a:lnSpc>
            </a:pPr>
            <a:r>
              <a:rPr lang="en-US" sz="3130" spc="-62">
                <a:solidFill>
                  <a:srgbClr val="FDFDFD"/>
                </a:solidFill>
                <a:latin typeface="Poppins"/>
                <a:ea typeface="Poppins"/>
                <a:cs typeface="Poppins"/>
                <a:sym typeface="Poppins"/>
              </a:rPr>
              <a:t>UNESCO, 2023</a:t>
            </a:r>
          </a:p>
        </p:txBody>
      </p:sp>
      <p:sp>
        <p:nvSpPr>
          <p:cNvPr id="7" name="TextBox 7"/>
          <p:cNvSpPr txBox="1"/>
          <p:nvPr/>
        </p:nvSpPr>
        <p:spPr>
          <a:xfrm>
            <a:off x="8534400" y="1256679"/>
            <a:ext cx="9289924" cy="8522443"/>
          </a:xfrm>
          <a:prstGeom prst="rect">
            <a:avLst/>
          </a:prstGeom>
        </p:spPr>
        <p:txBody>
          <a:bodyPr lIns="0" tIns="0" rIns="0" bIns="0" rtlCol="0" anchor="t">
            <a:spAutoFit/>
          </a:bodyPr>
          <a:lstStyle/>
          <a:p>
            <a:pPr marL="635016" lvl="1" indent="-317508" algn="l">
              <a:lnSpc>
                <a:spcPts val="4823"/>
              </a:lnSpc>
              <a:buFont typeface="Arial"/>
              <a:buChar char="•"/>
            </a:pPr>
            <a:r>
              <a:rPr lang="en-US" sz="2941" spc="-58" dirty="0">
                <a:solidFill>
                  <a:srgbClr val="242424"/>
                </a:solidFill>
                <a:latin typeface="Poppins"/>
                <a:ea typeface="Poppins"/>
                <a:cs typeface="Poppins"/>
                <a:sym typeface="Poppins"/>
              </a:rPr>
              <a:t>Worsening digital poverty</a:t>
            </a:r>
          </a:p>
          <a:p>
            <a:pPr marL="635016" lvl="1" indent="-317508" algn="l">
              <a:lnSpc>
                <a:spcPts val="4823"/>
              </a:lnSpc>
              <a:buFont typeface="Arial"/>
              <a:buChar char="•"/>
            </a:pPr>
            <a:r>
              <a:rPr lang="en-US" sz="2941" spc="-58" dirty="0">
                <a:solidFill>
                  <a:srgbClr val="242424"/>
                </a:solidFill>
                <a:latin typeface="Poppins"/>
                <a:ea typeface="Poppins"/>
                <a:cs typeface="Poppins"/>
                <a:sym typeface="Poppins"/>
              </a:rPr>
              <a:t>Outpacing regulations</a:t>
            </a:r>
          </a:p>
          <a:p>
            <a:pPr marL="635016" lvl="1" indent="-317508" algn="l">
              <a:lnSpc>
                <a:spcPts val="4823"/>
              </a:lnSpc>
              <a:buFont typeface="Arial"/>
              <a:buChar char="•"/>
            </a:pPr>
            <a:r>
              <a:rPr lang="en-US" sz="2941" spc="-58" dirty="0">
                <a:solidFill>
                  <a:srgbClr val="242424"/>
                </a:solidFill>
                <a:latin typeface="Poppins"/>
                <a:ea typeface="Poppins"/>
                <a:cs typeface="Poppins"/>
                <a:sym typeface="Poppins"/>
              </a:rPr>
              <a:t>Use of content without consent</a:t>
            </a:r>
          </a:p>
          <a:p>
            <a:pPr marL="635016" lvl="1" indent="-317508" algn="l">
              <a:lnSpc>
                <a:spcPts val="4823"/>
              </a:lnSpc>
              <a:buFont typeface="Arial"/>
              <a:buChar char="•"/>
            </a:pPr>
            <a:r>
              <a:rPr lang="en-US" sz="2941" spc="-58" dirty="0">
                <a:solidFill>
                  <a:srgbClr val="242424"/>
                </a:solidFill>
                <a:latin typeface="Poppins"/>
                <a:ea typeface="Poppins"/>
                <a:cs typeface="Poppins"/>
                <a:sym typeface="Poppins"/>
              </a:rPr>
              <a:t>Violations of intellectual property rights</a:t>
            </a:r>
          </a:p>
          <a:p>
            <a:pPr marL="635016" lvl="1" indent="-317508" algn="l">
              <a:lnSpc>
                <a:spcPts val="4823"/>
              </a:lnSpc>
              <a:buFont typeface="Arial"/>
              <a:buChar char="•"/>
            </a:pPr>
            <a:r>
              <a:rPr lang="en-US" sz="2941" spc="-58" dirty="0">
                <a:solidFill>
                  <a:srgbClr val="242424"/>
                </a:solidFill>
                <a:latin typeface="Poppins"/>
                <a:ea typeface="Poppins"/>
                <a:cs typeface="Poppins"/>
                <a:sym typeface="Poppins"/>
              </a:rPr>
              <a:t>Privacy concerns</a:t>
            </a:r>
          </a:p>
          <a:p>
            <a:pPr marL="635016" lvl="1" indent="-317508" algn="l">
              <a:lnSpc>
                <a:spcPts val="4823"/>
              </a:lnSpc>
              <a:buFont typeface="Arial"/>
              <a:buChar char="•"/>
            </a:pPr>
            <a:r>
              <a:rPr lang="en-US" sz="2941" spc="-58" dirty="0">
                <a:solidFill>
                  <a:srgbClr val="242424"/>
                </a:solidFill>
                <a:latin typeface="Poppins"/>
                <a:ea typeface="Poppins"/>
                <a:cs typeface="Poppins"/>
                <a:sym typeface="Poppins"/>
              </a:rPr>
              <a:t>Unexplainable modules used to generate outputs (</a:t>
            </a:r>
            <a:r>
              <a:rPr lang="en-US" sz="2941" spc="-58" dirty="0" err="1">
                <a:solidFill>
                  <a:srgbClr val="242424"/>
                </a:solidFill>
                <a:latin typeface="Poppins"/>
                <a:ea typeface="Poppins"/>
                <a:cs typeface="Poppins"/>
                <a:sym typeface="Poppins"/>
              </a:rPr>
              <a:t>blackbox</a:t>
            </a:r>
            <a:r>
              <a:rPr lang="en-US" sz="2941" spc="-58" dirty="0">
                <a:solidFill>
                  <a:srgbClr val="242424"/>
                </a:solidFill>
                <a:latin typeface="Poppins"/>
                <a:ea typeface="Poppins"/>
                <a:cs typeface="Poppins"/>
                <a:sym typeface="Poppins"/>
              </a:rPr>
              <a:t>)</a:t>
            </a:r>
          </a:p>
          <a:p>
            <a:pPr marL="635016" lvl="1" indent="-317508" algn="l">
              <a:lnSpc>
                <a:spcPts val="4823"/>
              </a:lnSpc>
              <a:buFont typeface="Arial"/>
              <a:buChar char="•"/>
            </a:pPr>
            <a:r>
              <a:rPr lang="en-US" sz="2941" spc="-58" dirty="0">
                <a:solidFill>
                  <a:srgbClr val="242424"/>
                </a:solidFill>
                <a:latin typeface="Poppins"/>
                <a:ea typeface="Poppins"/>
                <a:cs typeface="Poppins"/>
                <a:sym typeface="Poppins"/>
              </a:rPr>
              <a:t>AI-generated content polluting the internet</a:t>
            </a:r>
          </a:p>
          <a:p>
            <a:pPr marL="635016" lvl="1" indent="-317508" algn="l">
              <a:lnSpc>
                <a:spcPts val="4823"/>
              </a:lnSpc>
              <a:buFont typeface="Arial"/>
              <a:buChar char="•"/>
            </a:pPr>
            <a:r>
              <a:rPr lang="en-US" sz="2941" spc="-58" dirty="0">
                <a:solidFill>
                  <a:srgbClr val="242424"/>
                </a:solidFill>
                <a:latin typeface="Poppins"/>
                <a:ea typeface="Poppins"/>
                <a:cs typeface="Poppins"/>
                <a:sym typeface="Poppins"/>
              </a:rPr>
              <a:t>Lack of understanding of the real world (stochastic parrots)</a:t>
            </a:r>
          </a:p>
          <a:p>
            <a:pPr marL="635016" lvl="1" indent="-317508" algn="l">
              <a:lnSpc>
                <a:spcPts val="4823"/>
              </a:lnSpc>
              <a:buFont typeface="Arial"/>
              <a:buChar char="•"/>
            </a:pPr>
            <a:r>
              <a:rPr lang="en-US" sz="2941" spc="-58" dirty="0">
                <a:solidFill>
                  <a:srgbClr val="242424"/>
                </a:solidFill>
                <a:latin typeface="Poppins"/>
                <a:ea typeface="Poppins"/>
                <a:cs typeface="Poppins"/>
                <a:sym typeface="Poppins"/>
              </a:rPr>
              <a:t>Reducing the diversity of opinions and further marginalizing already marginalized voices</a:t>
            </a:r>
          </a:p>
          <a:p>
            <a:pPr marL="635016" lvl="1" indent="-317508" algn="l">
              <a:lnSpc>
                <a:spcPts val="4823"/>
              </a:lnSpc>
              <a:buFont typeface="Arial"/>
              <a:buChar char="•"/>
            </a:pPr>
            <a:r>
              <a:rPr lang="en-US" sz="2941" spc="-58" dirty="0">
                <a:solidFill>
                  <a:srgbClr val="242424"/>
                </a:solidFill>
                <a:latin typeface="Poppins"/>
                <a:ea typeface="Poppins"/>
                <a:cs typeface="Poppins"/>
                <a:sym typeface="Poppins"/>
              </a:rPr>
              <a:t>Generating deeper deepfakes</a:t>
            </a:r>
          </a:p>
          <a:p>
            <a:pPr algn="l">
              <a:lnSpc>
                <a:spcPts val="4823"/>
              </a:lnSpc>
            </a:pPr>
            <a:endParaRPr lang="en-US" sz="2941" spc="-58" dirty="0">
              <a:solidFill>
                <a:srgbClr val="242424"/>
              </a:solidFill>
              <a:latin typeface="Poppins"/>
              <a:ea typeface="Poppins"/>
              <a:cs typeface="Poppins"/>
              <a:sym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22" b="-9222"/>
            </a:stretch>
          </a:blipFill>
        </p:spPr>
        <p:txBody>
          <a:bodyPr/>
          <a:lstStyle/>
          <a:p>
            <a:endParaRPr lang="en-CA"/>
          </a:p>
        </p:txBody>
      </p:sp>
      <p:sp>
        <p:nvSpPr>
          <p:cNvPr id="3" name="Freeform 3"/>
          <p:cNvSpPr/>
          <p:nvPr/>
        </p:nvSpPr>
        <p:spPr>
          <a:xfrm rot="5400000">
            <a:off x="8990215" y="810330"/>
            <a:ext cx="8541900" cy="8666340"/>
          </a:xfrm>
          <a:custGeom>
            <a:avLst/>
            <a:gdLst/>
            <a:ahLst/>
            <a:cxnLst/>
            <a:rect l="l" t="t" r="r" b="b"/>
            <a:pathLst>
              <a:path w="8541900" h="8666340">
                <a:moveTo>
                  <a:pt x="0" y="0"/>
                </a:moveTo>
                <a:lnTo>
                  <a:pt x="8541901" y="0"/>
                </a:lnTo>
                <a:lnTo>
                  <a:pt x="8541901"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CA"/>
          </a:p>
        </p:txBody>
      </p:sp>
      <p:sp>
        <p:nvSpPr>
          <p:cNvPr id="4" name="Freeform 4"/>
          <p:cNvSpPr/>
          <p:nvPr/>
        </p:nvSpPr>
        <p:spPr>
          <a:xfrm rot="5400000">
            <a:off x="2832861" y="810330"/>
            <a:ext cx="8541900" cy="8666340"/>
          </a:xfrm>
          <a:custGeom>
            <a:avLst/>
            <a:gdLst/>
            <a:ahLst/>
            <a:cxnLst/>
            <a:rect l="l" t="t" r="r" b="b"/>
            <a:pathLst>
              <a:path w="8541900" h="8666340">
                <a:moveTo>
                  <a:pt x="0" y="0"/>
                </a:moveTo>
                <a:lnTo>
                  <a:pt x="8541900" y="0"/>
                </a:lnTo>
                <a:lnTo>
                  <a:pt x="8541900" y="8666340"/>
                </a:lnTo>
                <a:lnTo>
                  <a:pt x="0" y="8666340"/>
                </a:lnTo>
                <a:lnTo>
                  <a:pt x="0" y="0"/>
                </a:lnTo>
                <a:close/>
              </a:path>
            </a:pathLst>
          </a:custGeom>
          <a:blipFill>
            <a:blip r:embed="rId4">
              <a:alphaModFix amt="14000"/>
              <a:extLst>
                <a:ext uri="{96DAC541-7B7A-43D3-8B79-37D633B846F1}">
                  <asvg:svgBlip xmlns:asvg="http://schemas.microsoft.com/office/drawing/2016/SVG/main" r:embed="rId5"/>
                </a:ext>
              </a:extLst>
            </a:blip>
            <a:stretch>
              <a:fillRect/>
            </a:stretch>
          </a:blipFill>
        </p:spPr>
        <p:txBody>
          <a:bodyPr/>
          <a:lstStyle/>
          <a:p>
            <a:endParaRPr lang="en-CA"/>
          </a:p>
        </p:txBody>
      </p:sp>
      <p:grpSp>
        <p:nvGrpSpPr>
          <p:cNvPr id="5" name="Group 5"/>
          <p:cNvGrpSpPr/>
          <p:nvPr/>
        </p:nvGrpSpPr>
        <p:grpSpPr>
          <a:xfrm>
            <a:off x="4441408" y="3240336"/>
            <a:ext cx="8973175" cy="4213412"/>
            <a:chOff x="0" y="0"/>
            <a:chExt cx="2363305" cy="1109705"/>
          </a:xfrm>
        </p:grpSpPr>
        <p:sp>
          <p:nvSpPr>
            <p:cNvPr id="6" name="Freeform 6"/>
            <p:cNvSpPr/>
            <p:nvPr/>
          </p:nvSpPr>
          <p:spPr>
            <a:xfrm>
              <a:off x="0" y="0"/>
              <a:ext cx="2363306" cy="1109705"/>
            </a:xfrm>
            <a:custGeom>
              <a:avLst/>
              <a:gdLst/>
              <a:ahLst/>
              <a:cxnLst/>
              <a:rect l="l" t="t" r="r" b="b"/>
              <a:pathLst>
                <a:path w="2363306" h="1109705">
                  <a:moveTo>
                    <a:pt x="44002" y="0"/>
                  </a:moveTo>
                  <a:lnTo>
                    <a:pt x="2319304" y="0"/>
                  </a:lnTo>
                  <a:cubicBezTo>
                    <a:pt x="2343605" y="0"/>
                    <a:pt x="2363306" y="19700"/>
                    <a:pt x="2363306" y="44002"/>
                  </a:cubicBezTo>
                  <a:lnTo>
                    <a:pt x="2363306" y="1065703"/>
                  </a:lnTo>
                  <a:cubicBezTo>
                    <a:pt x="2363306" y="1090005"/>
                    <a:pt x="2343605" y="1109705"/>
                    <a:pt x="2319304" y="1109705"/>
                  </a:cubicBezTo>
                  <a:lnTo>
                    <a:pt x="44002" y="1109705"/>
                  </a:lnTo>
                  <a:cubicBezTo>
                    <a:pt x="32332" y="1109705"/>
                    <a:pt x="21140" y="1105069"/>
                    <a:pt x="12888" y="1096817"/>
                  </a:cubicBezTo>
                  <a:cubicBezTo>
                    <a:pt x="4636" y="1088565"/>
                    <a:pt x="0" y="1077373"/>
                    <a:pt x="0" y="1065703"/>
                  </a:cubicBezTo>
                  <a:lnTo>
                    <a:pt x="0" y="44002"/>
                  </a:lnTo>
                  <a:cubicBezTo>
                    <a:pt x="0" y="19700"/>
                    <a:pt x="19700" y="0"/>
                    <a:pt x="44002" y="0"/>
                  </a:cubicBezTo>
                  <a:close/>
                </a:path>
              </a:pathLst>
            </a:custGeom>
            <a:solidFill>
              <a:srgbClr val="002754"/>
            </a:solidFill>
          </p:spPr>
          <p:txBody>
            <a:bodyPr/>
            <a:lstStyle/>
            <a:p>
              <a:endParaRPr lang="en-CA"/>
            </a:p>
          </p:txBody>
        </p:sp>
        <p:sp>
          <p:nvSpPr>
            <p:cNvPr id="7" name="TextBox 7"/>
            <p:cNvSpPr txBox="1"/>
            <p:nvPr/>
          </p:nvSpPr>
          <p:spPr>
            <a:xfrm>
              <a:off x="0" y="-38100"/>
              <a:ext cx="2363305" cy="1147805"/>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6040017" y="4289518"/>
            <a:ext cx="5775957" cy="2276974"/>
          </a:xfrm>
          <a:prstGeom prst="rect">
            <a:avLst/>
          </a:prstGeom>
        </p:spPr>
        <p:txBody>
          <a:bodyPr lIns="0" tIns="0" rIns="0" bIns="0" rtlCol="0" anchor="t">
            <a:spAutoFit/>
          </a:bodyPr>
          <a:lstStyle/>
          <a:p>
            <a:pPr algn="ctr">
              <a:lnSpc>
                <a:spcPts val="8791"/>
              </a:lnSpc>
            </a:pPr>
            <a:r>
              <a:rPr lang="en-US" sz="8704">
                <a:solidFill>
                  <a:srgbClr val="FDFDFD"/>
                </a:solidFill>
                <a:latin typeface="Open Sans Extra Bold"/>
                <a:ea typeface="Open Sans Extra Bold"/>
                <a:cs typeface="Open Sans Extra Bold"/>
                <a:sym typeface="Open Sans Extra Bold"/>
              </a:rPr>
              <a:t>GenAI in your field</a:t>
            </a:r>
          </a:p>
        </p:txBody>
      </p:sp>
      <p:grpSp>
        <p:nvGrpSpPr>
          <p:cNvPr id="11" name="Group 10">
            <a:extLst>
              <a:ext uri="{FF2B5EF4-FFF2-40B4-BE49-F238E27FC236}">
                <a16:creationId xmlns:a16="http://schemas.microsoft.com/office/drawing/2014/main" id="{824ACF6A-5FC8-AA85-2FF8-B61E9CA82B77}"/>
              </a:ext>
            </a:extLst>
          </p:cNvPr>
          <p:cNvGrpSpPr/>
          <p:nvPr/>
        </p:nvGrpSpPr>
        <p:grpSpPr>
          <a:xfrm>
            <a:off x="4569039" y="846691"/>
            <a:ext cx="7550658" cy="7474012"/>
            <a:chOff x="5486400" y="1174688"/>
            <a:chExt cx="7550658" cy="7474012"/>
          </a:xfrm>
        </p:grpSpPr>
        <p:sp>
          <p:nvSpPr>
            <p:cNvPr id="9" name="Freeform 8">
              <a:extLst>
                <a:ext uri="{FF2B5EF4-FFF2-40B4-BE49-F238E27FC236}">
                  <a16:creationId xmlns:a16="http://schemas.microsoft.com/office/drawing/2014/main" id="{04A339D3-7263-B3CD-23A0-F3F9B0B45677}"/>
                </a:ext>
              </a:extLst>
            </p:cNvPr>
            <p:cNvSpPr/>
            <p:nvPr/>
          </p:nvSpPr>
          <p:spPr>
            <a:xfrm>
              <a:off x="5486400" y="1174688"/>
              <a:ext cx="7550658" cy="7474012"/>
            </a:xfrm>
            <a:custGeom>
              <a:avLst/>
              <a:gdLst/>
              <a:ahLst/>
              <a:cxnLst/>
              <a:rect l="l" t="t" r="r" b="b"/>
              <a:pathLst>
                <a:path w="7550658" h="8229600">
                  <a:moveTo>
                    <a:pt x="0" y="0"/>
                  </a:moveTo>
                  <a:lnTo>
                    <a:pt x="7550658" y="0"/>
                  </a:lnTo>
                  <a:lnTo>
                    <a:pt x="7550658" y="8229600"/>
                  </a:lnTo>
                  <a:lnTo>
                    <a:pt x="0" y="8229600"/>
                  </a:lnTo>
                  <a:lnTo>
                    <a:pt x="0" y="0"/>
                  </a:lnTo>
                  <a:close/>
                </a:path>
              </a:pathLst>
            </a:custGeom>
            <a:blipFill>
              <a:blip r:embed="rId6"/>
              <a:stretch>
                <a:fillRect/>
              </a:stretch>
            </a:blipFill>
          </p:spPr>
          <p:txBody>
            <a:bodyPr/>
            <a:lstStyle/>
            <a:p>
              <a:endParaRPr lang="en-CA"/>
            </a:p>
          </p:txBody>
        </p:sp>
        <p:sp>
          <p:nvSpPr>
            <p:cNvPr id="10" name="TextBox 9">
              <a:extLst>
                <a:ext uri="{FF2B5EF4-FFF2-40B4-BE49-F238E27FC236}">
                  <a16:creationId xmlns:a16="http://schemas.microsoft.com/office/drawing/2014/main" id="{D80FEA2B-3C28-FD32-219A-06F14D61F883}"/>
                </a:ext>
              </a:extLst>
            </p:cNvPr>
            <p:cNvSpPr txBox="1"/>
            <p:nvPr/>
          </p:nvSpPr>
          <p:spPr>
            <a:xfrm rot="837522">
              <a:off x="6618559" y="3678853"/>
              <a:ext cx="5485507" cy="2585323"/>
            </a:xfrm>
            <a:prstGeom prst="rect">
              <a:avLst/>
            </a:prstGeom>
          </p:spPr>
          <p:txBody>
            <a:bodyPr lIns="0" tIns="0" rIns="0" bIns="0" rtlCol="0" anchor="t">
              <a:spAutoFit/>
            </a:bodyPr>
            <a:lstStyle/>
            <a:p>
              <a:pPr marL="0" lvl="0" indent="0" algn="ctr" rtl="0">
                <a:spcBef>
                  <a:spcPts val="0"/>
                </a:spcBef>
                <a:spcAft>
                  <a:spcPts val="0"/>
                </a:spcAft>
                <a:buNone/>
              </a:pPr>
              <a:r>
                <a:rPr lang="en-US" sz="2400" b="1" dirty="0">
                  <a:solidFill>
                    <a:schemeClr val="dk1"/>
                  </a:solidFill>
                  <a:latin typeface="Lato"/>
                  <a:ea typeface="Lato"/>
                  <a:cs typeface="Lato"/>
                  <a:sym typeface="Lato"/>
                </a:rPr>
                <a:t>Read and then delete</a:t>
              </a:r>
              <a:endParaRPr lang="en-US" sz="2400" b="1" dirty="0">
                <a:solidFill>
                  <a:schemeClr val="dk1"/>
                </a:solidFill>
                <a:latin typeface="Lato"/>
                <a:ea typeface="Lato"/>
                <a:cs typeface="Lato"/>
              </a:endParaRPr>
            </a:p>
            <a:p>
              <a:pPr marL="0" lvl="0" indent="0" algn="ctr" rtl="0">
                <a:spcBef>
                  <a:spcPts val="0"/>
                </a:spcBef>
                <a:spcAft>
                  <a:spcPts val="0"/>
                </a:spcAft>
                <a:buNone/>
              </a:pPr>
              <a:endParaRPr lang="en-US" sz="2400" dirty="0">
                <a:solidFill>
                  <a:schemeClr val="dk1"/>
                </a:solidFill>
                <a:latin typeface="Lato"/>
                <a:ea typeface="Lato"/>
                <a:cs typeface="Lato"/>
              </a:endParaRPr>
            </a:p>
            <a:p>
              <a:r>
                <a:rPr lang="en-US" sz="2400" dirty="0">
                  <a:solidFill>
                    <a:schemeClr val="dk1"/>
                  </a:solidFill>
                  <a:latin typeface="Lato"/>
                  <a:ea typeface="Lato"/>
                  <a:cs typeface="Lato"/>
                  <a:sym typeface="Lato"/>
                </a:rPr>
                <a:t>Facilitate a discussion around this topic. Give students a few minutes to research examples of AI use in your disciple and have students share ("</a:t>
              </a:r>
              <a:r>
                <a:rPr lang="en-US" sz="2400" b="1" dirty="0">
                  <a:ea typeface="Lato"/>
                  <a:sym typeface="Lato"/>
                  <a:hlinkClick r:id="rId7">
                    <a:extLst>
                      <a:ext uri="{A12FA001-AC4F-418D-AE19-62706E023703}">
                        <ahyp:hlinkClr xmlns:ahyp="http://schemas.microsoft.com/office/drawing/2018/hyperlinkcolor" val="tx"/>
                      </a:ext>
                    </a:extLst>
                  </a:hlinkClick>
                </a:rPr>
                <a:t>Share examples of AI use in your field" activity from OSU</a:t>
              </a:r>
              <a:r>
                <a:rPr lang="en-US" sz="2400" b="1" dirty="0">
                  <a:ea typeface="Lato"/>
                  <a:sym typeface="Lato"/>
                </a:rPr>
                <a:t>).</a:t>
              </a:r>
              <a:endParaRPr lang="en-US" sz="2400" i="0" u="none" strike="noStrike" cap="none" dirty="0">
                <a:solidFill>
                  <a:schemeClr val="dk1"/>
                </a:solidFill>
                <a:latin typeface="Lato"/>
                <a:ea typeface="Lato"/>
                <a:cs typeface="Lato"/>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3E2EF"/>
        </a:solidFill>
        <a:effectLst/>
      </p:bgPr>
    </p:bg>
    <p:spTree>
      <p:nvGrpSpPr>
        <p:cNvPr id="1" name=""/>
        <p:cNvGrpSpPr/>
        <p:nvPr/>
      </p:nvGrpSpPr>
      <p:grpSpPr>
        <a:xfrm>
          <a:off x="0" y="0"/>
          <a:ext cx="0" cy="0"/>
          <a:chOff x="0" y="0"/>
          <a:chExt cx="0" cy="0"/>
        </a:xfrm>
      </p:grpSpPr>
      <p:grpSp>
        <p:nvGrpSpPr>
          <p:cNvPr id="2" name="Group 2"/>
          <p:cNvGrpSpPr/>
          <p:nvPr/>
        </p:nvGrpSpPr>
        <p:grpSpPr>
          <a:xfrm>
            <a:off x="13266830" y="0"/>
            <a:ext cx="5021170" cy="10287000"/>
            <a:chOff x="0" y="0"/>
            <a:chExt cx="1322448" cy="2709333"/>
          </a:xfrm>
        </p:grpSpPr>
        <p:sp>
          <p:nvSpPr>
            <p:cNvPr id="3" name="Freeform 3"/>
            <p:cNvSpPr/>
            <p:nvPr/>
          </p:nvSpPr>
          <p:spPr>
            <a:xfrm>
              <a:off x="0" y="0"/>
              <a:ext cx="1322448" cy="2709333"/>
            </a:xfrm>
            <a:custGeom>
              <a:avLst/>
              <a:gdLst/>
              <a:ahLst/>
              <a:cxnLst/>
              <a:rect l="l" t="t" r="r" b="b"/>
              <a:pathLst>
                <a:path w="1322448" h="2709333">
                  <a:moveTo>
                    <a:pt x="0" y="0"/>
                  </a:moveTo>
                  <a:lnTo>
                    <a:pt x="1322448" y="0"/>
                  </a:lnTo>
                  <a:lnTo>
                    <a:pt x="1322448" y="2709333"/>
                  </a:lnTo>
                  <a:lnTo>
                    <a:pt x="0" y="2709333"/>
                  </a:lnTo>
                  <a:close/>
                </a:path>
              </a:pathLst>
            </a:custGeom>
            <a:solidFill>
              <a:srgbClr val="051D40"/>
            </a:solidFill>
          </p:spPr>
          <p:txBody>
            <a:bodyPr/>
            <a:lstStyle/>
            <a:p>
              <a:endParaRPr lang="en-CA"/>
            </a:p>
          </p:txBody>
        </p:sp>
        <p:sp>
          <p:nvSpPr>
            <p:cNvPr id="4" name="TextBox 4"/>
            <p:cNvSpPr txBox="1"/>
            <p:nvPr/>
          </p:nvSpPr>
          <p:spPr>
            <a:xfrm>
              <a:off x="0" y="-38100"/>
              <a:ext cx="1322448" cy="27474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6158113" y="-2973487"/>
            <a:ext cx="5946973" cy="594697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FFFFF"/>
              </a:solidFill>
              <a:prstDash val="solid"/>
              <a:miter/>
            </a:ln>
          </p:spPr>
          <p:txBody>
            <a:bodyPr/>
            <a:lstStyle/>
            <a:p>
              <a:endParaRPr lang="en-CA"/>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1640037" y="-1452031"/>
            <a:ext cx="3923020" cy="3923020"/>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2754"/>
            </a:solidFill>
          </p:spPr>
          <p:txBody>
            <a:bodyPr/>
            <a:lstStyle/>
            <a:p>
              <a:endParaRPr lang="en-CA"/>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a:grpSpLocks noChangeAspect="1"/>
          </p:cNvGrpSpPr>
          <p:nvPr/>
        </p:nvGrpSpPr>
        <p:grpSpPr>
          <a:xfrm>
            <a:off x="9717755" y="1332948"/>
            <a:ext cx="7541545" cy="7541545"/>
            <a:chOff x="0" y="0"/>
            <a:chExt cx="8916670" cy="8916670"/>
          </a:xfrm>
        </p:grpSpPr>
        <p:sp>
          <p:nvSpPr>
            <p:cNvPr id="12" name="Freeform 12"/>
            <p:cNvSpPr/>
            <p:nvPr/>
          </p:nvSpPr>
          <p:spPr>
            <a:xfrm>
              <a:off x="6350" y="6350"/>
              <a:ext cx="8903970" cy="8903970"/>
            </a:xfrm>
            <a:custGeom>
              <a:avLst/>
              <a:gdLst/>
              <a:ahLst/>
              <a:cxnLst/>
              <a:rect l="l" t="t" r="r" b="b"/>
              <a:pathLst>
                <a:path w="8903970" h="8903970">
                  <a:moveTo>
                    <a:pt x="4451350" y="8903970"/>
                  </a:moveTo>
                  <a:cubicBezTo>
                    <a:pt x="1997710" y="8903970"/>
                    <a:pt x="0" y="6906260"/>
                    <a:pt x="0" y="4451350"/>
                  </a:cubicBezTo>
                  <a:cubicBezTo>
                    <a:pt x="0" y="1996440"/>
                    <a:pt x="1997710" y="0"/>
                    <a:pt x="4451350" y="0"/>
                  </a:cubicBezTo>
                  <a:cubicBezTo>
                    <a:pt x="6904990" y="0"/>
                    <a:pt x="8903970" y="1997710"/>
                    <a:pt x="8903970" y="4451350"/>
                  </a:cubicBezTo>
                  <a:cubicBezTo>
                    <a:pt x="8903970" y="6904990"/>
                    <a:pt x="6906260" y="8903970"/>
                    <a:pt x="4451350" y="8903970"/>
                  </a:cubicBezTo>
                  <a:close/>
                  <a:moveTo>
                    <a:pt x="4451350" y="19050"/>
                  </a:moveTo>
                  <a:cubicBezTo>
                    <a:pt x="2007870" y="19050"/>
                    <a:pt x="19050" y="2007870"/>
                    <a:pt x="19050" y="4451350"/>
                  </a:cubicBezTo>
                  <a:cubicBezTo>
                    <a:pt x="19050" y="6894830"/>
                    <a:pt x="2007870" y="8883650"/>
                    <a:pt x="4451350" y="8883650"/>
                  </a:cubicBezTo>
                  <a:cubicBezTo>
                    <a:pt x="6894830" y="8883650"/>
                    <a:pt x="8883650" y="6894830"/>
                    <a:pt x="8883650" y="4451350"/>
                  </a:cubicBezTo>
                  <a:cubicBezTo>
                    <a:pt x="8883650" y="2007870"/>
                    <a:pt x="6896100" y="19050"/>
                    <a:pt x="4451350" y="19050"/>
                  </a:cubicBezTo>
                  <a:close/>
                </a:path>
              </a:pathLst>
            </a:custGeom>
            <a:solidFill>
              <a:srgbClr val="145DA0"/>
            </a:solidFill>
          </p:spPr>
          <p:txBody>
            <a:bodyPr/>
            <a:lstStyle/>
            <a:p>
              <a:endParaRPr lang="en-CA"/>
            </a:p>
          </p:txBody>
        </p:sp>
        <p:sp>
          <p:nvSpPr>
            <p:cNvPr id="13" name="Freeform 13"/>
            <p:cNvSpPr/>
            <p:nvPr/>
          </p:nvSpPr>
          <p:spPr>
            <a:xfrm>
              <a:off x="154940" y="154940"/>
              <a:ext cx="8605520" cy="8605520"/>
            </a:xfrm>
            <a:custGeom>
              <a:avLst/>
              <a:gdLst/>
              <a:ahLst/>
              <a:cxnLst/>
              <a:rect l="l" t="t" r="r" b="b"/>
              <a:pathLst>
                <a:path w="8605520" h="8605520">
                  <a:moveTo>
                    <a:pt x="8605520" y="4302760"/>
                  </a:moveTo>
                  <a:cubicBezTo>
                    <a:pt x="8605520" y="6678930"/>
                    <a:pt x="6678930" y="8605520"/>
                    <a:pt x="4302760" y="8605520"/>
                  </a:cubicBezTo>
                  <a:cubicBezTo>
                    <a:pt x="1926590" y="8605520"/>
                    <a:pt x="0" y="6680200"/>
                    <a:pt x="0" y="4302760"/>
                  </a:cubicBezTo>
                  <a:cubicBezTo>
                    <a:pt x="0" y="1925320"/>
                    <a:pt x="1926590" y="0"/>
                    <a:pt x="4302760" y="0"/>
                  </a:cubicBezTo>
                  <a:cubicBezTo>
                    <a:pt x="6678930" y="0"/>
                    <a:pt x="8605520" y="1926590"/>
                    <a:pt x="8605520" y="4302760"/>
                  </a:cubicBezTo>
                  <a:close/>
                </a:path>
              </a:pathLst>
            </a:custGeom>
            <a:blipFill>
              <a:blip r:embed="rId3"/>
              <a:stretch>
                <a:fillRect l="-25000" r="-25000"/>
              </a:stretch>
            </a:blipFill>
          </p:spPr>
          <p:txBody>
            <a:bodyPr/>
            <a:lstStyle/>
            <a:p>
              <a:endParaRPr lang="en-CA"/>
            </a:p>
          </p:txBody>
        </p:sp>
      </p:grpSp>
      <p:grpSp>
        <p:nvGrpSpPr>
          <p:cNvPr id="14" name="Group 14"/>
          <p:cNvGrpSpPr/>
          <p:nvPr/>
        </p:nvGrpSpPr>
        <p:grpSpPr>
          <a:xfrm>
            <a:off x="9717755" y="1338319"/>
            <a:ext cx="7550658" cy="7577350"/>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47675" cap="sq">
              <a:solidFill>
                <a:srgbClr val="145DA0"/>
              </a:solidFill>
              <a:prstDash val="solid"/>
              <a:miter/>
            </a:ln>
          </p:spPr>
          <p:txBody>
            <a:bodyPr/>
            <a:lstStyle/>
            <a:p>
              <a:endParaRPr lang="en-CA"/>
            </a:p>
          </p:txBody>
        </p:sp>
        <p:sp>
          <p:nvSpPr>
            <p:cNvPr id="16" name="TextBox 16"/>
            <p:cNvSpPr txBox="1"/>
            <p:nvPr/>
          </p:nvSpPr>
          <p:spPr>
            <a:xfrm>
              <a:off x="76200" y="47625"/>
              <a:ext cx="660400" cy="688975"/>
            </a:xfrm>
            <a:prstGeom prst="rect">
              <a:avLst/>
            </a:prstGeom>
          </p:spPr>
          <p:txBody>
            <a:bodyPr lIns="50800" tIns="50800" rIns="50800" bIns="50800" rtlCol="0" anchor="ctr"/>
            <a:lstStyle/>
            <a:p>
              <a:pPr algn="ctr">
                <a:lnSpc>
                  <a:spcPts val="2380"/>
                </a:lnSpc>
                <a:spcBef>
                  <a:spcPct val="0"/>
                </a:spcBef>
              </a:pPr>
              <a:endParaRPr/>
            </a:p>
          </p:txBody>
        </p:sp>
      </p:grpSp>
      <p:grpSp>
        <p:nvGrpSpPr>
          <p:cNvPr id="17" name="Group 17"/>
          <p:cNvGrpSpPr/>
          <p:nvPr/>
        </p:nvGrpSpPr>
        <p:grpSpPr>
          <a:xfrm>
            <a:off x="-1378819" y="8120220"/>
            <a:ext cx="3735531" cy="3735531"/>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145DA0"/>
              </a:solidFill>
              <a:prstDash val="solid"/>
              <a:miter/>
            </a:ln>
          </p:spPr>
          <p:txBody>
            <a:bodyPr/>
            <a:lstStyle/>
            <a:p>
              <a:endParaRPr lang="en-CA"/>
            </a:p>
          </p:txBody>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20" name="TextBox 20"/>
          <p:cNvSpPr txBox="1"/>
          <p:nvPr/>
        </p:nvSpPr>
        <p:spPr>
          <a:xfrm>
            <a:off x="1028700" y="2882105"/>
            <a:ext cx="8324530" cy="4643256"/>
          </a:xfrm>
          <a:prstGeom prst="rect">
            <a:avLst/>
          </a:prstGeom>
        </p:spPr>
        <p:txBody>
          <a:bodyPr lIns="0" tIns="0" rIns="0" bIns="0" rtlCol="0" anchor="t">
            <a:spAutoFit/>
          </a:bodyPr>
          <a:lstStyle/>
          <a:p>
            <a:pPr marL="0" lvl="0" indent="0" algn="ctr">
              <a:lnSpc>
                <a:spcPts val="9008"/>
              </a:lnSpc>
            </a:pPr>
            <a:r>
              <a:rPr lang="en-US" sz="9287">
                <a:solidFill>
                  <a:srgbClr val="002754"/>
                </a:solidFill>
                <a:latin typeface="Open Sans Extra Bold"/>
                <a:ea typeface="Open Sans Extra Bold"/>
                <a:cs typeface="Open Sans Extra Bold"/>
                <a:sym typeface="Open Sans Extra Bold"/>
              </a:rPr>
              <a:t>The importance of originality &amp; process</a:t>
            </a:r>
          </a:p>
        </p:txBody>
      </p:sp>
      <p:sp>
        <p:nvSpPr>
          <p:cNvPr id="24" name="TextBox 23">
            <a:extLst>
              <a:ext uri="{FF2B5EF4-FFF2-40B4-BE49-F238E27FC236}">
                <a16:creationId xmlns:a16="http://schemas.microsoft.com/office/drawing/2014/main" id="{C7668080-8C2E-8252-2705-89D4826BF4F1}"/>
              </a:ext>
            </a:extLst>
          </p:cNvPr>
          <p:cNvSpPr txBox="1"/>
          <p:nvPr/>
        </p:nvSpPr>
        <p:spPr>
          <a:xfrm>
            <a:off x="14401800" y="9580990"/>
            <a:ext cx="12208932" cy="400174"/>
          </a:xfrm>
          <a:prstGeom prst="rect">
            <a:avLst/>
          </a:prstGeom>
          <a:noFill/>
        </p:spPr>
        <p:txBody>
          <a:bodyPr wrap="square">
            <a:spAutoFit/>
          </a:bodyPr>
          <a:lstStyle/>
          <a:p>
            <a:pPr marL="0" lvl="0" indent="0" algn="l">
              <a:lnSpc>
                <a:spcPts val="2526"/>
              </a:lnSpc>
            </a:pPr>
            <a:r>
              <a:rPr lang="en-CA" sz="2000" dirty="0">
                <a:solidFill>
                  <a:schemeClr val="bg1"/>
                </a:solidFill>
                <a:effectLst/>
                <a:latin typeface="Calibri" panose="020F0502020204030204" pitchFamily="34" charset="0"/>
              </a:rPr>
              <a:t>Image: Milkos via Getty Images</a:t>
            </a:r>
            <a:endParaRPr lang="en-US" sz="2000" dirty="0">
              <a:solidFill>
                <a:schemeClr val="bg1"/>
              </a:solidFill>
              <a:latin typeface="Open Sans 2"/>
              <a:ea typeface="Open Sans 2"/>
              <a:cs typeface="Open Sans 2"/>
              <a:sym typeface="Open Sans 2"/>
              <a:hlinkClick r:id="rId4" tooltip="https://www.canva.com/design/DAGNF6h3v-g/BKndaXXTObodJcAsamDs7g/edit#">
                <a:extLst>
                  <a:ext uri="{A12FA001-AC4F-418D-AE19-62706E023703}">
                    <ahyp:hlinkClr xmlns:ahyp="http://schemas.microsoft.com/office/drawing/2018/hyperlinkcolor" val="tx"/>
                  </a:ext>
                </a:extLst>
              </a:hlinkClick>
            </a:endParaRPr>
          </a:p>
        </p:txBody>
      </p:sp>
      <p:grpSp>
        <p:nvGrpSpPr>
          <p:cNvPr id="21" name="Group 20">
            <a:extLst>
              <a:ext uri="{FF2B5EF4-FFF2-40B4-BE49-F238E27FC236}">
                <a16:creationId xmlns:a16="http://schemas.microsoft.com/office/drawing/2014/main" id="{03C9F8A6-412B-D128-A42E-0A22B5053763}"/>
              </a:ext>
            </a:extLst>
          </p:cNvPr>
          <p:cNvGrpSpPr/>
          <p:nvPr/>
        </p:nvGrpSpPr>
        <p:grpSpPr>
          <a:xfrm>
            <a:off x="5486400" y="1174688"/>
            <a:ext cx="7550658" cy="7474012"/>
            <a:chOff x="5486400" y="1174688"/>
            <a:chExt cx="7550658" cy="7474012"/>
          </a:xfrm>
        </p:grpSpPr>
        <p:sp>
          <p:nvSpPr>
            <p:cNvPr id="25" name="Freeform 8">
              <a:extLst>
                <a:ext uri="{FF2B5EF4-FFF2-40B4-BE49-F238E27FC236}">
                  <a16:creationId xmlns:a16="http://schemas.microsoft.com/office/drawing/2014/main" id="{D672C2F8-280E-6D68-A268-F051D47F2921}"/>
                </a:ext>
              </a:extLst>
            </p:cNvPr>
            <p:cNvSpPr/>
            <p:nvPr/>
          </p:nvSpPr>
          <p:spPr>
            <a:xfrm>
              <a:off x="5486400" y="1174688"/>
              <a:ext cx="7550658" cy="7474012"/>
            </a:xfrm>
            <a:custGeom>
              <a:avLst/>
              <a:gdLst/>
              <a:ahLst/>
              <a:cxnLst/>
              <a:rect l="l" t="t" r="r" b="b"/>
              <a:pathLst>
                <a:path w="7550658" h="8229600">
                  <a:moveTo>
                    <a:pt x="0" y="0"/>
                  </a:moveTo>
                  <a:lnTo>
                    <a:pt x="7550658" y="0"/>
                  </a:lnTo>
                  <a:lnTo>
                    <a:pt x="7550658" y="8229600"/>
                  </a:lnTo>
                  <a:lnTo>
                    <a:pt x="0" y="8229600"/>
                  </a:lnTo>
                  <a:lnTo>
                    <a:pt x="0" y="0"/>
                  </a:lnTo>
                  <a:close/>
                </a:path>
              </a:pathLst>
            </a:custGeom>
            <a:blipFill>
              <a:blip r:embed="rId5"/>
              <a:stretch>
                <a:fillRect/>
              </a:stretch>
            </a:blipFill>
          </p:spPr>
          <p:txBody>
            <a:bodyPr/>
            <a:lstStyle/>
            <a:p>
              <a:endParaRPr lang="en-CA"/>
            </a:p>
          </p:txBody>
        </p:sp>
        <p:sp>
          <p:nvSpPr>
            <p:cNvPr id="26" name="TextBox 25">
              <a:extLst>
                <a:ext uri="{FF2B5EF4-FFF2-40B4-BE49-F238E27FC236}">
                  <a16:creationId xmlns:a16="http://schemas.microsoft.com/office/drawing/2014/main" id="{5EDE9CC2-A3FD-BFB5-3A85-69FED6E4B7F3}"/>
                </a:ext>
              </a:extLst>
            </p:cNvPr>
            <p:cNvSpPr txBox="1"/>
            <p:nvPr/>
          </p:nvSpPr>
          <p:spPr>
            <a:xfrm rot="837522">
              <a:off x="6618559" y="3653206"/>
              <a:ext cx="5485507" cy="2636619"/>
            </a:xfrm>
            <a:prstGeom prst="rect">
              <a:avLst/>
            </a:prstGeom>
          </p:spPr>
          <p:txBody>
            <a:bodyPr lIns="0" tIns="0" rIns="0" bIns="0" rtlCol="0" anchor="t">
              <a:spAutoFit/>
            </a:bodyPr>
            <a:lstStyle/>
            <a:p>
              <a:pPr marL="0" lvl="0" indent="0" algn="ctr" rtl="0">
                <a:spcBef>
                  <a:spcPts val="1800"/>
                </a:spcBef>
                <a:spcAft>
                  <a:spcPts val="0"/>
                </a:spcAft>
                <a:buNone/>
              </a:pPr>
              <a:r>
                <a:rPr lang="en-US" sz="2400" b="1" dirty="0">
                  <a:solidFill>
                    <a:schemeClr val="dk1"/>
                  </a:solidFill>
                  <a:latin typeface="Lato"/>
                  <a:ea typeface="Lato"/>
                  <a:cs typeface="Lato"/>
                  <a:sym typeface="Lato"/>
                </a:rPr>
                <a:t>Read and then delete</a:t>
              </a:r>
              <a:br>
                <a:rPr lang="en-US" sz="2400" b="1" dirty="0">
                  <a:latin typeface="Lato"/>
                  <a:ea typeface="Lato"/>
                  <a:cs typeface="Lato"/>
                </a:rPr>
              </a:br>
              <a:endParaRPr lang="en-US" sz="2400" b="1" dirty="0">
                <a:solidFill>
                  <a:schemeClr val="dk1"/>
                </a:solidFill>
                <a:latin typeface="Lato"/>
                <a:ea typeface="Lato"/>
                <a:cs typeface="Lato"/>
              </a:endParaRPr>
            </a:p>
            <a:p>
              <a:pPr>
                <a:spcBef>
                  <a:spcPts val="400"/>
                </a:spcBef>
              </a:pPr>
              <a:r>
                <a:rPr lang="en-US" sz="2400" dirty="0">
                  <a:latin typeface="Lato"/>
                  <a:ea typeface="Lato"/>
                  <a:cs typeface="Lato"/>
                </a:rPr>
                <a:t>Lead a discussion on the importance of originality and the learning process. </a:t>
              </a:r>
              <a:r>
                <a:rPr lang="en-US" sz="2400" dirty="0">
                  <a:latin typeface="Lato"/>
                  <a:ea typeface="Lato"/>
                  <a:cs typeface="Lato"/>
                  <a:hlinkClick r:id="rId6">
                    <a:extLst>
                      <a:ext uri="{A12FA001-AC4F-418D-AE19-62706E023703}">
                        <ahyp:hlinkClr xmlns:ahyp="http://schemas.microsoft.com/office/drawing/2018/hyperlinkcolor" val="tx"/>
                      </a:ext>
                    </a:extLst>
                  </a:hlinkClick>
                </a:rPr>
                <a:t>Try the "authorship activity" from the University of Waterloo</a:t>
              </a:r>
              <a:r>
                <a:rPr lang="en-US" sz="2400" dirty="0">
                  <a:latin typeface="Lato"/>
                  <a:ea typeface="Lato"/>
                  <a:cs typeface="Lato"/>
                </a:rPr>
                <a:t>. For more details see the slide notes.</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a:off x="670700" y="3913649"/>
            <a:ext cx="16946599" cy="5336436"/>
            <a:chOff x="0" y="0"/>
            <a:chExt cx="4463302" cy="1405481"/>
          </a:xfrm>
        </p:grpSpPr>
        <p:sp>
          <p:nvSpPr>
            <p:cNvPr id="3" name="Freeform 3"/>
            <p:cNvSpPr/>
            <p:nvPr/>
          </p:nvSpPr>
          <p:spPr>
            <a:xfrm>
              <a:off x="0" y="0"/>
              <a:ext cx="4463302" cy="1405481"/>
            </a:xfrm>
            <a:custGeom>
              <a:avLst/>
              <a:gdLst/>
              <a:ahLst/>
              <a:cxnLst/>
              <a:rect l="l" t="t" r="r" b="b"/>
              <a:pathLst>
                <a:path w="4463302" h="1405481">
                  <a:moveTo>
                    <a:pt x="7766" y="0"/>
                  </a:moveTo>
                  <a:lnTo>
                    <a:pt x="4455536" y="0"/>
                  </a:lnTo>
                  <a:cubicBezTo>
                    <a:pt x="4459825" y="0"/>
                    <a:pt x="4463302" y="3477"/>
                    <a:pt x="4463302" y="7766"/>
                  </a:cubicBezTo>
                  <a:lnTo>
                    <a:pt x="4463302" y="1397715"/>
                  </a:lnTo>
                  <a:cubicBezTo>
                    <a:pt x="4463302" y="1402004"/>
                    <a:pt x="4459825" y="1405481"/>
                    <a:pt x="4455536" y="1405481"/>
                  </a:cubicBezTo>
                  <a:lnTo>
                    <a:pt x="7766" y="1405481"/>
                  </a:lnTo>
                  <a:cubicBezTo>
                    <a:pt x="5707" y="1405481"/>
                    <a:pt x="3731" y="1404663"/>
                    <a:pt x="2275" y="1403207"/>
                  </a:cubicBezTo>
                  <a:cubicBezTo>
                    <a:pt x="818" y="1401750"/>
                    <a:pt x="0" y="1399775"/>
                    <a:pt x="0" y="1397715"/>
                  </a:cubicBezTo>
                  <a:lnTo>
                    <a:pt x="0" y="7766"/>
                  </a:lnTo>
                  <a:cubicBezTo>
                    <a:pt x="0" y="3477"/>
                    <a:pt x="3477" y="0"/>
                    <a:pt x="7766" y="0"/>
                  </a:cubicBezTo>
                  <a:close/>
                </a:path>
              </a:pathLst>
            </a:custGeom>
            <a:solidFill>
              <a:srgbClr val="FDFDFD"/>
            </a:solidFill>
          </p:spPr>
          <p:txBody>
            <a:bodyPr/>
            <a:lstStyle/>
            <a:p>
              <a:endParaRPr lang="en-CA"/>
            </a:p>
          </p:txBody>
        </p:sp>
        <p:sp>
          <p:nvSpPr>
            <p:cNvPr id="4" name="TextBox 4"/>
            <p:cNvSpPr txBox="1"/>
            <p:nvPr/>
          </p:nvSpPr>
          <p:spPr>
            <a:xfrm>
              <a:off x="0" y="-38100"/>
              <a:ext cx="4463302" cy="1443581"/>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270420" y="904875"/>
            <a:ext cx="9190801" cy="1126591"/>
          </a:xfrm>
          <a:prstGeom prst="rect">
            <a:avLst/>
          </a:prstGeom>
        </p:spPr>
        <p:txBody>
          <a:bodyPr lIns="0" tIns="0" rIns="0" bIns="0" rtlCol="0" anchor="t">
            <a:spAutoFit/>
          </a:bodyPr>
          <a:lstStyle/>
          <a:p>
            <a:pPr algn="l">
              <a:lnSpc>
                <a:spcPts val="9247"/>
              </a:lnSpc>
              <a:spcBef>
                <a:spcPct val="0"/>
              </a:spcBef>
            </a:pPr>
            <a:r>
              <a:rPr lang="en-US" sz="6605">
                <a:solidFill>
                  <a:srgbClr val="FDFDFD"/>
                </a:solidFill>
                <a:latin typeface="Open Sans Extra Bold"/>
                <a:ea typeface="Open Sans Extra Bold"/>
                <a:cs typeface="Open Sans Extra Bold"/>
                <a:sym typeface="Open Sans Extra Bold"/>
              </a:rPr>
              <a:t>Academic Integrity</a:t>
            </a:r>
          </a:p>
        </p:txBody>
      </p:sp>
      <p:sp>
        <p:nvSpPr>
          <p:cNvPr id="6" name="TextBox 6"/>
          <p:cNvSpPr txBox="1"/>
          <p:nvPr/>
        </p:nvSpPr>
        <p:spPr>
          <a:xfrm>
            <a:off x="1244661" y="1950360"/>
            <a:ext cx="14579180" cy="390813"/>
          </a:xfrm>
          <a:prstGeom prst="rect">
            <a:avLst/>
          </a:prstGeom>
        </p:spPr>
        <p:txBody>
          <a:bodyPr wrap="square" lIns="0" tIns="0" rIns="0" bIns="0" rtlCol="0" anchor="t">
            <a:spAutoFit/>
          </a:bodyPr>
          <a:lstStyle/>
          <a:p>
            <a:pPr algn="l">
              <a:lnSpc>
                <a:spcPts val="3238"/>
              </a:lnSpc>
            </a:pPr>
            <a:r>
              <a:rPr lang="en-US" sz="2313" spc="-46" dirty="0">
                <a:solidFill>
                  <a:srgbClr val="FDFDFD"/>
                </a:solidFill>
                <a:latin typeface="Poppins"/>
                <a:ea typeface="Poppins"/>
                <a:cs typeface="Poppins"/>
                <a:sym typeface="Poppins"/>
              </a:rPr>
              <a:t>The decision to allow or permit the use of </a:t>
            </a:r>
            <a:r>
              <a:rPr lang="en-US" sz="2313" spc="-46" dirty="0" err="1">
                <a:solidFill>
                  <a:srgbClr val="FDFDFD"/>
                </a:solidFill>
                <a:latin typeface="Poppins"/>
                <a:ea typeface="Poppins"/>
                <a:cs typeface="Poppins"/>
                <a:sym typeface="Poppins"/>
              </a:rPr>
              <a:t>GenAI</a:t>
            </a:r>
            <a:r>
              <a:rPr lang="en-US" sz="2313" spc="-46" dirty="0">
                <a:solidFill>
                  <a:srgbClr val="FDFDFD"/>
                </a:solidFill>
                <a:latin typeface="Poppins"/>
                <a:ea typeface="Poppins"/>
                <a:cs typeface="Poppins"/>
                <a:sym typeface="Poppins"/>
              </a:rPr>
              <a:t> in courses will fall on your individual instructors.</a:t>
            </a:r>
          </a:p>
        </p:txBody>
      </p:sp>
      <p:sp>
        <p:nvSpPr>
          <p:cNvPr id="7" name="AutoShape 7"/>
          <p:cNvSpPr/>
          <p:nvPr/>
        </p:nvSpPr>
        <p:spPr>
          <a:xfrm>
            <a:off x="5182836" y="4376697"/>
            <a:ext cx="0" cy="4410340"/>
          </a:xfrm>
          <a:prstGeom prst="line">
            <a:avLst/>
          </a:prstGeom>
          <a:ln w="38100" cap="flat">
            <a:solidFill>
              <a:srgbClr val="145DA0"/>
            </a:solidFill>
            <a:prstDash val="solid"/>
            <a:headEnd type="none" w="sm" len="sm"/>
            <a:tailEnd type="none" w="sm" len="sm"/>
          </a:ln>
        </p:spPr>
        <p:txBody>
          <a:bodyPr/>
          <a:lstStyle/>
          <a:p>
            <a:endParaRPr lang="en-CA"/>
          </a:p>
        </p:txBody>
      </p:sp>
      <p:sp>
        <p:nvSpPr>
          <p:cNvPr id="8" name="TextBox 8"/>
          <p:cNvSpPr txBox="1"/>
          <p:nvPr/>
        </p:nvSpPr>
        <p:spPr>
          <a:xfrm>
            <a:off x="1244661" y="6117627"/>
            <a:ext cx="3461926" cy="1372291"/>
          </a:xfrm>
          <a:prstGeom prst="rect">
            <a:avLst/>
          </a:prstGeom>
        </p:spPr>
        <p:txBody>
          <a:bodyPr lIns="0" tIns="0" rIns="0" bIns="0" rtlCol="0" anchor="t">
            <a:spAutoFit/>
          </a:bodyPr>
          <a:lstStyle/>
          <a:p>
            <a:pPr algn="ctr">
              <a:lnSpc>
                <a:spcPts val="2763"/>
              </a:lnSpc>
            </a:pPr>
            <a:r>
              <a:rPr lang="en-US" sz="1973" spc="-39" dirty="0">
                <a:solidFill>
                  <a:srgbClr val="145DA0"/>
                </a:solidFill>
                <a:latin typeface="Poppins"/>
                <a:ea typeface="Poppins"/>
                <a:cs typeface="Poppins"/>
                <a:sym typeface="Poppins"/>
              </a:rPr>
              <a:t>If </a:t>
            </a:r>
            <a:r>
              <a:rPr lang="en-US" sz="1973" spc="-39" dirty="0" err="1">
                <a:solidFill>
                  <a:srgbClr val="145DA0"/>
                </a:solidFill>
                <a:latin typeface="Poppins"/>
                <a:ea typeface="Poppins"/>
                <a:cs typeface="Poppins"/>
                <a:sym typeface="Poppins"/>
              </a:rPr>
              <a:t>GenAI</a:t>
            </a:r>
            <a:r>
              <a:rPr lang="en-US" sz="1973" spc="-39" dirty="0">
                <a:solidFill>
                  <a:srgbClr val="145DA0"/>
                </a:solidFill>
                <a:latin typeface="Poppins"/>
                <a:ea typeface="Poppins"/>
                <a:cs typeface="Poppins"/>
                <a:sym typeface="Poppins"/>
              </a:rPr>
              <a:t> tools are permitted, you can expect it to be clearly stated in the course syllabus/outline</a:t>
            </a:r>
          </a:p>
        </p:txBody>
      </p:sp>
      <p:sp>
        <p:nvSpPr>
          <p:cNvPr id="9" name="AutoShape 9"/>
          <p:cNvSpPr/>
          <p:nvPr/>
        </p:nvSpPr>
        <p:spPr>
          <a:xfrm>
            <a:off x="10149290" y="4376697"/>
            <a:ext cx="0" cy="4410340"/>
          </a:xfrm>
          <a:prstGeom prst="line">
            <a:avLst/>
          </a:prstGeom>
          <a:ln w="38100" cap="flat">
            <a:solidFill>
              <a:srgbClr val="145DA0"/>
            </a:solidFill>
            <a:prstDash val="solid"/>
            <a:headEnd type="none" w="sm" len="sm"/>
            <a:tailEnd type="none" w="sm" len="sm"/>
          </a:ln>
        </p:spPr>
        <p:txBody>
          <a:bodyPr/>
          <a:lstStyle/>
          <a:p>
            <a:endParaRPr lang="en-CA"/>
          </a:p>
        </p:txBody>
      </p:sp>
      <p:sp>
        <p:nvSpPr>
          <p:cNvPr id="10" name="TextBox 10"/>
          <p:cNvSpPr txBox="1"/>
          <p:nvPr/>
        </p:nvSpPr>
        <p:spPr>
          <a:xfrm>
            <a:off x="1369486" y="5544493"/>
            <a:ext cx="3269426" cy="363584"/>
          </a:xfrm>
          <a:prstGeom prst="rect">
            <a:avLst/>
          </a:prstGeom>
        </p:spPr>
        <p:txBody>
          <a:bodyPr lIns="0" tIns="0" rIns="0" bIns="0" rtlCol="0" anchor="t">
            <a:spAutoFit/>
          </a:bodyPr>
          <a:lstStyle/>
          <a:p>
            <a:pPr algn="ctr">
              <a:lnSpc>
                <a:spcPts val="3059"/>
              </a:lnSpc>
              <a:spcBef>
                <a:spcPct val="0"/>
              </a:spcBef>
            </a:pPr>
            <a:r>
              <a:rPr lang="en-US" sz="2185">
                <a:solidFill>
                  <a:srgbClr val="145DA0"/>
                </a:solidFill>
                <a:latin typeface="Open Sans Extra Bold"/>
                <a:ea typeface="Open Sans Extra Bold"/>
                <a:cs typeface="Open Sans Extra Bold"/>
                <a:sym typeface="Open Sans Extra Bold"/>
              </a:rPr>
              <a:t>Syllabus</a:t>
            </a:r>
          </a:p>
        </p:txBody>
      </p:sp>
      <p:sp>
        <p:nvSpPr>
          <p:cNvPr id="11" name="TextBox 11"/>
          <p:cNvSpPr txBox="1"/>
          <p:nvPr/>
        </p:nvSpPr>
        <p:spPr>
          <a:xfrm>
            <a:off x="5587296" y="6127152"/>
            <a:ext cx="4061579" cy="1713610"/>
          </a:xfrm>
          <a:prstGeom prst="rect">
            <a:avLst/>
          </a:prstGeom>
        </p:spPr>
        <p:txBody>
          <a:bodyPr lIns="0" tIns="0" rIns="0" bIns="0" rtlCol="0" anchor="t">
            <a:spAutoFit/>
          </a:bodyPr>
          <a:lstStyle/>
          <a:p>
            <a:pPr algn="ctr">
              <a:lnSpc>
                <a:spcPts val="2763"/>
              </a:lnSpc>
            </a:pPr>
            <a:r>
              <a:rPr lang="en-US" sz="1973" spc="-39">
                <a:solidFill>
                  <a:srgbClr val="145DA0"/>
                </a:solidFill>
                <a:latin typeface="Poppins"/>
                <a:ea typeface="Poppins"/>
                <a:cs typeface="Poppins"/>
                <a:sym typeface="Poppins"/>
              </a:rPr>
              <a:t>If you choose to use GenAI tools and the instructor permits it in your class, you must acknowledge how you used the tool and cite appropriately.</a:t>
            </a:r>
          </a:p>
        </p:txBody>
      </p:sp>
      <p:sp>
        <p:nvSpPr>
          <p:cNvPr id="12" name="TextBox 12"/>
          <p:cNvSpPr txBox="1"/>
          <p:nvPr/>
        </p:nvSpPr>
        <p:spPr>
          <a:xfrm>
            <a:off x="6026588" y="5544493"/>
            <a:ext cx="3269426" cy="363584"/>
          </a:xfrm>
          <a:prstGeom prst="rect">
            <a:avLst/>
          </a:prstGeom>
        </p:spPr>
        <p:txBody>
          <a:bodyPr lIns="0" tIns="0" rIns="0" bIns="0" rtlCol="0" anchor="t">
            <a:spAutoFit/>
          </a:bodyPr>
          <a:lstStyle/>
          <a:p>
            <a:pPr algn="ctr">
              <a:lnSpc>
                <a:spcPts val="3059"/>
              </a:lnSpc>
              <a:spcBef>
                <a:spcPct val="0"/>
              </a:spcBef>
            </a:pPr>
            <a:r>
              <a:rPr lang="en-US" sz="2185">
                <a:solidFill>
                  <a:srgbClr val="145DA0"/>
                </a:solidFill>
                <a:latin typeface="Open Sans Extra Bold"/>
                <a:ea typeface="Open Sans Extra Bold"/>
                <a:cs typeface="Open Sans Extra Bold"/>
                <a:sym typeface="Open Sans Extra Bold"/>
              </a:rPr>
              <a:t>Acknowledgement</a:t>
            </a:r>
          </a:p>
        </p:txBody>
      </p:sp>
      <p:sp>
        <p:nvSpPr>
          <p:cNvPr id="13" name="TextBox 13"/>
          <p:cNvSpPr txBox="1"/>
          <p:nvPr/>
        </p:nvSpPr>
        <p:spPr>
          <a:xfrm>
            <a:off x="10502151" y="5056887"/>
            <a:ext cx="6795243" cy="4289957"/>
          </a:xfrm>
          <a:prstGeom prst="rect">
            <a:avLst/>
          </a:prstGeom>
        </p:spPr>
        <p:txBody>
          <a:bodyPr wrap="square" lIns="0" tIns="0" rIns="0" bIns="0" rtlCol="0" anchor="t">
            <a:spAutoFit/>
          </a:bodyPr>
          <a:lstStyle/>
          <a:p>
            <a:pPr algn="l">
              <a:lnSpc>
                <a:spcPts val="2763"/>
              </a:lnSpc>
            </a:pPr>
            <a:r>
              <a:rPr lang="en-US" sz="1973" spc="-39" dirty="0">
                <a:solidFill>
                  <a:srgbClr val="145DA0"/>
                </a:solidFill>
                <a:latin typeface="Poppins"/>
                <a:ea typeface="Poppins"/>
                <a:cs typeface="Poppins"/>
                <a:sym typeface="Poppins"/>
              </a:rPr>
              <a:t>Un-cited or unauthorized use of </a:t>
            </a:r>
            <a:r>
              <a:rPr lang="en-US" sz="1973" spc="-39" dirty="0" err="1">
                <a:solidFill>
                  <a:srgbClr val="145DA0"/>
                </a:solidFill>
                <a:latin typeface="Poppins"/>
                <a:ea typeface="Poppins"/>
                <a:cs typeface="Poppins"/>
                <a:sym typeface="Poppins"/>
              </a:rPr>
              <a:t>GenAI</a:t>
            </a:r>
            <a:r>
              <a:rPr lang="en-US" sz="1973" spc="-39" dirty="0">
                <a:solidFill>
                  <a:srgbClr val="145DA0"/>
                </a:solidFill>
                <a:latin typeface="Poppins"/>
                <a:ea typeface="Poppins"/>
                <a:cs typeface="Poppins"/>
                <a:sym typeface="Poppins"/>
              </a:rPr>
              <a:t> in course work may constitute a violation of the university’s Academic Integrity policy. For example:</a:t>
            </a:r>
          </a:p>
          <a:p>
            <a:pPr algn="l">
              <a:lnSpc>
                <a:spcPts val="2763"/>
              </a:lnSpc>
            </a:pPr>
            <a:endParaRPr lang="en-US" sz="1973" spc="-39" dirty="0">
              <a:solidFill>
                <a:srgbClr val="145DA0"/>
              </a:solidFill>
              <a:latin typeface="Poppins"/>
              <a:ea typeface="Poppins"/>
              <a:cs typeface="Poppins"/>
              <a:sym typeface="Poppins"/>
            </a:endParaRPr>
          </a:p>
          <a:p>
            <a:pPr marL="426146" lvl="1" indent="-213073" algn="l">
              <a:lnSpc>
                <a:spcPts val="2763"/>
              </a:lnSpc>
              <a:buFont typeface="Arial"/>
              <a:buChar char="•"/>
            </a:pPr>
            <a:r>
              <a:rPr lang="en-US" sz="1973" spc="-39" dirty="0">
                <a:solidFill>
                  <a:srgbClr val="145DA0"/>
                </a:solidFill>
                <a:latin typeface="Poppins"/>
                <a:ea typeface="Poppins"/>
                <a:cs typeface="Poppins"/>
                <a:sym typeface="Poppins"/>
              </a:rPr>
              <a:t>Submitting the work of </a:t>
            </a:r>
            <a:r>
              <a:rPr lang="en-US" sz="1973" spc="-39" dirty="0" err="1">
                <a:solidFill>
                  <a:srgbClr val="145DA0"/>
                </a:solidFill>
                <a:latin typeface="Poppins"/>
                <a:ea typeface="Poppins"/>
                <a:cs typeface="Poppins"/>
                <a:sym typeface="Poppins"/>
              </a:rPr>
              <a:t>GenAI</a:t>
            </a:r>
            <a:r>
              <a:rPr lang="en-US" sz="1973" spc="-39" dirty="0">
                <a:solidFill>
                  <a:srgbClr val="145DA0"/>
                </a:solidFill>
                <a:latin typeface="Poppins"/>
                <a:ea typeface="Poppins"/>
                <a:cs typeface="Poppins"/>
                <a:sym typeface="Poppins"/>
              </a:rPr>
              <a:t> in whole or part as original work is academic dishonesty</a:t>
            </a:r>
          </a:p>
          <a:p>
            <a:pPr marL="426146" lvl="1" indent="-213073" algn="l">
              <a:lnSpc>
                <a:spcPts val="2763"/>
              </a:lnSpc>
              <a:buFont typeface="Arial"/>
              <a:buChar char="•"/>
            </a:pPr>
            <a:r>
              <a:rPr lang="en-US" sz="1973" spc="-39" dirty="0">
                <a:solidFill>
                  <a:srgbClr val="145DA0"/>
                </a:solidFill>
                <a:latin typeface="Poppins"/>
                <a:ea typeface="Poppins"/>
                <a:cs typeface="Poppins"/>
                <a:sym typeface="Poppins"/>
              </a:rPr>
              <a:t>Giving inadequate attribution to </a:t>
            </a:r>
            <a:r>
              <a:rPr lang="en-US" sz="1973" spc="-39" dirty="0" err="1">
                <a:solidFill>
                  <a:srgbClr val="145DA0"/>
                </a:solidFill>
                <a:latin typeface="Poppins"/>
                <a:ea typeface="Poppins"/>
                <a:cs typeface="Poppins"/>
                <a:sym typeface="Poppins"/>
              </a:rPr>
              <a:t>GenAI</a:t>
            </a:r>
            <a:r>
              <a:rPr lang="en-US" sz="1973" spc="-39" dirty="0">
                <a:solidFill>
                  <a:srgbClr val="145DA0"/>
                </a:solidFill>
                <a:latin typeface="Poppins"/>
                <a:ea typeface="Poppins"/>
                <a:cs typeface="Poppins"/>
                <a:sym typeface="Poppins"/>
              </a:rPr>
              <a:t> is academic dishonesty</a:t>
            </a:r>
          </a:p>
          <a:p>
            <a:pPr marL="426146" lvl="1" indent="-213073" algn="l">
              <a:lnSpc>
                <a:spcPts val="2763"/>
              </a:lnSpc>
              <a:buFont typeface="Arial"/>
              <a:buChar char="•"/>
            </a:pPr>
            <a:r>
              <a:rPr lang="en-US" sz="1973" spc="-39" dirty="0">
                <a:solidFill>
                  <a:srgbClr val="145DA0"/>
                </a:solidFill>
                <a:latin typeface="Poppins"/>
                <a:ea typeface="Poppins"/>
                <a:cs typeface="Poppins"/>
                <a:sym typeface="Poppins"/>
              </a:rPr>
              <a:t>Using </a:t>
            </a:r>
            <a:r>
              <a:rPr lang="en-US" sz="1973" spc="-39" dirty="0" err="1">
                <a:solidFill>
                  <a:srgbClr val="145DA0"/>
                </a:solidFill>
                <a:latin typeface="Poppins"/>
                <a:ea typeface="Poppins"/>
                <a:cs typeface="Poppins"/>
                <a:sym typeface="Poppins"/>
              </a:rPr>
              <a:t>GenAI</a:t>
            </a:r>
            <a:r>
              <a:rPr lang="en-US" sz="1973" spc="-39" dirty="0">
                <a:solidFill>
                  <a:srgbClr val="145DA0"/>
                </a:solidFill>
                <a:latin typeface="Poppins"/>
                <a:ea typeface="Poppins"/>
                <a:cs typeface="Poppins"/>
                <a:sym typeface="Poppins"/>
              </a:rPr>
              <a:t> to edit work without an instructor’s explicit written authorization is academic dishonesty</a:t>
            </a:r>
          </a:p>
          <a:p>
            <a:pPr algn="l">
              <a:lnSpc>
                <a:spcPts val="2763"/>
              </a:lnSpc>
            </a:pPr>
            <a:endParaRPr lang="en-US" sz="1973" spc="-39" dirty="0">
              <a:solidFill>
                <a:srgbClr val="145DA0"/>
              </a:solidFill>
              <a:latin typeface="Poppins"/>
              <a:ea typeface="Poppins"/>
              <a:cs typeface="Poppins"/>
              <a:sym typeface="Poppins"/>
            </a:endParaRPr>
          </a:p>
          <a:p>
            <a:pPr algn="l">
              <a:lnSpc>
                <a:spcPts val="2763"/>
              </a:lnSpc>
            </a:pPr>
            <a:endParaRPr lang="en-US" sz="1973" spc="-39" dirty="0">
              <a:solidFill>
                <a:srgbClr val="145DA0"/>
              </a:solidFill>
              <a:latin typeface="Poppins"/>
              <a:ea typeface="Poppins"/>
              <a:cs typeface="Poppins"/>
              <a:sym typeface="Poppins"/>
            </a:endParaRPr>
          </a:p>
        </p:txBody>
      </p:sp>
      <p:sp>
        <p:nvSpPr>
          <p:cNvPr id="14" name="TextBox 14"/>
          <p:cNvSpPr txBox="1"/>
          <p:nvPr/>
        </p:nvSpPr>
        <p:spPr>
          <a:xfrm>
            <a:off x="10461031" y="4436900"/>
            <a:ext cx="3269426" cy="363584"/>
          </a:xfrm>
          <a:prstGeom prst="rect">
            <a:avLst/>
          </a:prstGeom>
        </p:spPr>
        <p:txBody>
          <a:bodyPr lIns="0" tIns="0" rIns="0" bIns="0" rtlCol="0" anchor="t">
            <a:spAutoFit/>
          </a:bodyPr>
          <a:lstStyle/>
          <a:p>
            <a:pPr algn="ctr">
              <a:lnSpc>
                <a:spcPts val="3059"/>
              </a:lnSpc>
              <a:spcBef>
                <a:spcPct val="0"/>
              </a:spcBef>
            </a:pPr>
            <a:r>
              <a:rPr lang="en-US" sz="2185" dirty="0">
                <a:solidFill>
                  <a:srgbClr val="145DA0"/>
                </a:solidFill>
                <a:latin typeface="Open Sans Extra Bold"/>
                <a:ea typeface="Open Sans Extra Bold"/>
                <a:cs typeface="Open Sans Extra Bold"/>
                <a:sym typeface="Open Sans Extra Bold"/>
              </a:rPr>
              <a:t>Individual Instructors</a:t>
            </a:r>
          </a:p>
        </p:txBody>
      </p:sp>
      <p:sp>
        <p:nvSpPr>
          <p:cNvPr id="15" name="Freeform 15"/>
          <p:cNvSpPr/>
          <p:nvPr/>
        </p:nvSpPr>
        <p:spPr>
          <a:xfrm>
            <a:off x="2469340" y="4285075"/>
            <a:ext cx="1069717" cy="1030818"/>
          </a:xfrm>
          <a:custGeom>
            <a:avLst/>
            <a:gdLst/>
            <a:ahLst/>
            <a:cxnLst/>
            <a:rect l="l" t="t" r="r" b="b"/>
            <a:pathLst>
              <a:path w="1069717" h="1030818">
                <a:moveTo>
                  <a:pt x="0" y="0"/>
                </a:moveTo>
                <a:lnTo>
                  <a:pt x="1069717" y="0"/>
                </a:lnTo>
                <a:lnTo>
                  <a:pt x="1069717" y="1030818"/>
                </a:lnTo>
                <a:lnTo>
                  <a:pt x="0" y="10308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a:p>
        </p:txBody>
      </p:sp>
      <p:sp>
        <p:nvSpPr>
          <p:cNvPr id="16" name="Freeform 16"/>
          <p:cNvSpPr/>
          <p:nvPr/>
        </p:nvSpPr>
        <p:spPr>
          <a:xfrm>
            <a:off x="7139630" y="4285075"/>
            <a:ext cx="1043341" cy="1016784"/>
          </a:xfrm>
          <a:custGeom>
            <a:avLst/>
            <a:gdLst/>
            <a:ahLst/>
            <a:cxnLst/>
            <a:rect l="l" t="t" r="r" b="b"/>
            <a:pathLst>
              <a:path w="1043341" h="1016784">
                <a:moveTo>
                  <a:pt x="0" y="0"/>
                </a:moveTo>
                <a:lnTo>
                  <a:pt x="1043341" y="0"/>
                </a:lnTo>
                <a:lnTo>
                  <a:pt x="1043341" y="1016784"/>
                </a:lnTo>
                <a:lnTo>
                  <a:pt x="0" y="101678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CA"/>
          </a:p>
        </p:txBody>
      </p:sp>
      <p:grpSp>
        <p:nvGrpSpPr>
          <p:cNvPr id="19" name="Group 18">
            <a:extLst>
              <a:ext uri="{FF2B5EF4-FFF2-40B4-BE49-F238E27FC236}">
                <a16:creationId xmlns:a16="http://schemas.microsoft.com/office/drawing/2014/main" id="{748FF621-8487-9C63-55FE-F8DFF1571090}"/>
              </a:ext>
            </a:extLst>
          </p:cNvPr>
          <p:cNvGrpSpPr/>
          <p:nvPr/>
        </p:nvGrpSpPr>
        <p:grpSpPr>
          <a:xfrm>
            <a:off x="2445038" y="1313025"/>
            <a:ext cx="7550658" cy="7474012"/>
            <a:chOff x="2445038" y="1313025"/>
            <a:chExt cx="7550658" cy="7474012"/>
          </a:xfrm>
        </p:grpSpPr>
        <p:sp>
          <p:nvSpPr>
            <p:cNvPr id="17" name="Freeform 8">
              <a:extLst>
                <a:ext uri="{FF2B5EF4-FFF2-40B4-BE49-F238E27FC236}">
                  <a16:creationId xmlns:a16="http://schemas.microsoft.com/office/drawing/2014/main" id="{F3ABB653-0454-A933-444F-B244271E81AE}"/>
                </a:ext>
              </a:extLst>
            </p:cNvPr>
            <p:cNvSpPr/>
            <p:nvPr/>
          </p:nvSpPr>
          <p:spPr>
            <a:xfrm>
              <a:off x="2445038" y="1313025"/>
              <a:ext cx="7550658" cy="7474012"/>
            </a:xfrm>
            <a:custGeom>
              <a:avLst/>
              <a:gdLst/>
              <a:ahLst/>
              <a:cxnLst/>
              <a:rect l="l" t="t" r="r" b="b"/>
              <a:pathLst>
                <a:path w="7550658" h="8229600">
                  <a:moveTo>
                    <a:pt x="0" y="0"/>
                  </a:moveTo>
                  <a:lnTo>
                    <a:pt x="7550658" y="0"/>
                  </a:lnTo>
                  <a:lnTo>
                    <a:pt x="7550658" y="8229600"/>
                  </a:lnTo>
                  <a:lnTo>
                    <a:pt x="0" y="8229600"/>
                  </a:lnTo>
                  <a:lnTo>
                    <a:pt x="0" y="0"/>
                  </a:lnTo>
                  <a:close/>
                </a:path>
              </a:pathLst>
            </a:custGeom>
            <a:blipFill>
              <a:blip r:embed="rId7"/>
              <a:stretch>
                <a:fillRect/>
              </a:stretch>
            </a:blipFill>
          </p:spPr>
          <p:txBody>
            <a:bodyPr/>
            <a:lstStyle/>
            <a:p>
              <a:endParaRPr lang="en-CA"/>
            </a:p>
          </p:txBody>
        </p:sp>
        <p:sp>
          <p:nvSpPr>
            <p:cNvPr id="18" name="TextBox 17">
              <a:extLst>
                <a:ext uri="{FF2B5EF4-FFF2-40B4-BE49-F238E27FC236}">
                  <a16:creationId xmlns:a16="http://schemas.microsoft.com/office/drawing/2014/main" id="{CE0FC928-70D4-AE32-D422-90BA0187297A}"/>
                </a:ext>
              </a:extLst>
            </p:cNvPr>
            <p:cNvSpPr txBox="1"/>
            <p:nvPr/>
          </p:nvSpPr>
          <p:spPr>
            <a:xfrm rot="837522">
              <a:off x="3577197" y="3606877"/>
              <a:ext cx="5485507" cy="3005951"/>
            </a:xfrm>
            <a:prstGeom prst="rect">
              <a:avLst/>
            </a:prstGeom>
          </p:spPr>
          <p:txBody>
            <a:bodyPr lIns="0" tIns="0" rIns="0" bIns="0" rtlCol="0" anchor="t">
              <a:spAutoFit/>
            </a:bodyPr>
            <a:lstStyle/>
            <a:p>
              <a:pPr marL="0" lvl="0" indent="0" algn="ctr" rtl="0">
                <a:spcBef>
                  <a:spcPts val="1800"/>
                </a:spcBef>
                <a:spcAft>
                  <a:spcPts val="0"/>
                </a:spcAft>
                <a:buNone/>
              </a:pPr>
              <a:r>
                <a:rPr lang="en-US" sz="2400" b="1" dirty="0">
                  <a:latin typeface="Lato"/>
                  <a:ea typeface="Lato"/>
                  <a:cs typeface="Lato"/>
                  <a:sym typeface="Lato"/>
                </a:rPr>
                <a:t>Read and then delete</a:t>
              </a:r>
              <a:br>
                <a:rPr lang="en-US" sz="2400" b="1" dirty="0">
                  <a:latin typeface="Lato"/>
                  <a:ea typeface="Lato"/>
                  <a:cs typeface="Lato"/>
                </a:rPr>
              </a:br>
              <a:endParaRPr lang="en-US" sz="2400" b="1" dirty="0">
                <a:latin typeface="Lato"/>
                <a:ea typeface="Lato"/>
                <a:cs typeface="Lato"/>
                <a:sym typeface="Lato"/>
              </a:endParaRPr>
            </a:p>
            <a:p>
              <a:pPr>
                <a:spcBef>
                  <a:spcPts val="400"/>
                </a:spcBef>
              </a:pPr>
              <a:r>
                <a:rPr lang="en-US" sz="2400" dirty="0">
                  <a:latin typeface="Lato"/>
                  <a:ea typeface="Lato"/>
                  <a:cs typeface="Lato"/>
                </a:rPr>
                <a:t>Think about these five strategies shared by </a:t>
              </a:r>
              <a:r>
                <a:rPr lang="en-US" sz="2400" dirty="0">
                  <a:latin typeface="Lato"/>
                  <a:ea typeface="Lato"/>
                  <a:cs typeface="Lato"/>
                  <a:hlinkClick r:id="rId8">
                    <a:extLst>
                      <a:ext uri="{A12FA001-AC4F-418D-AE19-62706E023703}">
                        <ahyp:hlinkClr xmlns:ahyp="http://schemas.microsoft.com/office/drawing/2018/hyperlinkcolor" val="tx"/>
                      </a:ext>
                    </a:extLst>
                  </a:hlinkClick>
                </a:rPr>
                <a:t>Eaton (2022)</a:t>
              </a:r>
              <a:r>
                <a:rPr lang="en-US" sz="2400" dirty="0">
                  <a:latin typeface="Lato"/>
                  <a:ea typeface="Lato"/>
                  <a:cs typeface="Lato"/>
                </a:rPr>
                <a:t> when talking to your students about academic integrity: be straight forward, use </a:t>
              </a:r>
              <a:r>
                <a:rPr lang="en-US" sz="2400" dirty="0" err="1">
                  <a:latin typeface="Lato"/>
                  <a:ea typeface="Lato"/>
                  <a:cs typeface="Lato"/>
                </a:rPr>
                <a:t>humour</a:t>
              </a:r>
              <a:r>
                <a:rPr lang="en-US" sz="2400" dirty="0">
                  <a:latin typeface="Lato"/>
                  <a:ea typeface="Lato"/>
                  <a:cs typeface="Lato"/>
                </a:rPr>
                <a:t>, be (a little) vulnerable, show compassion, show them where help is available. </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605C99174E7784CBECCBF16D412F19F" ma:contentTypeVersion="6" ma:contentTypeDescription="Create a new document." ma:contentTypeScope="" ma:versionID="bfca8969c90144c472905251dbe1c30d">
  <xsd:schema xmlns:xsd="http://www.w3.org/2001/XMLSchema" xmlns:xs="http://www.w3.org/2001/XMLSchema" xmlns:p="http://schemas.microsoft.com/office/2006/metadata/properties" xmlns:ns2="eeadb01c-3147-43ab-a22c-b075258cff29" xmlns:ns3="b3a83697-cdb2-48fa-8fe7-513fa6967d92" targetNamespace="http://schemas.microsoft.com/office/2006/metadata/properties" ma:root="true" ma:fieldsID="4641a75420f0db50fed45959957fce76" ns2:_="" ns3:_="">
    <xsd:import namespace="eeadb01c-3147-43ab-a22c-b075258cff29"/>
    <xsd:import namespace="b3a83697-cdb2-48fa-8fe7-513fa6967d9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adb01c-3147-43ab-a22c-b075258cff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a83697-cdb2-48fa-8fe7-513fa6967d9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F1B7D3-8C8E-42E8-A0F1-1131C793731A}">
  <ds:schemaRefs>
    <ds:schemaRef ds:uri="http://schemas.microsoft.com/sharepoint/v3/contenttype/forms"/>
  </ds:schemaRefs>
</ds:datastoreItem>
</file>

<file path=customXml/itemProps2.xml><?xml version="1.0" encoding="utf-8"?>
<ds:datastoreItem xmlns:ds="http://schemas.openxmlformats.org/officeDocument/2006/customXml" ds:itemID="{B70B8795-5212-45DC-B42D-2DB9075C6BF8}">
  <ds:schemaRefs>
    <ds:schemaRef ds:uri="http://schemas.microsoft.com/office/2006/metadata/properties"/>
    <ds:schemaRef ds:uri="http://schemas.microsoft.com/office/infopath/2007/PartnerControls"/>
    <ds:schemaRef ds:uri="ab27dd42-8c69-4360-9e34-a479661cbbd3"/>
    <ds:schemaRef ds:uri="1ab95bbc-16a1-475e-a82c-bc0a19ec93c6"/>
  </ds:schemaRefs>
</ds:datastoreItem>
</file>

<file path=customXml/itemProps3.xml><?xml version="1.0" encoding="utf-8"?>
<ds:datastoreItem xmlns:ds="http://schemas.openxmlformats.org/officeDocument/2006/customXml" ds:itemID="{820B17A5-53AD-414F-9BD3-FAA18DBEAD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adb01c-3147-43ab-a22c-b075258cff29"/>
    <ds:schemaRef ds:uri="b3a83697-cdb2-48fa-8fe7-513fa6967d9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45</TotalTime>
  <Words>2249</Words>
  <Application>Microsoft Office PowerPoint</Application>
  <PresentationFormat>Custom</PresentationFormat>
  <Paragraphs>181</Paragraphs>
  <Slides>16</Slides>
  <Notes>8</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Geneartive ai in [this course]</dc:title>
  <cp:lastModifiedBy>Shauna Doherty</cp:lastModifiedBy>
  <cp:revision>68</cp:revision>
  <dcterms:created xsi:type="dcterms:W3CDTF">2006-08-16T00:00:00Z</dcterms:created>
  <dcterms:modified xsi:type="dcterms:W3CDTF">2024-11-26T19:31:40Z</dcterms:modified>
  <dc:identifier>DAGNF6h3v-g</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0x0101003605C99174E7784CBECCBF16D412F19F</vt:lpwstr>
  </property>
  <property fmtid="{D5CDD505-2E9C-101B-9397-08002B2CF9AE}" pid="3" name="MediaServiceImageTags">
    <vt:lpwstr/>
  </property>
</Properties>
</file>