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  <p:sldMasterId id="2147484008" r:id="rId2"/>
    <p:sldMasterId id="2147484020" r:id="rId3"/>
  </p:sldMasterIdLst>
  <p:notesMasterIdLst>
    <p:notesMasterId r:id="rId28"/>
  </p:notesMasterIdLst>
  <p:handoutMasterIdLst>
    <p:handoutMasterId r:id="rId29"/>
  </p:handoutMasterIdLst>
  <p:sldIdLst>
    <p:sldId id="256" r:id="rId4"/>
    <p:sldId id="280" r:id="rId5"/>
    <p:sldId id="274" r:id="rId6"/>
    <p:sldId id="273" r:id="rId7"/>
    <p:sldId id="266" r:id="rId8"/>
    <p:sldId id="279" r:id="rId9"/>
    <p:sldId id="316" r:id="rId10"/>
    <p:sldId id="277" r:id="rId11"/>
    <p:sldId id="262" r:id="rId12"/>
    <p:sldId id="259" r:id="rId13"/>
    <p:sldId id="270" r:id="rId14"/>
    <p:sldId id="271" r:id="rId15"/>
    <p:sldId id="261" r:id="rId16"/>
    <p:sldId id="263" r:id="rId17"/>
    <p:sldId id="326" r:id="rId18"/>
    <p:sldId id="319" r:id="rId19"/>
    <p:sldId id="320" r:id="rId20"/>
    <p:sldId id="318" r:id="rId21"/>
    <p:sldId id="327" r:id="rId22"/>
    <p:sldId id="291" r:id="rId23"/>
    <p:sldId id="321" r:id="rId24"/>
    <p:sldId id="322" r:id="rId25"/>
    <p:sldId id="323" r:id="rId26"/>
    <p:sldId id="325" r:id="rId2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493"/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08" autoAdjust="0"/>
    <p:restoredTop sz="71172" autoAdjust="0"/>
  </p:normalViewPr>
  <p:slideViewPr>
    <p:cSldViewPr>
      <p:cViewPr varScale="1">
        <p:scale>
          <a:sx n="73" d="100"/>
          <a:sy n="73" d="100"/>
        </p:scale>
        <p:origin x="235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71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150" y="96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48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48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A4648-11FD-4EE9-B7A8-33ACDD32225E}" type="datetimeFigureOut">
              <a:rPr lang="en-CA" smtClean="0"/>
              <a:pPr/>
              <a:t>2025-01-20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30"/>
            <a:ext cx="3038475" cy="4648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930"/>
            <a:ext cx="3038475" cy="4648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1E362-E26E-4E63-8B03-2685C08CA4C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01156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48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0"/>
            <a:ext cx="3038475" cy="4648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290151-34E9-42FA-AC5A-027D396277AE}" type="datetimeFigureOut">
              <a:rPr lang="en-CA" smtClean="0"/>
              <a:pPr/>
              <a:t>2025-01-20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51375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537"/>
            <a:ext cx="5607050" cy="4182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30"/>
            <a:ext cx="3038475" cy="4648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829930"/>
            <a:ext cx="3038475" cy="4648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31B4A-7F70-4F6E-899C-8FA0C6046B2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1796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Territorial Acknowledgement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Connections of law,</a:t>
            </a:r>
            <a:r>
              <a:rPr lang="en-CA" baseline="0" dirty="0"/>
              <a:t> sense of place, and learning law in another place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31B4A-7F70-4F6E-899C-8FA0C6046B29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538329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31B4A-7F70-4F6E-899C-8FA0C6046B29}" type="slidenum">
              <a:rPr lang="en-CA" smtClean="0"/>
              <a:pPr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548579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31B4A-7F70-4F6E-899C-8FA0C6046B29}" type="slidenum">
              <a:rPr lang="en-CA" smtClean="0"/>
              <a:pPr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88673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31B4A-7F70-4F6E-899C-8FA0C6046B29}" type="slidenum">
              <a:rPr lang="en-CA" smtClean="0"/>
              <a:pPr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473826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31B4A-7F70-4F6E-899C-8FA0C6046B29}" type="slidenum">
              <a:rPr lang="en-CA" smtClean="0"/>
              <a:pPr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45333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31B4A-7F70-4F6E-899C-8FA0C6046B29}" type="slidenum">
              <a:rPr lang="en-CA" smtClean="0"/>
              <a:pPr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130105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31B4A-7F70-4F6E-899C-8FA0C6046B29}" type="slidenum">
              <a:rPr lang="en-CA" smtClean="0"/>
              <a:pPr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38908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31B4A-7F70-4F6E-899C-8FA0C6046B29}" type="slidenum">
              <a:rPr lang="en-CA" smtClean="0"/>
              <a:pPr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00790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31B4A-7F70-4F6E-899C-8FA0C6046B29}" type="slidenum">
              <a:rPr lang="en-CA" smtClean="0"/>
              <a:pPr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19102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/>
              <a:t>Application form is online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Webpage will be updated as we receive 2024-25 factsheets from partners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31B4A-7F70-4F6E-899C-8FA0C6046B29}" type="slidenum">
              <a:rPr lang="en-CA" smtClean="0"/>
              <a:pPr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80230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0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E7861D-F037-4830-92ED-FBD66E701D4E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0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7292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Depends on University</a:t>
            </a:r>
            <a:r>
              <a:rPr lang="en-US" baseline="0" dirty="0"/>
              <a:t> guidelines/restrictions on international student travel, and partner institutions’ ability to accept international exchange students.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UVic </a:t>
            </a:r>
            <a:r>
              <a:rPr lang="en-US" baseline="0" dirty="0"/>
              <a:t>has exchange agreements with many schools/universities around the world. However, these are the only law schools that UVic Law has active exchange agreements with.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Students can attend other schools on a letter of permission but they will have to pay tuition of those schools which is almost always MUCH more expensive.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31B4A-7F70-4F6E-899C-8FA0C6046B29}" type="slidenum">
              <a:rPr lang="en-CA" smtClean="0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34504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Kiran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0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E7861D-F037-4830-92ED-FBD66E701D4E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0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84097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7861D-F037-4830-92ED-FBD66E701D4E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3841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Students must</a:t>
            </a:r>
            <a:r>
              <a:rPr lang="en-CA" baseline="0" dirty="0"/>
              <a:t> take minimum of 4.5 units/term to qualify for CSL and bursaries.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Learn/experience different legal systems and courses we do</a:t>
            </a:r>
            <a:r>
              <a:rPr lang="en-CA" baseline="0" dirty="0"/>
              <a:t> not offer here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baseline="0" dirty="0"/>
              <a:t>Because you are still considered a UVic student, can apply for bursaries and student loans. Talk to Financial Aid Officer.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baseline="0" dirty="0"/>
              <a:t>Re bursaries: (a) Travel expenses are not allowable expense for bursaries</a:t>
            </a:r>
            <a:r>
              <a:rPr lang="en-CA" dirty="0"/>
              <a:t> since an exchange program is not a required degree component. (b) </a:t>
            </a:r>
            <a:r>
              <a:rPr lang="en-CA" baseline="0" dirty="0"/>
              <a:t>Allowed same living expenses as students living in Victoria. (c) Exchange a</a:t>
            </a:r>
            <a:r>
              <a:rPr lang="en-CA" dirty="0"/>
              <a:t>dmin fee of $150</a:t>
            </a:r>
            <a:r>
              <a:rPr lang="en-CA" baseline="0" dirty="0"/>
              <a:t> </a:t>
            </a:r>
            <a:r>
              <a:rPr lang="en-CA" dirty="0"/>
              <a:t>is claimable as an allowable expense for bursary fund.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31B4A-7F70-4F6E-899C-8FA0C6046B29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90793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Law students must attend UVic for 2 years to earn a UVic Law</a:t>
            </a:r>
            <a:r>
              <a:rPr lang="en-CA" baseline="0" dirty="0"/>
              <a:t> </a:t>
            </a:r>
            <a:r>
              <a:rPr lang="en-CA" dirty="0"/>
              <a:t>degree. This prohibits</a:t>
            </a:r>
            <a:r>
              <a:rPr lang="en-CA" baseline="0" dirty="0"/>
              <a:t> transfer, visiting (LOP), &amp; JD/BCL students from going on exchange.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baseline="0" dirty="0"/>
              <a:t>Can do co-op.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baseline="0" dirty="0"/>
              <a:t>Likely can do as part of JD/JID, still to be confirmed, but not until after 2</a:t>
            </a:r>
            <a:r>
              <a:rPr lang="en-CA" baseline="30000" dirty="0"/>
              <a:t>nd</a:t>
            </a:r>
            <a:r>
              <a:rPr lang="en-CA" baseline="0" dirty="0"/>
              <a:t> year of program and on certain conditions (Indigenous content? Does not conflict with field school or other required courses – need to consult with JID committee)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31B4A-7F70-4F6E-899C-8FA0C6046B29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9864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31B4A-7F70-4F6E-899C-8FA0C6046B29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8781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31B4A-7F70-4F6E-899C-8FA0C6046B29}" type="slidenum">
              <a:rPr lang="en-CA" smtClean="0"/>
              <a:pPr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482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31B4A-7F70-4F6E-899C-8FA0C6046B29}" type="slidenum">
              <a:rPr lang="en-CA" smtClean="0"/>
              <a:pPr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02478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31B4A-7F70-4F6E-899C-8FA0C6046B29}" type="slidenum">
              <a:rPr lang="en-CA" smtClean="0"/>
              <a:pPr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51031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C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31B4A-7F70-4F6E-899C-8FA0C6046B29}" type="slidenum">
              <a:rPr lang="en-CA" smtClean="0"/>
              <a:pPr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5896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>
              <a:defRPr lang="en-US" dirty="0"/>
            </a:lvl1pPr>
            <a:extLst/>
          </a:lstStyle>
          <a:p>
            <a:r>
              <a:rPr lang="en-US" dirty="0"/>
              <a:t>Click to add photo album title</a:t>
            </a:r>
          </a:p>
        </p:txBody>
      </p:sp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endParaRPr lang="en-US" sz="3200" i="1" kern="0" dirty="0">
              <a:solidFill>
                <a:prstClr val="white"/>
              </a:solidFill>
            </a:endParaRP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5133975"/>
            <a:ext cx="6386946" cy="1219200"/>
          </a:xfrm>
        </p:spPr>
        <p:txBody>
          <a:bodyPr vert="horz" tIns="0" anchor="t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/>
              <a:t>Click to add date and other details</a:t>
            </a:r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/>
          <a:p>
            <a:pPr algn="ctr">
              <a:buFontTx/>
              <a:buNone/>
            </a:pPr>
            <a:r>
              <a:rPr lang="en-CA" sz="2000"/>
              <a:t>Drag picture to placeholder or click icon to add</a:t>
            </a:r>
            <a:endParaRPr lang="en-US" sz="200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76844" y="186904"/>
            <a:ext cx="8763000" cy="6213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30C84A2-23CF-44F5-B813-5187ED5C7D1C}" type="datetimeFigureOut">
              <a:rPr lang="en-US" smtClean="0">
                <a:solidFill>
                  <a:srgbClr val="D4D2D0"/>
                </a:solidFill>
              </a:rPr>
              <a:pPr/>
              <a:t>1/20/2025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99EC173-99AE-4773-AB25-02E469A13EAE}" type="slidenum">
              <a:rPr lang="en-US" smtClean="0">
                <a:solidFill>
                  <a:srgbClr val="D4D2D0"/>
                </a:solidFill>
              </a:rPr>
              <a:pPr/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13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566401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15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720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228600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28600"/>
            <a:ext cx="4023360" cy="3017520"/>
          </a:xfrm>
        </p:spPr>
        <p:txBody>
          <a:bodyPr anchor="b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30C84A2-23CF-44F5-B813-5187ED5C7D1C}" type="datetimeFigureOut">
              <a:rPr lang="en-US" smtClean="0">
                <a:solidFill>
                  <a:srgbClr val="D4D2D0"/>
                </a:solidFill>
              </a:rPr>
              <a:pPr/>
              <a:t>1/20/2025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99EC173-99AE-4773-AB25-02E469A13EAE}" type="slidenum">
              <a:rPr lang="en-US" smtClean="0">
                <a:solidFill>
                  <a:srgbClr val="D4D2D0"/>
                </a:solidFill>
              </a:rPr>
              <a:pPr/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8134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384048"/>
            <a:ext cx="4457700" cy="5943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30C84A2-23CF-44F5-B813-5187ED5C7D1C}" type="datetimeFigureOut">
              <a:rPr lang="en-US" smtClean="0">
                <a:solidFill>
                  <a:srgbClr val="D4D2D0"/>
                </a:solidFill>
              </a:rPr>
              <a:pPr/>
              <a:t>1/20/2025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99EC173-99AE-4773-AB25-02E469A13EAE}" type="slidenum">
              <a:rPr lang="en-US" smtClean="0">
                <a:solidFill>
                  <a:srgbClr val="D4D2D0"/>
                </a:solidFill>
              </a:rPr>
              <a:pPr/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51637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>
            <a:spLocks noGrp="1"/>
          </p:cNvSpPr>
          <p:nvPr>
            <p:ph type="pic" sz="quarter" idx="14"/>
          </p:nvPr>
        </p:nvSpPr>
        <p:spPr>
          <a:xfrm>
            <a:off x="2229297" y="228600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3" name="Rectangle 7"/>
          <p:cNvSpPr>
            <a:spLocks noGrp="1"/>
          </p:cNvSpPr>
          <p:nvPr>
            <p:ph type="pic" sz="quarter" idx="26"/>
          </p:nvPr>
        </p:nvSpPr>
        <p:spPr>
          <a:xfrm>
            <a:off x="22292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5"/>
          </p:nvPr>
        </p:nvSpPr>
        <p:spPr>
          <a:xfrm>
            <a:off x="4672217" y="228600"/>
            <a:ext cx="2286000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27"/>
          </p:nvPr>
        </p:nvSpPr>
        <p:spPr>
          <a:xfrm>
            <a:off x="46676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6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</p:spPr>
        <p:txBody>
          <a:bodyPr anchor="b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</p:spPr>
        <p:txBody>
          <a:bodyPr anchor="b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</p:spPr>
        <p:txBody>
          <a:bodyPr anchor="t" anchorCtr="0"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1" name="Rectangle 10"/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fld id="{F30C84A2-23CF-44F5-B813-5187ED5C7D1C}" type="datetimeFigureOut">
              <a:rPr lang="en-US" smtClean="0">
                <a:solidFill>
                  <a:srgbClr val="D4D2D0"/>
                </a:solidFill>
              </a:rPr>
              <a:pPr/>
              <a:t>1/20/2025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F99EC173-99AE-4773-AB25-02E469A13EAE}" type="slidenum">
              <a:rPr lang="en-US" smtClean="0">
                <a:solidFill>
                  <a:srgbClr val="D4D2D0"/>
                </a:solidFill>
              </a:rPr>
              <a:pPr/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15" name="Rectangle 14"/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6821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pic" sz="quarter" idx="14"/>
          </p:nvPr>
        </p:nvSpPr>
        <p:spPr>
          <a:xfrm>
            <a:off x="926821" y="533400"/>
            <a:ext cx="3653297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26821" y="61722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9" name="Rectangle 7"/>
          <p:cNvSpPr>
            <a:spLocks noGrp="1"/>
          </p:cNvSpPr>
          <p:nvPr>
            <p:ph type="pic" sz="quarter" idx="17"/>
          </p:nvPr>
        </p:nvSpPr>
        <p:spPr>
          <a:xfrm>
            <a:off x="4660621" y="5334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8"/>
          </p:nvPr>
        </p:nvSpPr>
        <p:spPr>
          <a:xfrm>
            <a:off x="9268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19"/>
          </p:nvPr>
        </p:nvSpPr>
        <p:spPr>
          <a:xfrm>
            <a:off x="46606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926821" y="1524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3" hasCustomPrompt="1"/>
          </p:nvPr>
        </p:nvSpPr>
        <p:spPr>
          <a:xfrm>
            <a:off x="4660621" y="61722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24" hasCustomPrompt="1"/>
          </p:nvPr>
        </p:nvSpPr>
        <p:spPr>
          <a:xfrm>
            <a:off x="4660621" y="1524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F30C84A2-23CF-44F5-B813-5187ED5C7D1C}" type="datetimeFigureOut">
              <a:rPr lang="en-US" smtClean="0">
                <a:solidFill>
                  <a:srgbClr val="D4D2D0"/>
                </a:solidFill>
              </a:rPr>
              <a:pPr/>
              <a:t>1/20/2025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F99EC173-99AE-4773-AB25-02E469A13EAE}" type="slidenum">
              <a:rPr lang="en-US" smtClean="0">
                <a:solidFill>
                  <a:srgbClr val="D4D2D0"/>
                </a:solidFill>
              </a:rPr>
              <a:pPr/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755135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Lar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1524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1"/>
          </p:nvPr>
        </p:nvSpPr>
        <p:spPr>
          <a:xfrm>
            <a:off x="45466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0"/>
          </p:nvPr>
        </p:nvSpPr>
        <p:spPr>
          <a:xfrm>
            <a:off x="234906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29" name="Rectangle 7"/>
          <p:cNvSpPr>
            <a:spLocks noGrp="1"/>
          </p:cNvSpPr>
          <p:nvPr>
            <p:ph type="pic" sz="quarter" idx="32"/>
          </p:nvPr>
        </p:nvSpPr>
        <p:spPr>
          <a:xfrm>
            <a:off x="6740166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2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4495800"/>
            <a:ext cx="8763000" cy="1905000"/>
          </a:xfrm>
        </p:spPr>
        <p:txBody>
          <a:bodyPr anchor="t" anchorCtr="0"/>
          <a:lstStyle>
            <a:lvl1pPr marL="0" marR="0" indent="0" algn="l">
              <a:buFontTx/>
              <a:buNone/>
              <a:defRPr sz="2400" baseline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33"/>
          </p:nvPr>
        </p:nvSpPr>
        <p:spPr/>
        <p:txBody>
          <a:bodyPr/>
          <a:lstStyle/>
          <a:p>
            <a:fld id="{F30C84A2-23CF-44F5-B813-5187ED5C7D1C}" type="datetimeFigureOut">
              <a:rPr lang="en-US" smtClean="0">
                <a:solidFill>
                  <a:srgbClr val="D4D2D0"/>
                </a:solidFill>
              </a:rPr>
              <a:pPr/>
              <a:t>1/20/2025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F99EC173-99AE-4773-AB25-02E469A13EAE}" type="slidenum">
              <a:rPr lang="en-US" smtClean="0">
                <a:solidFill>
                  <a:srgbClr val="D4D2D0"/>
                </a:solidFill>
              </a:rPr>
              <a:pPr/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32264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: 1 Portrait with  3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685800" y="257665"/>
            <a:ext cx="4617720" cy="6172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4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788848" y="257665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22"/>
          </p:nvPr>
        </p:nvSpPr>
        <p:spPr>
          <a:xfrm>
            <a:off x="5788848" y="2432657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14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788848" y="4607649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F30C84A2-23CF-44F5-B813-5187ED5C7D1C}" type="datetimeFigureOut">
              <a:rPr lang="en-US" smtClean="0">
                <a:solidFill>
                  <a:srgbClr val="D4D2D0"/>
                </a:solidFill>
              </a:rPr>
              <a:pPr/>
              <a:t>1/20/2025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F99EC173-99AE-4773-AB25-02E469A13EAE}" type="slidenum">
              <a:rPr lang="en-US" smtClean="0">
                <a:solidFill>
                  <a:srgbClr val="D4D2D0"/>
                </a:solidFill>
              </a:rPr>
              <a:pPr/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9" name="Rectangle 8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416974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Landscape with 2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290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17"/>
          </p:nvPr>
        </p:nvSpPr>
        <p:spPr>
          <a:xfrm>
            <a:off x="3033848" y="228600"/>
            <a:ext cx="5562600" cy="4171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6"/>
          </p:nvPr>
        </p:nvSpPr>
        <p:spPr>
          <a:xfrm>
            <a:off x="609600" y="2286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4495800"/>
            <a:ext cx="2666999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23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4495800"/>
            <a:ext cx="2757352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fld id="{F30C84A2-23CF-44F5-B813-5187ED5C7D1C}" type="datetimeFigureOut">
              <a:rPr lang="en-US" smtClean="0">
                <a:solidFill>
                  <a:srgbClr val="D4D2D0"/>
                </a:solidFill>
              </a:rPr>
              <a:pPr/>
              <a:t>1/20/2025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F99EC173-99AE-4773-AB25-02E469A13EAE}" type="slidenum">
              <a:rPr lang="en-US" smtClean="0">
                <a:solidFill>
                  <a:srgbClr val="D4D2D0"/>
                </a:solidFill>
              </a:rPr>
              <a:pPr/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380335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Portrait with 2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Grp="1"/>
          </p:cNvSpPr>
          <p:nvPr>
            <p:ph type="pic" sz="quarter" idx="26"/>
          </p:nvPr>
        </p:nvSpPr>
        <p:spPr>
          <a:xfrm>
            <a:off x="5121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23" name="Rectangle 7"/>
          <p:cNvSpPr>
            <a:spLocks noGrp="1"/>
          </p:cNvSpPr>
          <p:nvPr>
            <p:ph type="pic" sz="quarter" idx="29"/>
          </p:nvPr>
        </p:nvSpPr>
        <p:spPr>
          <a:xfrm>
            <a:off x="51213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0"/>
          </p:nvPr>
        </p:nvSpPr>
        <p:spPr>
          <a:xfrm>
            <a:off x="471837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22" name="Rectangle 7"/>
          <p:cNvSpPr>
            <a:spLocks noGrp="1"/>
          </p:cNvSpPr>
          <p:nvPr>
            <p:ph type="pic" sz="quarter" idx="27"/>
          </p:nvPr>
        </p:nvSpPr>
        <p:spPr>
          <a:xfrm>
            <a:off x="32934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8"/>
          </p:nvPr>
        </p:nvSpPr>
        <p:spPr>
          <a:xfrm>
            <a:off x="60747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fld id="{F30C84A2-23CF-44F5-B813-5187ED5C7D1C}" type="datetimeFigureOut">
              <a:rPr lang="en-US" smtClean="0">
                <a:solidFill>
                  <a:srgbClr val="D4D2D0"/>
                </a:solidFill>
              </a:rPr>
              <a:pPr/>
              <a:t>1/20/2025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F99EC173-99AE-4773-AB25-02E469A13EAE}" type="slidenum">
              <a:rPr lang="en-US" smtClean="0">
                <a:solidFill>
                  <a:srgbClr val="D4D2D0"/>
                </a:solidFill>
              </a:rPr>
              <a:pPr/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9" name="Rectangle 8"/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474547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3050273" y="16002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CA" sz="2400" i="0"/>
              <a:t>Drag picture to placeholder or click icon to add</a:t>
            </a:r>
            <a:endParaRPr lang="en-US" sz="2400" i="0"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0" y="48768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30C84A2-23CF-44F5-B813-5187ED5C7D1C}" type="datetimeFigureOut">
              <a:rPr lang="en-US" smtClean="0">
                <a:solidFill>
                  <a:srgbClr val="D4D2D0"/>
                </a:solidFill>
              </a:rPr>
              <a:pPr/>
              <a:t>1/20/2025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99EC173-99AE-4773-AB25-02E469A13EAE}" type="slidenum">
              <a:rPr lang="en-US" smtClean="0">
                <a:solidFill>
                  <a:srgbClr val="D4D2D0"/>
                </a:solidFill>
              </a:rPr>
              <a:pPr/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849020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4955273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CA" sz="2400" i="0"/>
              <a:t>Drag picture to placeholder or click icon to add</a:t>
            </a:r>
            <a:endParaRPr lang="en-US" sz="2400" i="0" dirty="0"/>
          </a:p>
        </p:txBody>
      </p:sp>
      <p:sp>
        <p:nvSpPr>
          <p:cNvPr id="6" name="W¥ل云玗İαЂôÁûÂÚ丫:Pïçtúrê Plå¢éhõlðér 表¥鷗字㌍ 表_W 5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CA" sz="2400" i="0"/>
              <a:t>Drag picture to placeholder or click icon to add</a:t>
            </a:r>
            <a:endParaRPr lang="en-US" sz="2400" i="0"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8" name="W¥ل云玗İαЂÕØÚáÛ丫:Téxt Plàçèhòlðêr 表¥鷗字㌍_W 7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9" name="Rectangle 8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F30C84A2-23CF-44F5-B813-5187ED5C7D1C}" type="datetimeFigureOut">
              <a:rPr lang="en-US" smtClean="0">
                <a:solidFill>
                  <a:srgbClr val="D4D2D0"/>
                </a:solidFill>
              </a:rPr>
              <a:pPr/>
              <a:t>1/20/2025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99EC173-99AE-4773-AB25-02E469A13EAE}" type="slidenum">
              <a:rPr lang="en-US" smtClean="0">
                <a:solidFill>
                  <a:srgbClr val="D4D2D0"/>
                </a:solidFill>
              </a:rPr>
              <a:pPr/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5119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94590"/>
            <a:ext cx="7467600" cy="56007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lang="en-US" i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CA" sz="2400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i="0" dirty="0"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019800"/>
            <a:ext cx="7467600" cy="38100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30C84A2-23CF-44F5-B813-5187ED5C7D1C}" type="datetimeFigureOut">
              <a:rPr lang="en-US" smtClean="0">
                <a:solidFill>
                  <a:srgbClr val="D4D2D0"/>
                </a:solidFill>
              </a:rPr>
              <a:pPr/>
              <a:t>1/20/2025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99EC173-99AE-4773-AB25-02E469A13EAE}" type="slidenum">
              <a:rPr lang="en-US" smtClean="0">
                <a:solidFill>
                  <a:srgbClr val="D4D2D0"/>
                </a:solidFill>
              </a:rPr>
              <a:pPr/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539001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57200" y="2057400"/>
            <a:ext cx="8229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4" name="W¥ل云玗İαЂÕØÚáÛ丫:Téxt Plàçèhòlðêr 表¥鷗字㌍_W 3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76800"/>
            <a:ext cx="8229600" cy="14478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fld id="{F30C84A2-23CF-44F5-B813-5187ED5C7D1C}" type="datetimeFigureOut">
              <a:rPr lang="en-US" smtClean="0">
                <a:solidFill>
                  <a:srgbClr val="D4D2D0"/>
                </a:solidFill>
              </a:rPr>
              <a:pPr/>
              <a:t>1/20/2025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F99EC173-99AE-4773-AB25-02E469A13EAE}" type="slidenum">
              <a:rPr lang="en-US" smtClean="0">
                <a:solidFill>
                  <a:srgbClr val="D4D2D0"/>
                </a:solidFill>
              </a:rPr>
              <a:pPr/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061604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CA" noProof="1"/>
              <a:t>Click to edit Master title style</a:t>
            </a:r>
            <a:endParaRPr lang="en-US"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noProof="1"/>
              <a:t>Click to edit Master text styles</a:t>
            </a:r>
          </a:p>
          <a:p>
            <a:pPr lvl="1"/>
            <a:r>
              <a:rPr lang="en-CA" noProof="1"/>
              <a:t>Second level</a:t>
            </a:r>
          </a:p>
          <a:p>
            <a:pPr lvl="2"/>
            <a:r>
              <a:rPr lang="en-CA" noProof="1"/>
              <a:t>Third level</a:t>
            </a:r>
          </a:p>
          <a:p>
            <a:pPr lvl="3"/>
            <a:r>
              <a:rPr lang="en-CA" noProof="1"/>
              <a:t>Fourth level</a:t>
            </a:r>
          </a:p>
          <a:p>
            <a:pPr lvl="4"/>
            <a:r>
              <a:rPr lang="en-CA" noProof="1"/>
              <a:t>Fifth level</a:t>
            </a:r>
            <a:endParaRPr lang="en-US"/>
          </a:p>
        </p:txBody>
      </p:sp>
      <p:sp>
        <p:nvSpPr>
          <p:cNvPr id="2" name="Rectangl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2EC6F-6501-4E04-BD6C-A8A6CABB2C5B}" type="datetimeFigureOut">
              <a:rPr lang="en-US" smtClean="0">
                <a:solidFill>
                  <a:srgbClr val="D4D2D0"/>
                </a:solidFill>
              </a:rPr>
              <a:pPr/>
              <a:t>1/20/2025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>
                <a:solidFill>
                  <a:srgbClr val="D4D2D0"/>
                </a:solidFill>
              </a:rPr>
              <a:pPr/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3882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82156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1B24A92-7EB8-43CD-82FE-65A004B0B448}" type="datetimeFigureOut">
              <a:rPr lang="en-CA" smtClean="0"/>
              <a:pPr/>
              <a:t>2025-01-20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20D2591-6AB3-4530-8E2E-33F89806FAD3}" type="slidenum">
              <a:rPr lang="en-CA" smtClean="0"/>
              <a:pPr/>
              <a:t>‹#›</a:t>
            </a:fld>
            <a:endParaRPr lang="en-CA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3248688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24A92-7EB8-43CD-82FE-65A004B0B448}" type="datetimeFigureOut">
              <a:rPr lang="en-CA" smtClean="0"/>
              <a:pPr/>
              <a:t>2025-01-20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2591-6AB3-4530-8E2E-33F89806FAD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9627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B24A92-7EB8-43CD-82FE-65A004B0B448}" type="datetimeFigureOut">
              <a:rPr lang="en-CA" smtClean="0"/>
              <a:pPr/>
              <a:t>2025-01-20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20D2591-6AB3-4530-8E2E-33F89806FAD3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1177989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24A92-7EB8-43CD-82FE-65A004B0B448}" type="datetimeFigureOut">
              <a:rPr lang="en-CA" smtClean="0"/>
              <a:pPr/>
              <a:t>2025-01-20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2591-6AB3-4530-8E2E-33F89806FAD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284296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24A92-7EB8-43CD-82FE-65A004B0B448}" type="datetimeFigureOut">
              <a:rPr lang="en-CA" smtClean="0"/>
              <a:pPr/>
              <a:t>2025-01-20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2591-6AB3-4530-8E2E-33F89806FAD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94655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24A92-7EB8-43CD-82FE-65A004B0B448}" type="datetimeFigureOut">
              <a:rPr lang="en-CA" smtClean="0"/>
              <a:pPr/>
              <a:t>2025-01-20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2591-6AB3-4530-8E2E-33F89806FAD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87569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24A92-7EB8-43CD-82FE-65A004B0B448}" type="datetimeFigureOut">
              <a:rPr lang="en-CA" smtClean="0"/>
              <a:pPr/>
              <a:t>2025-01-20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2591-6AB3-4530-8E2E-33F89806FAD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1293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CA" i="0"/>
              <a:t>Drag picture to placeholder or click icon to add</a:t>
            </a:r>
            <a:endParaRPr lang="en-US" i="0" dirty="0"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 hasCustomPrompt="1"/>
          </p:nvPr>
        </p:nvSpPr>
        <p:spPr>
          <a:xfrm>
            <a:off x="5257800" y="3048000"/>
            <a:ext cx="3505200" cy="3352800"/>
          </a:xfrm>
        </p:spPr>
        <p:txBody>
          <a:bodyPr tIns="91440" bIns="91440" anchor="b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30C84A2-23CF-44F5-B813-5187ED5C7D1C}" type="datetimeFigureOut">
              <a:rPr lang="en-US" smtClean="0">
                <a:solidFill>
                  <a:srgbClr val="D4D2D0"/>
                </a:solidFill>
              </a:rPr>
              <a:pPr/>
              <a:t>1/20/2025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99EC173-99AE-4773-AB25-02E469A13EAE}" type="slidenum">
              <a:rPr lang="en-US" smtClean="0">
                <a:solidFill>
                  <a:srgbClr val="D4D2D0"/>
                </a:solidFill>
              </a:rPr>
              <a:pPr/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455533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B24A92-7EB8-43CD-82FE-65A004B0B448}" type="datetimeFigureOut">
              <a:rPr lang="en-CA" smtClean="0"/>
              <a:pPr/>
              <a:t>2025-01-20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20D2591-6AB3-4530-8E2E-33F89806FAD3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122262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B24A92-7EB8-43CD-82FE-65A004B0B448}" type="datetimeFigureOut">
              <a:rPr lang="en-CA" smtClean="0"/>
              <a:pPr/>
              <a:t>2025-01-20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20D2591-6AB3-4530-8E2E-33F89806FAD3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690752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24A92-7EB8-43CD-82FE-65A004B0B448}" type="datetimeFigureOut">
              <a:rPr lang="en-CA" smtClean="0"/>
              <a:pPr/>
              <a:t>2025-01-20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2591-6AB3-4530-8E2E-33F89806FAD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67124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24A92-7EB8-43CD-82FE-65A004B0B448}" type="datetimeFigureOut">
              <a:rPr lang="en-CA" smtClean="0"/>
              <a:pPr/>
              <a:t>2025-01-20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2591-6AB3-4530-8E2E-33F89806FAD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501964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437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1244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577145-B83F-4414-9F92-88DDE0092700}" type="datetimeFigureOut">
              <a:rPr lang="en-CA" smtClean="0"/>
              <a:pPr/>
              <a:t>2025-01-20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5796BA-F2EA-46DD-839F-B5355C75B5D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0250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andscape (Fullsc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>
              <a:buFontTx/>
              <a:buNone/>
            </a:pPr>
            <a:r>
              <a:rPr lang="en-US" i="0" dirty="0"/>
              <a:t>Click icon</a:t>
            </a:r>
            <a:r>
              <a:rPr lang="en-US" i="0" baseline="0" dirty="0"/>
              <a:t> to add </a:t>
            </a:r>
            <a:r>
              <a:rPr lang="en-US" i="0" dirty="0"/>
              <a:t>full page picture</a:t>
            </a:r>
            <a:endParaRPr lang="en-US" i="0" baseline="0" dirty="0"/>
          </a:p>
          <a:p>
            <a:pPr marL="0" marR="0" indent="0" algn="ctr">
              <a:buFontTx/>
              <a:buNone/>
            </a:pPr>
            <a:endParaRPr lang="en-US" i="0" dirty="0"/>
          </a:p>
          <a:p>
            <a:pPr algn="ctr">
              <a:buFontTx/>
              <a:buNone/>
            </a:pPr>
            <a:endParaRPr lang="en-US" i="0" dirty="0"/>
          </a:p>
          <a:p>
            <a:pPr algn="ctr">
              <a:buFontTx/>
              <a:buNone/>
            </a:pP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53309096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 hasCustomPrompt="1"/>
          </p:nvPr>
        </p:nvSpPr>
        <p:spPr>
          <a:xfrm>
            <a:off x="752670" y="4572000"/>
            <a:ext cx="7781730" cy="990600"/>
          </a:xfrm>
        </p:spPr>
        <p:txBody>
          <a:bodyPr vert="horz" bIns="0" anchor="b" anchorCtr="0"/>
          <a:lstStyle>
            <a:lvl1pPr>
              <a:defRPr baseline="0"/>
            </a:lvl1pPr>
            <a:extLst/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752670" y="5600700"/>
            <a:ext cx="7772400" cy="838200"/>
          </a:xfrm>
        </p:spPr>
        <p:txBody>
          <a:bodyPr vert="horz" tIns="0"/>
          <a:lstStyle>
            <a:lvl1pPr>
              <a:buFontTx/>
              <a:buNone/>
              <a:defRPr sz="1800"/>
            </a:lvl1pPr>
            <a:extLst/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/>
          <a:p>
            <a:pPr algn="ctr">
              <a:buFontTx/>
              <a:buNone/>
            </a:pPr>
            <a:r>
              <a:rPr lang="en-CA" sz="2000"/>
              <a:t>Drag picture to placeholder or click icon to add</a:t>
            </a:r>
            <a:endParaRPr lang="en-US" sz="2000" dirty="0"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/>
          <a:p>
            <a:pPr algn="ctr">
              <a:buFontTx/>
              <a:buNone/>
            </a:pPr>
            <a:r>
              <a:rPr lang="en-CA" sz="2000"/>
              <a:t>Drag picture to placeholder or click icon to add</a:t>
            </a:r>
            <a:endParaRPr lang="en-US" sz="2000" dirty="0"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/>
          <a:p>
            <a:pPr algn="ctr">
              <a:buFontTx/>
              <a:buNone/>
            </a:pPr>
            <a:r>
              <a:rPr lang="en-CA" sz="2000"/>
              <a:t>Drag picture to placeholder or click icon to add</a:t>
            </a:r>
            <a:endParaRPr lang="en-US" sz="2000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F30C84A2-23CF-44F5-B813-5187ED5C7D1C}" type="datetimeFigureOut">
              <a:rPr lang="en-US" smtClean="0">
                <a:solidFill>
                  <a:srgbClr val="D4D2D0"/>
                </a:solidFill>
              </a:rPr>
              <a:pPr/>
              <a:t>1/20/2025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99EC173-99AE-4773-AB25-02E469A13EAE}" type="slidenum">
              <a:rPr lang="en-US" smtClean="0">
                <a:solidFill>
                  <a:srgbClr val="D4D2D0"/>
                </a:solidFill>
              </a:rPr>
              <a:pPr/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492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4722047" y="609600"/>
            <a:ext cx="3431353" cy="4575141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CA" sz="2400" i="0"/>
              <a:t>Drag picture to placeholder or click icon to add</a:t>
            </a:r>
            <a:endParaRPr lang="en-US" sz="2400" i="0" dirty="0"/>
          </a:p>
        </p:txBody>
      </p:sp>
      <p:sp>
        <p:nvSpPr>
          <p:cNvPr id="11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1066800" y="609600"/>
            <a:ext cx="3429000" cy="4572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CA" sz="2400" i="0"/>
              <a:t>Drag picture to placeholder or click icon to add</a:t>
            </a:r>
            <a:endParaRPr lang="en-US" sz="2400" i="0" dirty="0"/>
          </a:p>
        </p:txBody>
      </p:sp>
      <p:sp>
        <p:nvSpPr>
          <p:cNvPr id="3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10668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30C84A2-23CF-44F5-B813-5187ED5C7D1C}" type="datetimeFigureOut">
              <a:rPr lang="en-US" smtClean="0">
                <a:solidFill>
                  <a:srgbClr val="D4D2D0"/>
                </a:solidFill>
              </a:rPr>
              <a:pPr/>
              <a:t>1/20/2025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99EC173-99AE-4773-AB25-02E469A13EAE}" type="slidenum">
              <a:rPr lang="en-US" smtClean="0">
                <a:solidFill>
                  <a:srgbClr val="D4D2D0"/>
                </a:solidFill>
              </a:rPr>
              <a:pPr/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63553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25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648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30C84A2-23CF-44F5-B813-5187ED5C7D1C}" type="datetimeFigureOut">
              <a:rPr lang="en-US" smtClean="0">
                <a:solidFill>
                  <a:srgbClr val="D4D2D0"/>
                </a:solidFill>
              </a:rPr>
              <a:pPr/>
              <a:t>1/20/2025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99EC173-99AE-4773-AB25-02E469A13EAE}" type="slidenum">
              <a:rPr lang="en-US" smtClean="0">
                <a:solidFill>
                  <a:srgbClr val="D4D2D0"/>
                </a:solidFill>
              </a:rPr>
              <a:pPr/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83963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Mixe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141976" y="381000"/>
            <a:ext cx="3773424" cy="283006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CA" i="0"/>
              <a:t>Drag picture to placeholder or click icon to add</a:t>
            </a:r>
            <a:endParaRPr lang="en-US" i="0" dirty="0"/>
          </a:p>
        </p:txBody>
      </p:sp>
      <p:sp>
        <p:nvSpPr>
          <p:cNvPr id="22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381000"/>
            <a:ext cx="4462272" cy="594969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CA" i="0"/>
              <a:t>Drag picture to placeholder or click icon to add</a:t>
            </a:r>
            <a:endParaRPr lang="en-US" i="0" dirty="0"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5141976" y="3352800"/>
            <a:ext cx="3773425" cy="2971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30C84A2-23CF-44F5-B813-5187ED5C7D1C}" type="datetimeFigureOut">
              <a:rPr lang="en-US" smtClean="0">
                <a:solidFill>
                  <a:srgbClr val="D4D2D0"/>
                </a:solidFill>
              </a:rPr>
              <a:pPr/>
              <a:t>1/20/2025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99EC173-99AE-4773-AB25-02E469A13EAE}" type="slidenum">
              <a:rPr lang="en-US" smtClean="0">
                <a:solidFill>
                  <a:srgbClr val="D4D2D0"/>
                </a:solidFill>
              </a:rPr>
              <a:pPr/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89077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004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30C84A2-23CF-44F5-B813-5187ED5C7D1C}" type="datetimeFigureOut">
              <a:rPr lang="en-US" smtClean="0">
                <a:solidFill>
                  <a:srgbClr val="D4D2D0"/>
                </a:solidFill>
              </a:rPr>
              <a:pPr/>
              <a:t>1/20/2025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99EC173-99AE-4773-AB25-02E469A13EAE}" type="slidenum">
              <a:rPr lang="en-US" smtClean="0">
                <a:solidFill>
                  <a:srgbClr val="D4D2D0"/>
                </a:solidFill>
              </a:rPr>
              <a:pPr/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03069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.jp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CA" noProof="1"/>
              <a:t>Click to edit Master title style</a:t>
            </a:r>
            <a:endParaRPr lang="en-US" dirty="0"/>
          </a:p>
        </p:txBody>
      </p:sp>
      <p:sp>
        <p:nvSpPr>
          <p:cNvPr id="13" name="Rectangl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CA" noProof="1"/>
              <a:t>Click to edit Master text styles</a:t>
            </a:r>
          </a:p>
          <a:p>
            <a:pPr lvl="1"/>
            <a:r>
              <a:rPr lang="en-CA" noProof="1"/>
              <a:t>Second level</a:t>
            </a:r>
          </a:p>
          <a:p>
            <a:pPr lvl="2"/>
            <a:r>
              <a:rPr lang="en-CA" noProof="1"/>
              <a:t>Third level</a:t>
            </a:r>
          </a:p>
          <a:p>
            <a:pPr lvl="3"/>
            <a:r>
              <a:rPr lang="en-CA" noProof="1"/>
              <a:t>Fourth level</a:t>
            </a:r>
          </a:p>
          <a:p>
            <a:pPr lvl="4"/>
            <a:r>
              <a:rPr lang="en-CA" noProof="1"/>
              <a:t>Fifth level</a:t>
            </a:r>
            <a:endParaRPr lang="en-US" dirty="0"/>
          </a:p>
        </p:txBody>
      </p:sp>
      <p:sp>
        <p:nvSpPr>
          <p:cNvPr id="29" name="Rectangle 3"/>
          <p:cNvSpPr>
            <a:spLocks noGrp="1"/>
          </p:cNvSpPr>
          <p:nvPr>
            <p:ph type="dt" sz="half" idx="2"/>
          </p:nvPr>
        </p:nvSpPr>
        <p:spPr>
          <a:xfrm>
            <a:off x="66675" y="6559360"/>
            <a:ext cx="2438400" cy="244475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tx2"/>
                </a:solidFill>
              </a:defRPr>
            </a:lvl1pPr>
            <a:extLst/>
          </a:lstStyle>
          <a:p>
            <a:fld id="{F30C84A2-23CF-44F5-B813-5187ED5C7D1C}" type="datetimeFigureOut">
              <a:rPr lang="en-US" smtClean="0">
                <a:solidFill>
                  <a:srgbClr val="D4D2D0"/>
                </a:solidFill>
              </a:rPr>
              <a:pPr/>
              <a:t>1/20/2025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20" name="Rectangle 25"/>
          <p:cNvSpPr>
            <a:spLocks noGrp="1"/>
          </p:cNvSpPr>
          <p:nvPr>
            <p:ph type="ftr" sz="quarter" idx="3"/>
          </p:nvPr>
        </p:nvSpPr>
        <p:spPr>
          <a:xfrm>
            <a:off x="2995653" y="6558153"/>
            <a:ext cx="4648200" cy="246888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chemeClr val="tx2"/>
                </a:solidFill>
              </a:defRPr>
            </a:lvl1pPr>
            <a:extLst/>
          </a:lstStyle>
          <a:p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23" name="Rectangle 16"/>
          <p:cNvSpPr>
            <a:spLocks noGrp="1"/>
          </p:cNvSpPr>
          <p:nvPr>
            <p:ph type="sldNum" sz="quarter" idx="4"/>
          </p:nvPr>
        </p:nvSpPr>
        <p:spPr>
          <a:xfrm>
            <a:off x="8172450" y="6559360"/>
            <a:ext cx="914400" cy="24447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</a:defRPr>
            </a:lvl1pPr>
            <a:extLst/>
          </a:lstStyle>
          <a:p>
            <a:fld id="{F99EC173-99AE-4773-AB25-02E469A13EAE}" type="slidenum">
              <a:rPr lang="en-US" smtClean="0">
                <a:solidFill>
                  <a:srgbClr val="D4D2D0"/>
                </a:solidFill>
              </a:rPr>
              <a:pPr/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3616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  <p:sldLayoutId id="2147483985" r:id="rId13"/>
    <p:sldLayoutId id="2147483986" r:id="rId14"/>
    <p:sldLayoutId id="2147483987" r:id="rId15"/>
    <p:sldLayoutId id="2147483988" r:id="rId16"/>
    <p:sldLayoutId id="2147483989" r:id="rId17"/>
    <p:sldLayoutId id="2147483990" r:id="rId18"/>
    <p:sldLayoutId id="2147483991" r:id="rId19"/>
    <p:sldLayoutId id="2147483992" r:id="rId20"/>
    <p:sldLayoutId id="2147483993" r:id="rId21"/>
    <p:sldLayoutId id="2147483994" r:id="rId22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sz="3200" cap="all" baseline="0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F30C84A2-23CF-44F5-B813-5187ED5C7D1C}" type="datetimeFigureOut">
              <a:rPr lang="en-US" smtClean="0">
                <a:solidFill>
                  <a:srgbClr val="D4D2D0"/>
                </a:solidFill>
              </a:rPr>
              <a:pPr/>
              <a:t>1/20/2025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F99EC173-99AE-4773-AB25-02E469A13EAE}" type="slidenum">
              <a:rPr lang="en-US" smtClean="0">
                <a:solidFill>
                  <a:srgbClr val="D4D2D0"/>
                </a:solidFill>
              </a:rPr>
              <a:pPr/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63525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1368">
          <p15:clr>
            <a:srgbClr val="F26B43"/>
          </p15:clr>
        </p15:guide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C+M_04180_UnveilingMat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2052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008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</p:sldLayoutIdLst>
  <p:hf hdr="0" dt="0"/>
  <p:txStyles>
    <p:titleStyle>
      <a:lvl1pPr algn="ctr" defTabSz="457039" rtl="0" eaLnBrk="1" latinLnBrk="0" hangingPunct="1">
        <a:spcBef>
          <a:spcPct val="0"/>
        </a:spcBef>
        <a:buNone/>
        <a:defRPr sz="3600" kern="1200" cap="all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779" indent="-342779" algn="l" defTabSz="45703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88" indent="-285650" algn="l" defTabSz="45703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98" indent="-228520" algn="l" defTabSz="45703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36" indent="-228520" algn="l" defTabSz="45703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76" indent="-228520" algn="l" defTabSz="45703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14" indent="-228520" algn="l" defTabSz="4570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54" indent="-228520" algn="l" defTabSz="4570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92" indent="-228520" algn="l" defTabSz="4570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32" indent="-228520" algn="l" defTabSz="4570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9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8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8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6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5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4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2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12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flickr.com/photos/paultraf/5357028109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4.xml"/><Relationship Id="rId4" Type="http://schemas.openxmlformats.org/officeDocument/2006/relationships/hyperlink" Target="https://www.chula.ac.th/en/academics/exchange-student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5" Type="http://schemas.openxmlformats.org/officeDocument/2006/relationships/hyperlink" Target="https://www.isc.kyushu-u.ac.jp/intlweb/en/student/housing/dormitory" TargetMode="External"/><Relationship Id="rId4" Type="http://schemas.openxmlformats.org/officeDocument/2006/relationships/hyperlink" Target="https://www.law.kyushu-u.ac.jp/international/exchange-programs/inbound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Relationship Id="rId4" Type="http://schemas.openxmlformats.org/officeDocument/2006/relationships/hyperlink" Target="https://www.unibocconi.eu/wps/wcm/connect/1d89abf8-a075-411e-9529-f079644dec68/Course+offer+-+Fall+2021+-+ENG.pdf?MOD=AJPERES&amp;CVID=nHedEp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Relationship Id="rId5" Type="http://schemas.openxmlformats.org/officeDocument/2006/relationships/hyperlink" Target="https://www.ucc.ie/en/law/" TargetMode="External"/><Relationship Id="rId4" Type="http://schemas.openxmlformats.org/officeDocument/2006/relationships/hyperlink" Target="https://www.flickr.com/photos/15184778@N06/6080434698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uvicglobal.moveonca.com/form/5efe7930aa52b41d5d18f985/eng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world@uvic.ca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4" Type="http://schemas.openxmlformats.org/officeDocument/2006/relationships/hyperlink" Target="http://www.uvic.ca/law/jd/exchangeterms/outgoingexchange/index.ph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196752"/>
            <a:ext cx="6736054" cy="2098226"/>
          </a:xfrm>
        </p:spPr>
        <p:txBody>
          <a:bodyPr>
            <a:normAutofit fontScale="90000"/>
          </a:bodyPr>
          <a:lstStyle/>
          <a:p>
            <a:r>
              <a:rPr lang="en-CA" sz="6600" b="1" cap="none" dirty="0">
                <a:solidFill>
                  <a:schemeClr val="tx1"/>
                </a:solidFill>
              </a:rPr>
              <a:t>Outbound Exchange </a:t>
            </a:r>
            <a:br>
              <a:rPr lang="en-CA" sz="6600" b="1" cap="none" dirty="0">
                <a:solidFill>
                  <a:schemeClr val="tx1"/>
                </a:solidFill>
              </a:rPr>
            </a:br>
            <a:r>
              <a:rPr lang="en-CA" sz="6600" b="1" cap="none" dirty="0">
                <a:solidFill>
                  <a:schemeClr val="tx1"/>
                </a:solidFill>
              </a:rPr>
              <a:t>Info Session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16016" y="4462994"/>
            <a:ext cx="3456384" cy="1152128"/>
          </a:xfrm>
        </p:spPr>
        <p:txBody>
          <a:bodyPr>
            <a:noAutofit/>
          </a:bodyPr>
          <a:lstStyle/>
          <a:p>
            <a:r>
              <a:rPr lang="en-CA" sz="2000" dirty="0">
                <a:solidFill>
                  <a:schemeClr val="tx1"/>
                </a:solidFill>
                <a:latin typeface="+mj-lt"/>
              </a:rPr>
              <a:t>Tuesday January 21, 2025</a:t>
            </a:r>
          </a:p>
          <a:p>
            <a:r>
              <a:rPr lang="en-CA" sz="2000" dirty="0">
                <a:solidFill>
                  <a:schemeClr val="tx1"/>
                </a:solidFill>
                <a:latin typeface="+mj-lt"/>
              </a:rPr>
              <a:t>FRA Room 158</a:t>
            </a:r>
          </a:p>
          <a:p>
            <a:r>
              <a:rPr lang="en-CA" sz="2000" dirty="0">
                <a:solidFill>
                  <a:schemeClr val="tx1"/>
                </a:solidFill>
                <a:latin typeface="+mj-lt"/>
              </a:rPr>
              <a:t>12:30 pm to 1:20 pm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125" y="3717032"/>
            <a:ext cx="3507854" cy="235602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99592" y="685801"/>
            <a:ext cx="3529010" cy="1485900"/>
          </a:xfrm>
        </p:spPr>
        <p:txBody>
          <a:bodyPr>
            <a:normAutofit/>
          </a:bodyPr>
          <a:lstStyle/>
          <a:p>
            <a:r>
              <a:rPr lang="en-CA" sz="3200" dirty="0"/>
              <a:t>Vrije</a:t>
            </a:r>
            <a:r>
              <a:rPr lang="en-CA" sz="3200" b="1" dirty="0"/>
              <a:t> </a:t>
            </a:r>
            <a:r>
              <a:rPr lang="en-CA" sz="3200" dirty="0"/>
              <a:t>University</a:t>
            </a:r>
            <a:r>
              <a:rPr lang="en-CA" sz="3200" b="1" dirty="0"/>
              <a:t> </a:t>
            </a:r>
            <a:br>
              <a:rPr lang="en-CA" sz="3200" b="1" dirty="0"/>
            </a:br>
            <a:r>
              <a:rPr lang="en-CA" sz="3200" dirty="0"/>
              <a:t>(Amsterdam, Netherlands)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42986" y="2285999"/>
            <a:ext cx="3557515" cy="3886199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1800" dirty="0"/>
              <a:t>Four interdisciplinary university themes: Human Health and Life Sciences, Science for Sustainably, Connected World, and Governance for Society</a:t>
            </a: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1800" dirty="0"/>
              <a:t>May take a mix of undergraduate and master’s courses in international law, crime and justice, and human rights</a:t>
            </a: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1800" dirty="0"/>
              <a:t>Terms run September to February and February to June**early departure in December is available it the fall term</a:t>
            </a:r>
          </a:p>
          <a:p>
            <a:pPr>
              <a:buNone/>
            </a:pPr>
            <a:endParaRPr lang="en-CA" sz="17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26898" r="2748" b="3"/>
          <a:stretch/>
        </p:blipFill>
        <p:spPr bwMode="auto">
          <a:xfrm>
            <a:off x="5056707" y="685801"/>
            <a:ext cx="3604689" cy="3103240"/>
          </a:xfrm>
          <a:prstGeom prst="rect">
            <a:avLst/>
          </a:prstGeom>
          <a:noFill/>
        </p:spPr>
      </p:pic>
      <p:pic>
        <p:nvPicPr>
          <p:cNvPr id="7" name="Picture 6" descr="amsterdam.jpg"/>
          <p:cNvPicPr>
            <a:picLocks noChangeAspect="1"/>
          </p:cNvPicPr>
          <p:nvPr/>
        </p:nvPicPr>
        <p:blipFill rotWithShape="1">
          <a:blip r:embed="rId4" cstate="print"/>
          <a:srcRect t="15677" r="-2" b="4810"/>
          <a:stretch/>
        </p:blipFill>
        <p:spPr>
          <a:xfrm>
            <a:off x="5046915" y="3861049"/>
            <a:ext cx="3614480" cy="233251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9" name="Rectangle 2058">
            <a:extLst>
              <a:ext uri="{FF2B5EF4-FFF2-40B4-BE49-F238E27FC236}">
                <a16:creationId xmlns:a16="http://schemas.microsoft.com/office/drawing/2014/main" id="{B98CA5AE-F2E4-4A6F-B986-89804B1EC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557" y="685800"/>
            <a:ext cx="4345106" cy="1485900"/>
          </a:xfrm>
        </p:spPr>
        <p:txBody>
          <a:bodyPr>
            <a:normAutofit/>
          </a:bodyPr>
          <a:lstStyle/>
          <a:p>
            <a:r>
              <a:rPr lang="en-CA" sz="4100"/>
              <a:t>National University of Singapore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557" y="2286000"/>
            <a:ext cx="4345106" cy="3581400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dirty="0"/>
              <a:t>Students and faculty from more than a hundred countries</a:t>
            </a: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dirty="0"/>
              <a:t>Electives in Asian legal studies, corporate law, world trade law, IP and technology law, international and comparative law, etc.  **students need a B+ average</a:t>
            </a: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dirty="0"/>
              <a:t>Terms run August to December and February to June</a:t>
            </a:r>
          </a:p>
        </p:txBody>
      </p:sp>
      <p:pic>
        <p:nvPicPr>
          <p:cNvPr id="2054" name="Picture 6" descr="http://fulloftravel.com/wp-content/uploads/2012/09/downtown_core_singapore-1024x68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71" r="4102" b="4"/>
          <a:stretch/>
        </p:blipFill>
        <p:spPr bwMode="auto">
          <a:xfrm>
            <a:off x="5709195" y="-1"/>
            <a:ext cx="3434804" cy="343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1" name="Rectangle 2060">
            <a:extLst>
              <a:ext uri="{FF2B5EF4-FFF2-40B4-BE49-F238E27FC236}">
                <a16:creationId xmlns:a16="http://schemas.microsoft.com/office/drawing/2014/main" id="{E67E3959-D0D8-49DB-A48B-CE4FC36871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37745" y="0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pic>
        <p:nvPicPr>
          <p:cNvPr id="2050" name="Picture 2" descr="http://www.nus.edu.sg/openday/2013/img/img-law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1" r="42271" b="2"/>
          <a:stretch/>
        </p:blipFill>
        <p:spPr bwMode="auto">
          <a:xfrm>
            <a:off x="5709195" y="3438457"/>
            <a:ext cx="343480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A1F7F14B-ED51-4057-8897-4FC72CA2B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631373"/>
            <a:ext cx="2507764" cy="1513112"/>
          </a:xfrm>
        </p:spPr>
        <p:txBody>
          <a:bodyPr>
            <a:normAutofit/>
          </a:bodyPr>
          <a:lstStyle/>
          <a:p>
            <a:r>
              <a:rPr lang="en-CA" sz="3200" dirty="0">
                <a:solidFill>
                  <a:srgbClr val="191B0E"/>
                </a:solidFill>
              </a:rPr>
              <a:t>University of Hong Kong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80060" y="1700808"/>
            <a:ext cx="3188970" cy="4752528"/>
          </a:xfrm>
        </p:spPr>
        <p:txBody>
          <a:bodyPr>
            <a:noAutofit/>
          </a:bodyPr>
          <a:lstStyle/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1800" dirty="0">
                <a:solidFill>
                  <a:srgbClr val="191B0E"/>
                </a:solidFill>
              </a:rPr>
              <a:t>Offers excellent courses on Hong Kong’s unique legal and constitutional system</a:t>
            </a: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1800" dirty="0">
                <a:solidFill>
                  <a:srgbClr val="191B0E"/>
                </a:solidFill>
              </a:rPr>
              <a:t>Wide range of electives in human rights, corporate and financial law, information technology and IP law, international law, and arbitration</a:t>
            </a: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1800" dirty="0">
                <a:solidFill>
                  <a:srgbClr val="191B0E"/>
                </a:solidFill>
              </a:rPr>
              <a:t>Terms run September to December</a:t>
            </a:r>
            <a:br>
              <a:rPr lang="en-CA" sz="1800" dirty="0">
                <a:solidFill>
                  <a:srgbClr val="191B0E"/>
                </a:solidFill>
              </a:rPr>
            </a:br>
            <a:r>
              <a:rPr lang="en-CA" sz="1800" dirty="0">
                <a:solidFill>
                  <a:srgbClr val="191B0E"/>
                </a:solidFill>
              </a:rPr>
              <a:t>and January to May-*students need B+ average</a:t>
            </a:r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09CB4F78-37FA-4A6C-B624-E7F7D69168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pic>
        <p:nvPicPr>
          <p:cNvPr id="1026" name="Picture 2" descr="http://www.law.hku.hk/images/others/P20898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821" y="3212976"/>
            <a:ext cx="2812308" cy="296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95023" y="5752797"/>
            <a:ext cx="1144865" cy="4234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539496">
              <a:spcAft>
                <a:spcPts val="600"/>
              </a:spcAft>
            </a:pPr>
            <a:r>
              <a:rPr lang="en-CA" sz="826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Cheng Yu Tung Tower</a:t>
            </a:r>
          </a:p>
          <a:p>
            <a:pPr algn="r" defTabSz="539496">
              <a:spcAft>
                <a:spcPts val="600"/>
              </a:spcAft>
            </a:pPr>
            <a:r>
              <a:rPr lang="en-CA" sz="826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Centennial Campus</a:t>
            </a:r>
            <a:endParaRPr lang="en-CA" sz="1400" dirty="0"/>
          </a:p>
        </p:txBody>
      </p:sp>
      <p:pic>
        <p:nvPicPr>
          <p:cNvPr id="1028" name="Picture 4" descr="http://www4.hku.hk/photos/index.php/gallery/media/photo/4201/5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886239"/>
            <a:ext cx="3497580" cy="216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2009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en-CA" sz="4000" dirty="0">
                <a:solidFill>
                  <a:schemeClr val="tx1"/>
                </a:solidFill>
              </a:rPr>
              <a:t>University Of Sydney </a:t>
            </a:r>
            <a:br>
              <a:rPr lang="en-CA" sz="4000" dirty="0">
                <a:solidFill>
                  <a:schemeClr val="tx1"/>
                </a:solidFill>
              </a:rPr>
            </a:br>
            <a:r>
              <a:rPr lang="en-CA" sz="3200" dirty="0">
                <a:solidFill>
                  <a:schemeClr val="tx1"/>
                </a:solidFill>
              </a:rPr>
              <a:t>(Australia)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772816"/>
            <a:ext cx="7488832" cy="2520280"/>
          </a:xfrm>
          <a:noFill/>
        </p:spPr>
        <p:txBody>
          <a:bodyPr>
            <a:normAutofit/>
          </a:bodyPr>
          <a:lstStyle/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/>
                </a:solidFill>
              </a:rPr>
              <a:t>Offer courses in international and transnational law, comparative law, and environmental law</a:t>
            </a: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/>
                </a:solidFill>
              </a:rPr>
              <a:t>Terms run July/Early August to November and February to June </a:t>
            </a:r>
          </a:p>
        </p:txBody>
      </p:sp>
      <p:pic>
        <p:nvPicPr>
          <p:cNvPr id="3076" name="Picture 4" descr="https://lh4.googleusercontent.com/-odUYX7shn7Y/UL7HqAoVjlI/AAAAAAAAABs/C2xsbyqLCRQ/s0/090729_d3x_3568cmyk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89" b="-1"/>
          <a:stretch/>
        </p:blipFill>
        <p:spPr bwMode="auto">
          <a:xfrm>
            <a:off x="971600" y="4149080"/>
            <a:ext cx="3611579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6309320"/>
            <a:ext cx="14302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>
                <a:solidFill>
                  <a:schemeClr val="bg1">
                    <a:lumMod val="10000"/>
                  </a:schemeClr>
                </a:solidFill>
              </a:rPr>
              <a:t>Sydney Law School</a:t>
            </a:r>
          </a:p>
        </p:txBody>
      </p:sp>
      <p:pic>
        <p:nvPicPr>
          <p:cNvPr id="3080" name="Picture 8" descr="http://australiaadventures.files.wordpress.com/2009/12/sydneyharbourbridge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00"/>
          <a:stretch/>
        </p:blipFill>
        <p:spPr bwMode="auto">
          <a:xfrm>
            <a:off x="4974672" y="4149080"/>
            <a:ext cx="3557767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087016"/>
          </a:xfrm>
        </p:spPr>
        <p:txBody>
          <a:bodyPr>
            <a:normAutofit/>
          </a:bodyPr>
          <a:lstStyle/>
          <a:p>
            <a:r>
              <a:rPr lang="en-CA" sz="3200" dirty="0"/>
              <a:t>Victoria University of Wellington (New Zealand)	</a:t>
            </a:r>
          </a:p>
        </p:txBody>
      </p:sp>
      <p:sp>
        <p:nvSpPr>
          <p:cNvPr id="13314" name="AutoShape 2" descr="data:image/jpg;base64,/9j/4AAQSkZJRgABAQAAAQABAAD/2wBDAAkGBwgHBgkIBwgKCgkLDRYPDQwMDRsUFRAWIB0iIiAdHx8kKDQsJCYxJx8fLT0tMTU3Ojo6Iys/RD84QzQ5Ojf/2wBDAQoKCg0MDRoPDxo3JR8lNzc3Nzc3Nzc3Nzc3Nzc3Nzc3Nzc3Nzc3Nzc3Nzc3Nzc3Nzc3Nzc3Nzc3Nzc3Nzc3Nzf/wAARCACnAN8DASIAAhEBAxEB/8QAHAAAAQUBAQEAAAAAAAAAAAAABgIDBAUHAAEI/8QAPxAAAgEDAwIFAQYEAwcEAwAAAQIDAAQRBRIhMUEGEyJRYXEHFDKBkaEjQrHBFdHwJDNSYnKy4RZDovFTgpL/xAAaAQACAwEBAAAAAAAAAAAAAAACAwABBAUG/8QAIxEAAgICAgMAAwEBAAAAAAAAAAECEQMhEjEEIkETMlEFM//aAAwDAQACEQMRAD8AzQClgUkUsV1xJ6BS1FJFKFEiCgKUBXgpQo0Az0UsV0alyAqlnYhUUdWY9AP9cdavPEWitpEVghdJN0JzIhyrNu5CnuBlevPIoXnhGag+2ThJx5IpRS1FIFOLWoQxainUFNqKdWrKHFp1Rxx1ptadWhLA/WRcPNJLcWrxygbVZW4bn/I/X4qh7g0e+ITbfdVjukwr7gr8/wAM44OP7fP1oMun8wK0UQRUUBiOvXGT9a43kwUZ3ZsxytHtjNFbuZG5dDleev6U9eahcX2VXOHwGUD8TY68VXEk4GOc/rVjafdEhAmALHnexOB8Ef3/ANFMZOuITX0glGOGLqcnGCen604YsYWM7yewU5H6ipM5s4g/lrI27BVZGyCPnAHPT44rrXUri3jaCIxoz8NNt9ePbP5VVJPZZBnCo21WLAdSRjmm6W3PqIzz7cV6rhV2lVJ55PzQFjeD7UoYxgjn3rznsKXtXaG3DPde4qEEEY7HB6V4KcdlwAoPHcnrXrwyRsUdCGGOPqMioQbddpxlT8g5pNe4NSLeymuFZk2BVGSXkVe4Hc/IqECAUoV4BShXYEnjOsYJc8YqffzSXbQXkmwmaFMlBjDKoUg/82R+eRTNvpR1IndII0VhtwAzE/TsKNY/CUieEYTCIpisU1whxskGGwxPZv7flWaefjMNRtASOpHt+9ebhvCDJZuigZP6U2Ji7qIdrKSAWxkDP9+tHOieGrbStXFxcA3KK26MBsMT03EkdhwPbJP0nkebDFpBYfHlkHtC0ZdP0+W8upo0uPL3PEx9UUQGT9ScZOPgduWNatJ3tvu8yxmXy1uEiVs7SR/u2/5trDOOm4e2aMn02CYsbG43MT/uZ8KwH/Keh/aoa2f3W2s4NRtcvaMUiEneMAquffCnH1GfauL+Ryk8kn7HU4UlCK1/DLyuGxnP/N70pat/EdjDaX8jW6yLDJ61Vmzs9x+R/Zh7VVL716jxsyzYlNHBzY3jm4sWtOrTajJp1RTxI4op1aQtOpVFiLm1hvIvLuI1dMg4PxQ3reiyWlq0kCh1JYvsjxsHGO/Tjp9aLFpbRpIjRyqGRhhge4rPlxRmmHGbiZlFZ5spbhn2kMqoDwGJ5x+mP1qKI3LbQpLewHNG7+E4hcKISTAzHcrPyo7YqQbHTfD4iVbcyySlj5r8smOmMD5I46nFc9+NJdmlZU+gRtdD1C4yVtZhhAwyoAwc4649jXaZp8dzc/drm4+65/nYAjpn3+BVneeI9X+7q7Onlsvl5A78Enj3yPjFU9/qVxqUkbXcuQOD7dACce5x2pT/ABxethKyVqtjZ2JQW13HeRHcpdcr6sd+SD17VTsCMAinnJKFeQAckDgCmcZwO1Ll2Wj1JGT8JIz7UuI7cu6B1GRg/Smsc1IkgkgWKWRfQ2cZ6HHb9xVFiZY1TncD6yMAHoO+atLjVkuZmaKyiVtgjQqp3AYx2PJ+etVA3Ou0ZIUE46496XbrM0u21Ds54AQZJq0yiVe6bJZXLQXAK9wxB5GMgY6g81ZQJaWdjb3aRrdEIfNVmIKuTgDHtgE8HuOeoqjlmDIFZW3qeu79e1OWeyaQJNMqAA4LnirTp6JRfLSxx2zVJHezJ/OT8MM1KTVQF9UR3e4OR+db4+RBgcQk0q6igO2V1XJ3HJAzWtaGsd74PgAw9u+n3CyMp/CTIeD3HFYvpFtZ3MC3OoTMZHLBUQ4CAHHatb8P+HZT4WtLrSL24AZGY2chVkk9ZBAJ5UkZ74z1rBmm3bQ7Gtoo7DQrCwuLhvLV1mCgxyICBtyeP1q8t4Gluo1PDSOERmXgGkX1pJYyNHeIUCEEljkbffP0oL8TePV/2rTfD7v90kODcOpDPgEen2Bz9fyrnQxyyP2OnPLDEvQL576zhvJbdbqGRo5CjMD6W/Mgc/8AmrKPU5o4PKl8uaHP+7lAZcf2/Kse0PUpAZoi4ZZAMhuv/nqKINN1doGVIJ2C5/DnIz9DxRz8dxfqxUPKjJJZEGHiGx0/UbB2hEkFwg3pG3qRyAfSD1GQSOeOazwrhiMEfXv80f6Mx1OCVQ0Syqm7arEb8dSPke36UNa1YRQ7ZEJUtvyoHGRzx7dTxW3/AD/JeGf45rTE+Zgjlj+SD6KhRTqikK8Ue17hysQPrI9qe2hXZQSQCcE9SK9De6OLWrFKKdQUhaeQVRBainkFNoKeUUJBajGBzivXgimXZNGkins6gj36UpBTqigewloF9W8JQeSXsXMW3LNGV35HXAHvmgrdFbyx+REZCAN3mIPxZ6df9citgJVEJkwFAzknGKDzpGmNqUl3qVy/lsTItu8ZRgcE4Ye2AeRWLPhWnEfCb+g1r15LNqRmkjC7o1whAzgqP/NVMqlG5KkkZ9PzVxrraU5ij0aKdBs3P5j5ByAeB14xz/aqZlIJ6fSsU009jkcisVLBSRnGccZ9qJ5JYJPC6RNphWSVyYpYl9RxxzgcjOeOCPkVAsrC3MazXJkjtldVkc5GSccrgHOM9Pz56UZ+Fb2yGrXEsTzSGcRgSzEBvSPVgDseDn69M0zHD5/QZP6Z4kFwrCLa6Fh0PGc0hpN8sf3dBGVHpKnBJ98+9Gv2hafEb03kEzu77cYO5ec9GHf09Pn6UDsjo+0hkZTg542mgnHg6LTss7PRp52ZpLa48pRukZMEjPfn/XFQLm32yyeQHMSttDNxk09a3l5HBIsUrbDyw654xn96ZfY3Acj05JOTuPc0MqpUWIJroznPzTJJ96diVn9KAsx6AdapsJF1pBaMJsfacH5zzX0N4TJb7PbHecO1s4B6ZO9q+dbErGygtk444/WvovwqzR/Z7pjKBvFtuG4e7N1GPmhl+oaW0UuvXepppF9b2hNwzxlEiKeY2Txgd/esvn0S3N+0QvAtz1MLRozcd8HnrmthFzDLNH59uEYuP4kTbMc4zjkcflWQ69Go8d3MgkDPvYAY5YYPOf1NJwbTHeTWtD/hzwsLydzaXdrOVifhkO304z6lOQeOo/vStS8MXlmJZfu9xCoP41/jQ9e7Lyv/AOyiqzwjbPOt3bQzR+qCR0LOEG8AFRk4wcjg/vWga1qmqabJqk6OWEVnBLbvIOEPAYIwI9vfqaY7QlAppmqXOnETzRq0eNqTxvuQHB6kZ4I7cGjW6Wy1PTzLYfxLa4hyA/JjkwRjp1B/se9Vtzf6VLc3J1KzWNrdYM3EY2yHzOAdyY75/Fn86sNHt5bVFhs1d7a/3AROF3pKhbP4QBux3xlhwc7RSp7V/UOwycZV8ZnOuSrf6rcWOnuuBIzZDAKMHOM+wyKIFsb1dGtLq8SUy4KSSsQyuASFwQewGMEds5NUWtKLbx1crKm0eZkhhjGVXt9aNlka88FLJnIiuiGP/CNwIH/zP6V0cGWbnFtmXNCMbSKFRTyCkKKdQV2TnjiinlFNqKeUUDIhainUFIUU6goWEDPizVI9PuYFVGMrg7s/hK8dRjt7j560I63eJNIs1u8hYnLs+eGHHBzg8Ac9aJ/H8atFE/ko+1MbgvIJOByPzwO+DQQkVw0WRBLwwOdpxyOPz5rm+RKTk4mnGlRP0W4hs5y5mi82QFGSWNmQqR0IHz2+lVsjZk83ylUfiwBw3Pz/AGq1e20+HTraWW4DXMrAsgDA4J5JPx8d6r54d05jCFWXJLSMSOhOemfnpSJKlQxMnPezanHEt3KywxIF9IJITGCfbGR37k0TaTquhjVLa5R1slQN5qMcDO3hlI7HuB8UMz29slvB9wllEwTLBzncSMnHGMYH5/1JPDmkxPaNDcWC319IAwCnCxKc8s+fSd3ZRng9elMx8uQEqolaxqdpcARWejGRp+jzQCMykd0z6ifkdcDPNCWtRxMkk33lTNLIHeGDLRxe+4kk7vb6HpWk2vgsXSq3iG+uL1kAEcazMEUe2SMmmNT+znT3tZZNPeVbkLlEcgoSOw6YHb96ZOEpAqSRmVnBEbWV7ln2DYQu4r1bBI98DNN3d2JXCQRRwxqgjAjQrux/Me5JxnmjPQvBOo6lLKuol4Ta5QRO/G7llXPdeT09/ril17wfqehWzXV+bdY9yqhRshyRkgDrx9KRKDSsYpIH54hGiPghj2NTbWQQWqtEud4IcAcmo+o7PPZVLAL0B705bMos1B/FuPf5pbWwkO6fcpbXIkaBZlB/Cc4J/Ktz8HeMLG68M2mkyKYpvIMSsHB9QJIyDg8/AI+ayTTpYo7RiihViYYxgZz/AH5/ate0i1tb/wAKaCLu3WcTWM7EGNSVIDYKtjKkZ96CSfEbHtDzuouIwU/h7gSfjjNZb4kCf+vJvLG0FzsX4w39qOxrNvZqh1TT7lBGV3TWzrMh6ZLIcEf+az7V721vfF76pazRtbCUsvOCV5/Tr+1K8dVY7yXyoi+FWby7tV6m3lHXtso81CaWGe8kjyo/wSN1GfSx9HUHIPt9KAtBsmimeN7i0xIrqGMwC52nHP6UdahHOpnlwQkmhqivwylgE3AEZGae6M20OXyWss+pR3aBVFjbSPLH6WzuGPcHk+wz8dautCkeIamhlaJAGYc8BgQD9KGNYkBh1PAyDosDAj3Gw5/eifS2mDXskAG4CYZHb0o396XNaDxv2RlnjO5uZPEzHUmWUEqxKnO5SuBluCTxzRl4WsdOvPCOqXtotxC9rKgMe8FHB24znJ465GKD/tAuDc64rPHEHKJ60UDdyeuOD+gor+zCUJ4S8WpNkRpDHM3A6APk/wDxo8Uq4tkyq20RwADTqCo1hfW16nnKrRwSTeRAzkZdwASSP5VGVGe5YfJE8Rle1dqHk45fTnSxTXw5RTqikqKdUU276BqhainFFJQU8ooWQRcW8V1bvDONyOORVDr63FlprepFgjUJGVQKDx6QTznGOmM/I4okBAGSQAOpPaqHX/EGhxQPDcsLs/8A44eTn/q7fr04pORxoZG7Ay7t7i7t/KgiO4xmZztXoqZxnOenOD3PeoemWbvdIt4rx5KqXwSy4BOdrcHgYOegpn/EJkmlNpJJDG7ghQ/YcqDjg4o08A29zOL7U7g+e6oRmfLb9w9XY59P/dXOlJLbNUYt6O03wWs2oCX7yDFtYgyJvbsOvQ9T24xnvRnoum29k0otA0cIYBUyDkhQC2epP19jTOnW0z25R3bKIoSNwOF5285wc4I+q9qt7G2FrbxwjPpHJPUk8k/mSa241FxuJnnd0x9BTqjI6Z+KSBgHAz8VAi1u0e+isJPMhuZVfG70gFcZG7357e1W3/QEi2A6Fvjk1nX2lXTxWtvp/wDiUM+Jf4kUoDP0YgsRyMcge/GeeTE1rxtd6PqF5bwyTyIEMUXmgoytk7n99+T8AYzj3zuS5mvLh5p5VeWRss0lZsmVNUhsIPsbvnLXL/pTW4thRXsrh/UQQ56+1IUc1mY4nw3BRGThdzDk+1bb4S8SaWuiaFa3U8kMltbyRYkgbbLuBxhhke3XFYUqs2CoJHTIFan4Vhk+42MUiOA8AZA4wCNp6UnLNpI0YYKT2XGpBZIJIHk2bxgvGpyoJxkD8zQXeRFNYaBHZoonA4BBbnqccc0WzGZYZGE0D7UJ9S4PA9x1/Q0JTS+ddNc7BGZG37Gl6cd/9d6XgVDvK3Vl/wCCY4m1pEliNwGgk9EiA5Oxj/MMdf6UUNodrHmeC3ezzN5TzWLmJShIGSBlT1z0waD/AAneraeILOb8WNw2rcIuRtOTk4wea0IS27SLIjywASK/8aAgYBAbMibgRhe/+RDJ9mZFNPosV1aPi/jlMyNbfx7fDbTt43R/JXBKcVO0m0uYi6MUiNx5kcUiTCRJG2KNqkYIPp6MM81MEMswzCsV1H5oYyW5WTA9A4x6hyD19qlRWUV3p8tlOjKr3JV1YkHBVGB45Bz05yPehdtFqk0Yv9osbR61aM8ZjZowdpUg/iz0P1oo+y54byy8SaUuGkn05/UcDPJA/wC6gzxRez3WpxWU89zLBGwUNcOHYAnkqSOAevNXnhLSLU6pJDDLcLcrDKyFZBztXdjDL8H/ADHWmQtR0Se5bJMcX+GeF59MdWLylHj9o5WKhuegxsU54PJ7U7Nq8K3ckbh1bLsR12gN3x17dKsfuWpxQs8d1D6CFZLlcAg9CGUnAOR2601JC0Uskl5o8kUjxsj3Fv8AxAQeudvI/MUuOaS/ZD3gj8dFDqHi6xtgywRyTyDPUbACPfPP7Cr2KeRFSO7CRzmBJuchXVh1XPOAeD+R71T3ei2GpWi2+nXtuZhKZP4v4yD1U98de1Std0+Se2W2WIrHFbPGJZO6hgyjjr37dhWjH5NdOjPPx5fyyRN4h0q2Zlku03L1VMuf2FUmo+OlUlNOtScf+5Mf7ChxtJvQkJSPPnsyRrwDlTgjBxz/AJ1W3cMsEjRzKySKcMrDBB9sVrfkSa0zN+JJ7RN1HW9Q1I5u7p2XtGDtUfkKrs4/+8U0rN0xTsQDuqkgZIGT0rO5N9hpUKRGZhkkqTjIrcfB2iLZ6Bp6yuomlQTPsOCN4/CePbAIORQV4V0O11bRpUwXkjvYTMFG3ETA7sZ743DtWrwxqAWhJVQ3H0rNmnqkavHhu2Qr6xNnGl3GU8u3BWQKu0+WSM8dDg4bjHQ04g6Y5HvVruV02uoIIwcj8X/j4qmtYvuk8unkMRBhoix5MR6ZPfacqfoD3rV4eW/RiPLxV7IYu9UitrWeZUaVoSQ0aOu44BJKjv0/Y+1Y34r1MXeqT3S3Es8gcNFMxAG0YxwOOo7dxRr9oerz2TyJ5MKkKREZcEuOA2Aee46HsOMc1k0krSuWlOWI4pmafwRjj9Hb++uNRvJbq8k8yeU7nYgDJ9+KbVQYzwSwPT4pqnYkDglpAg+e9Zuxo1TyQscE/pSZsF8YxjrU6Q744Sq/BqFobFzIcJ5jBB2HANa54O1G7W30+IzvLAbdFZJeQQVPv/4rHI88EDOO3vWt+ESI7LTz1yinhscCM0jN0jVgSbdl9c6fpzqfud/bgHrFPGVEgPUZwRnnsf061mviISR+MEVQiQQyKCkT4VVDdBk8jGKNXmQKCd6qmAw3HPueaAPFSrH41IjJZfvC7Sx5I3dzVYPpPJvRL8InUE1a4jRpjLOrCHy39RYhh6cZ5op02/1Sxm0WKcGIz20rSrLGY2LrkjJABzhRx2oI8LZGuyJ6iSxAAHJ/F0o2tr67ii8MEXVx/FL+aN5Ib1MMsCcGmyViEyXY+JpbldLa/tFea6SRjKFDFCmeF43dFP8AMKIfDXiIajb+dEbhogFZYpJixYHOQu4kqQR03EH460H2E5ZNEdre0Z3uJkGI9hUchsBSBz8g9al+GGhitbR4wbWITKYw77iAHfjOBznOKW40govYC+NIvL1YPGwZdq8E4YEfGM96uPCOs29p4ps5JpgtvmQSSE54dCvQD5qN9pGlXNvr08ohYRyMxUIQwQbjgAjqOf3ql8O29ydWsHS3kkHnJwEJB5HH7ijT9bLkrkbNbrZ6hGIzfRGBmQeZGSQcHnDY46ewocudQ1W19MiEt9+8jcg3KqEek4578Zz27Gre0DWsMkTRFXQsNpBBBBPaq+7SKaS/VoxhNSOcEercA2fp6ulJx7bNGdUkyJ4uaaCXRBcwwFp5yksk0ayEhsYz7jDg465HxmpsmkpbSmGK/uLZ40ViGYSxAksMbXOQPT/xdxUb7RLmT/09p7HcBBPGRvAOBtI49vwjpV3qqR3enK6RkzQzRXCyq3qOG+e2HNTXRe1Gyqntb5QZp7ayvo0wwkjbYykc5AORnp0NZx4l3zXbXmwJDeEyQuO65wQfkYwR2NH8+nzCe2iN6rW5upldZAQ5GVOATnOORjdgg0LS2KtoSJ5Cs9rqssM2wbiVI4BI6jIPNNhHiZ5Tc+wMbarcZ60qL8WdxNTrqGCeN5IdwKoGwxz1/wBYqHbwqU813KrnHA6GnMQjRPskvJW1e/tv4YjmtNxU4/kOSfrgn960GfUY0k06P70kMF1IfNuVO7YiRs7YPI3HaF6HGc9hWK+E7xrDXtPZduGu41LH+UZwePoTW1XelW0glnjsopLyNGKlAELMFPU9MnpznvzWfIlyTNONvg0M6jrRivEl0nD2yL60k3cnPUhiSOmAw/es8+0Lxnc3OpxR6eslotuB1PrLAg844I4XA+PyopNzbGJVeQ20LCNh5q7MiRQQS3THpYDPOTWY+KLlJL6YMEOQmCjZ4wOenOQR+lFj7sXOTqrKq+1C6v5Wku53kZnZyWP8x6n+lRg21SAep5GP0pI561MNtCsRZ7nDYB8sLyfj4p22JIwOfU3Iz0FdIpWNS3Gc457U/BaTPDJPEuVjwCAMkZ45HamNhyQwIx1qEOmcliO2alqdsCZ7A9KhvjfS/OYDaOlQtDkTJn1K+3PUdRWqeG9Z06LTrCK5sNQglSMRpOillYbSNxHT+lZSmCRuJAz2rTtBkjXTrTfBOYhEu4qUZT6eTjdkHGe1Iy9I0YltlqdIvni3rC0kTIHWSNlkUqMc8H/L6UC+OoltfHEqBcLHOoyWzjBFEj6VJAjNby3SqpOWXODgHH5HAoV1G4vJ7x5Lu4Ek7AF2eJS547nFTF/Ssv8AGN6CwPirKNgG4O3HGcsen60YWjj7l4VDMcLNJuUjvvahjR7d31a0WS5EUZnUtLHGoKgsPUDjtnPejRhcZwt5b3DQSHAns9pUjcQQVIwfT7dSKKWSgEk+yNprFodFJRSf8Tl3Y4xlhnHsOfbtUjw/l9OtxGmGS4lVfjEvA/eoISS0mBkWENFIJFaOU7d24Y6gY5/rU/TZordUjFu6RPK7lpGDKCxBJBXtlaB5F0ycaemUH2sW8dr4jkeDKAuxDDgknB/Yk0F20rG4iklZmIZTyc9xWkfa5p7TzWuo2gV4ZlG7bIreoqMnGe/9qziC3lYghQMe7AYx+dHHaCdWbRp891bI0sVyI8EqzPtfrg4w3Y8fpXksUlwJptluTNh2aEGMFgMBscjp8VUfd7mHVIIZQiZgMgO0SK2Cp9+mHqSZbEbTLm3nYSOqpG6ehWPqyD7Afy1nVp6NL4ONyQx4vaG48HzR3STxTxMrh12PGfVwOu4fix0q70vZdaBHIzw+ZJaLiMyBXc7QcqO/I/ahjxJe2smhXgS8mliaIYU4YMxbAAJGeor3wr4gSfT7XT1tlVoY1QO8jbZewyNpCnr9cUW6tg2raT7L68Rxh5A4Au2KsV4IZeOce4H50Ca1IYrXxBEhAA1RLgY42h1cj+oFaGsnT/ZzuPB8lxn9Ac/tQVr0Mj6trURQO33KKeOOXhm2MMgg8n07j9B8U1TUhX4+G7A4kkybsgbDwFz3quSfETJsUbmB+n0qZNcKsnERjz1QZ4FV8gTf6C3X+btT3T6M2yQkpR0mU4ZGDD65r6R06eK5SGcbcSKshJGeCB/avm2CJp12xck8c4HNbv4RnaTw7pckm3Jg8o+oEhl9JBHY9OtZ8q1ZqwtbRU6hG9vZyxKu5oraaEKeha3mEij9GH6VjupxPFfTxSKVaOQqQcZH6cVumroI9VmZmUQG8ilJz/7dzGYn/LeRn6Vl/imEXrQPHKrSmOLIBGCQvlkk/WPv70yL0Z3pgop42grgnOSKKL7TVPhSK/h8pnhufKmKAB48rxnnOOnJ7n6gDkZktLhX24dDnDKCP07ip2n2d3r+qGOGNJJnycFto+AD79AB34FMiwWI057cSCO9lPlKwIBL7cng5wCR+QzU23uUjYx6dp9vNIAcyTqXZ+eqqeAMfGfeoF00QR7eOBgYz+Ivk5AAPtjoeOfbtmpV593m0xZ4ocXJkIdlkyvc4CYG3jHv+tEmyilYjOa4DmvO9LUUssdXjjJ/KtL8PMDb2YZHKlUXK87WKcZ+CB/Ws2UY5/etN8OQullathvVGpz2OUyBg/65pOU1Ye2NQW8MLN5CKod8kBRwME5x26fvQRdG8ubqUkTI+SxV3bJxx360cvIkcA87O4cDBzj4A7fSoMiq6yeb6trYKjG2Recc+/09qCMuJc42UdteMlsPNDLLGmYw3fuKcg1++tw3k3UsHOAFkODwM5+OM07drp87s8ts0RGeUc8KOBwQKqZI4DcgQEtGRxu4HB5APfFEqYqUGlZbS6jfauwkvmjfYCSVjC4yP+UD2H61Y6CpiulF2pnQZBDY2gcY+nf64oZtbyIZ3O2AMHaPxADkf0q60vVZbA/fUijmLAqOOgyR19+evzx0oZx/otNt7Lnx69kZ4ZLCEBGQfeAcr5jfQ9+M5HFB2p2N2FadI1ECKBuT2+nbmrzWb5pNKknu1kkJmQr1Hqxk59gRnryaqr7WGjt2ggVXEsQBZucKfj9KuHL4G1TCfw/5IubQW2MywkOocnHpyOvTnPT3oovlhvprPzbNOLecZiYphQOVwMjnJNCHhuVpV0na3qDquG/6SP8AX5UXXFldxy6ZdNbyJb5kVn/l9Sjaevv/AFoa9zRP/mCviKyt7bwhEpW4WOO7CLsZS2GUkBuBn8PGMUj7L3hlu7y2kY+S/lsSeuAxGfr6hUnWme58FXKurLNFJFI8fcEMVIPf+eqT7OZjFrUiA53QuAPkEEf0NMf6gY65IL5xq8dpIkVxFcOqXG3dKuWZTlPScZ9PHTGf3B9Uu75NTsbu681Z2Qb8gLgBugAGBjnt3rS9V2y6pDESr/eZJ4wR0IaL+v8AnWYeIUAg0+ReAGkQjHA5zj6c0cY+tir9qYvxbYW9jrN1BHHIqD1oQw5yfbp3oauYzDMVJyRg89aMfFzmS5s597Dz7CNj3GQo6foaFtWObgHqGUHNHH9bAmqk0MWxKybxyUIIB6ZFaX9kd5LPHfW8krny9kgXdwc5Uk/PArMYG5PzRp9lF35PiNrdmKieFlyB3BDf0BoJ9DMdckH/AItjcK23K+bYyFBnq0TB8foR+lAnjW2jCxzQ7Vghnk27RxtkCyr/AFb6/vRt421mWwubSFbb7yiGSRZ0UlckYZPYnZkkZHUUB6n911SIeZPFAEigjRlZiAFUryT+I4xyB2GPmoyVA5F7FN4oLTTLcLbskTekSv8AjlYdz26Y6Ads81ffZHeWtn4mD3gbyzGwVuSqNtJ3Ee+Mj86o9S0pE0SzntZ5J3VC1zHj0wkkYIPTBBHznOelNadr9xY6XPYqu+OUg7SeAecE98g8j8weMU3G0nYvJs0Pxt4M0WTTp9d0i6isoYhhoWXKvID0B5IJznuOh6UK6f4RvLmFLl4LKQMxzGbpYzwB2AOPxKfp25qRoPiuZIYbS7mhSIs0lx59urpJg7xlVwecEZ5zx7CqXxTeXOoXTS3V4lyV4TaQcqfUAMDkDIHPIpsnHtAJP6ULD+JS1XmpN1aSW7L5oHJOD74PNIC4PzWe76H8aOC8flWoaTtazsX2FWaBMMOh9P8A9VmI6jGK0nTZCtnpvQEIuCP+j9+1Ky/DRiXYzeosdtPMFZgmCTGC233Hsc1WRyTJemO6KmNG3g8EMvHHyOeM9P2q3a/W1027ZYptluHLgkcsWwqZGQBzkjr2+arbeea9sDctEuCcr8kEHP1HGO/PuMkFsKaVlNq8N1e30UcMTPGI8ou08DJ5/bP5iq28H3ZxGkqvIFKsE6A/6FWurX0ltYPPBkPdM0O89QoO7jsMk/Xihm3OZv4m4jBz3NNirM838HrWJTKvm+oNkHBxmimxiSCOJ2BkVOgTkZx9Pjrjt8VSbBb24bBL7cgY9JwV4/7v0FXFqZbqOcxFwccbehyfUQO45P7UOR6A6FX+3U9N2xsA8bq74P4ux+Pb9qEJAxlKtnI9z2outrSPybtJSTIigoFPYHnp74/pQlOAtxIqkkKSMn4NXiemiMNPDTxx2lhNLKYUjmVmcAtgBuTgc9OePejGZ9OeZw1wzqTkuhkUE49u1Z7YFj4dfZkESMMk8HIDf2NHPhrUpdK8MHURAt4wtwWScBlGGIJGMHoB3oJrZpi6Q1rNxDHpN82n3couGhIAaTJYAg45HwP0oM8ESXE/iy2bBkdyUJ6ZBUijbWfF0eo2uo6cdBtFk+6MfMi3AgtGSCBzyDjrWYWUrW92XUkf8RHcfHtRwTpoGUrknE3OZJZ7pJDbWpljcMpEbDYwGBjDcHt81mXj2K3sLiO0ijKggTLiXcFJOCBkA/kc0Y6Beadb6bCdYtXneeD7ykkAUFEAUsDnrgmgnx5c2M9+76fJcqRGrSRSqvp3AFcEE5G0/lnFVj5XVlZeNdbE65PHJ4c0Kc7iwieHjp6W7/8A9Ghe6lSYA5YMowBjNXdneXWs6Z/hc0uYLNWuIyT+D/iwB7+1UUsSeVvEoLA8pjH6U6LpUJyPk+QwpwanaNqM2lalDe27bZImyDgHsQevwTUDpXE1YKdOww1XxjcahptzbzQoWncbZU9JXGORgdTyO3BND6X0/llWYMN24gqM8Dn9v/qoK9Cc4OeKXIBsTg8gnJP4uTVKKRHJssrvWbi4E/lMbSGUANFAxVG99w7knk/5dKuKRkfcp5HSkV5VlCixJySTnr815k9q8rqhDdvEfgfSRot3eR2zCeO1d0cyHIKqSO/NBXg/wvFrU0kMykkShFIcrtAVm/PoK6upa7octxbCmb7LERA0e/qw5n9utRzayac1vakAC3kMO8nJOz0/15+a6uoMqpIZgbbaZU381zLp2qpNKixGOImAZPRhz7DHPH7U1awrJ4YtgPxrISOOQdq4Oe3SurqFP1Q2a9yo8S4j0PTJVHqLM2CoK5BbPp6dc9sGhmDMszvgZILEAYFdXU6H6mTJ2WjXYl02KJ4iXDN6y3Uk5Of1qXZXcjXYMZAONvA4OBjH04FdXUEkqBXY9ryMl7EbZWEbRAOxIBZskN07fFDdzH5NxjqSMmurqmNjJfrYR+Hdk2lzQuCAZcZHbK4/vRnoU0ll4b+5JKhm8llw0YdCDIDjDDHTP7V1dSPIm4vQ2L0Vt2wXUmAigWUxBdyQouQRgA4UA9fagrUW/wBudQIgu448uMJ+wrq6m4pNiemaP4d2TeF7KeSGKRkgmiG/d0wy4yrDA4HzxxigPxnEBf27RwhPNt4yDuJyNuB1PTAFdXUePQWf9iiine2dtpIOCpweo7j6UgyEoy54JzXV1NEDdeV1dUIKQ4OacDhAhUdDk5GckGurqhBo9a8rq6oQ6urq6oQ//9k="/>
          <p:cNvSpPr>
            <a:spLocks noChangeAspect="1" noChangeArrowheads="1"/>
          </p:cNvSpPr>
          <p:nvPr/>
        </p:nvSpPr>
        <p:spPr bwMode="auto">
          <a:xfrm>
            <a:off x="155575" y="-700088"/>
            <a:ext cx="1952625" cy="1466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" name="Content Placeholder 2"/>
          <p:cNvSpPr>
            <a:spLocks/>
          </p:cNvSpPr>
          <p:nvPr/>
        </p:nvSpPr>
        <p:spPr>
          <a:xfrm>
            <a:off x="1790100" y="1772816"/>
            <a:ext cx="5679083" cy="3080612"/>
          </a:xfrm>
          <a:prstGeom prst="rect">
            <a:avLst/>
          </a:prstGeom>
        </p:spPr>
        <p:txBody>
          <a:bodyPr/>
          <a:lstStyle/>
          <a:p>
            <a:pPr defTabSz="676656"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Located in the city centre close to the Parliament House and Supreme Court</a:t>
            </a:r>
          </a:p>
          <a:p>
            <a:pPr defTabSz="676656"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Courses in public law, commercial law, legal theory, and comparative law, Indigenous &amp; Aboriginal Law courses</a:t>
            </a:r>
          </a:p>
          <a:p>
            <a:pPr defTabSz="676656"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Semesters run July to November and February to June</a:t>
            </a:r>
          </a:p>
          <a:p>
            <a:pPr>
              <a:spcAft>
                <a:spcPts val="600"/>
              </a:spcAft>
              <a:buNone/>
            </a:pPr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://www.toureuropebymotorhome.com/tour/antipodean/20090315/frame_old_government_building_made_of_woo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861048"/>
            <a:ext cx="3146185" cy="178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d1vmp8zzttzftq.cloudfront.net/wp-content/uploads/2012/07/a-the-downtown-wellington-new-zealand-1600x6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423" y="3861048"/>
            <a:ext cx="3146185" cy="180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85965" y="5661304"/>
            <a:ext cx="2410932" cy="228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76656">
              <a:spcAft>
                <a:spcPts val="600"/>
              </a:spcAft>
            </a:pPr>
            <a:r>
              <a:rPr lang="en-CA" sz="88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NZ Parliament Buildings Executive Wing</a:t>
            </a:r>
            <a:endParaRPr lang="en-CA" sz="1200"/>
          </a:p>
        </p:txBody>
      </p:sp>
      <p:sp>
        <p:nvSpPr>
          <p:cNvPr id="10" name="TextBox 9"/>
          <p:cNvSpPr txBox="1"/>
          <p:nvPr/>
        </p:nvSpPr>
        <p:spPr>
          <a:xfrm>
            <a:off x="1789117" y="5647756"/>
            <a:ext cx="2727169" cy="228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76656">
              <a:spcAft>
                <a:spcPts val="600"/>
              </a:spcAft>
            </a:pPr>
            <a:r>
              <a:rPr lang="en-CA" sz="88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Government Building housing the VUW Faculty of Law</a:t>
            </a:r>
            <a:endParaRPr lang="en-CA" sz="12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3B91B61-BFCA-4647-957E-A8269BE46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661E9F-E066-2229-3C87-049A381AC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1513" y="552450"/>
            <a:ext cx="4632582" cy="1485900"/>
          </a:xfrm>
        </p:spPr>
        <p:txBody>
          <a:bodyPr>
            <a:normAutofit/>
          </a:bodyPr>
          <a:lstStyle/>
          <a:p>
            <a:r>
              <a:rPr lang="en-US" sz="3400" dirty="0"/>
              <a:t>Chulalongkorn University, Bangkok, Thailand</a:t>
            </a:r>
            <a:endParaRPr lang="en-CA" sz="3400" dirty="0"/>
          </a:p>
        </p:txBody>
      </p:sp>
      <p:pic>
        <p:nvPicPr>
          <p:cNvPr id="5" name="Picture 4" descr="A large white building with columns&#10;&#10;Description automatically generated">
            <a:extLst>
              <a:ext uri="{FF2B5EF4-FFF2-40B4-BE49-F238E27FC236}">
                <a16:creationId xmlns:a16="http://schemas.microsoft.com/office/drawing/2014/main" id="{38ED8BC2-A9D2-59A4-22E6-15E1A38AFE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8260" r="35868"/>
          <a:stretch/>
        </p:blipFill>
        <p:spPr>
          <a:xfrm>
            <a:off x="107241" y="34186"/>
            <a:ext cx="3280138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2D1D7C6-1C89-420C-8D35-483654167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80158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99901-FE10-2FA5-8086-74B778834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5618" y="2286000"/>
            <a:ext cx="4632582" cy="43833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1900" dirty="0"/>
          </a:p>
          <a:p>
            <a:r>
              <a:rPr lang="en-US" sz="1900" dirty="0"/>
              <a:t>Has a new Bachelor of Laws Experiential Learning in Business and Tech Law, taught in English- 1 year in progress</a:t>
            </a:r>
          </a:p>
          <a:p>
            <a:r>
              <a:rPr lang="en-US" sz="1900" dirty="0"/>
              <a:t>Chance of staying in the International dormitory on Campus</a:t>
            </a:r>
          </a:p>
          <a:p>
            <a:r>
              <a:rPr lang="en-CA" sz="1900" dirty="0"/>
              <a:t>LL.M. in Business Law, taught in English</a:t>
            </a:r>
          </a:p>
          <a:p>
            <a:r>
              <a:rPr lang="en-CA" sz="1900" dirty="0"/>
              <a:t>We can send two students in the Fall term- August to December</a:t>
            </a:r>
          </a:p>
          <a:p>
            <a:r>
              <a:rPr lang="en-CA" sz="1900" dirty="0"/>
              <a:t>For 2025-26, students will choose courses from their LBEL program</a:t>
            </a:r>
          </a:p>
          <a:p>
            <a:r>
              <a:rPr lang="en-CA" sz="1900" dirty="0">
                <a:hlinkClick r:id="rId4"/>
              </a:rPr>
              <a:t>https://www.chula.ac.th/en/academics/exchange-student/</a:t>
            </a:r>
            <a:endParaRPr lang="en-CA" sz="1900" dirty="0"/>
          </a:p>
          <a:p>
            <a:endParaRPr lang="en-CA" sz="1900" dirty="0"/>
          </a:p>
          <a:p>
            <a:endParaRPr lang="en-CA" sz="1900" dirty="0"/>
          </a:p>
          <a:p>
            <a:endParaRPr lang="en-CA" sz="1900" dirty="0"/>
          </a:p>
        </p:txBody>
      </p:sp>
    </p:spTree>
    <p:extLst>
      <p:ext uri="{BB962C8B-B14F-4D97-AF65-F5344CB8AC3E}">
        <p14:creationId xmlns:p14="http://schemas.microsoft.com/office/powerpoint/2010/main" val="3360297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20" name="Rectangle 13319">
            <a:extLst>
              <a:ext uri="{FF2B5EF4-FFF2-40B4-BE49-F238E27FC236}">
                <a16:creationId xmlns:a16="http://schemas.microsoft.com/office/drawing/2014/main" id="{83B91B61-BFCA-4647-957E-A8269BE46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618" y="685800"/>
            <a:ext cx="4202766" cy="1087016"/>
          </a:xfrm>
        </p:spPr>
        <p:txBody>
          <a:bodyPr>
            <a:normAutofit fontScale="90000"/>
          </a:bodyPr>
          <a:lstStyle/>
          <a:p>
            <a:r>
              <a:rPr lang="en-CA" sz="3600" dirty="0"/>
              <a:t>Kyushu University</a:t>
            </a:r>
            <a:br>
              <a:rPr lang="en-CA" sz="3600" dirty="0"/>
            </a:br>
            <a:r>
              <a:rPr lang="en-CA" sz="3600" dirty="0"/>
              <a:t>(Japan)</a:t>
            </a:r>
            <a:r>
              <a:rPr lang="en-CA" dirty="0"/>
              <a:t>	</a:t>
            </a:r>
          </a:p>
        </p:txBody>
      </p:sp>
      <p:pic>
        <p:nvPicPr>
          <p:cNvPr id="13316" name="Picture 13315" descr="Vibrant autumn trees">
            <a:extLst>
              <a:ext uri="{FF2B5EF4-FFF2-40B4-BE49-F238E27FC236}">
                <a16:creationId xmlns:a16="http://schemas.microsoft.com/office/drawing/2014/main" id="{3C2C1260-D427-6960-9E29-AF27F7CF43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106" r="44022"/>
          <a:stretch/>
        </p:blipFill>
        <p:spPr>
          <a:xfrm>
            <a:off x="20" y="10"/>
            <a:ext cx="3280138" cy="6857990"/>
          </a:xfrm>
          <a:prstGeom prst="rect">
            <a:avLst/>
          </a:prstGeom>
        </p:spPr>
      </p:pic>
      <p:sp>
        <p:nvSpPr>
          <p:cNvPr id="13322" name="Rectangle 13321">
            <a:extLst>
              <a:ext uri="{FF2B5EF4-FFF2-40B4-BE49-F238E27FC236}">
                <a16:creationId xmlns:a16="http://schemas.microsoft.com/office/drawing/2014/main" id="{92D1D7C6-1C89-420C-8D35-483654167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80158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618" y="1772816"/>
            <a:ext cx="4632582" cy="4536504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dirty="0"/>
              <a:t>Courses in English and Japanese</a:t>
            </a: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dirty="0"/>
              <a:t>Semesters run October to March and April to September</a:t>
            </a: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dirty="0">
                <a:hlinkClick r:id="rId4"/>
              </a:rPr>
              <a:t>https://www.law.kyushu-u.ac.jp/international/exchange-programs/inbound</a:t>
            </a:r>
            <a:endParaRPr lang="en-CA" dirty="0"/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dirty="0">
                <a:hlinkClick r:id="rId5"/>
              </a:rPr>
              <a:t>Accommodation</a:t>
            </a:r>
            <a:r>
              <a:rPr lang="en-CA" dirty="0"/>
              <a:t> on campus is available for international exchange students</a:t>
            </a: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dirty="0"/>
              <a:t>For 2025 26, we can send 2 students in the fall term. The placement will run over two academic terms- Fall and Spring. To stay on track for graduation, students will need to take summer courses.</a:t>
            </a: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en-CA" dirty="0"/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en-CA" dirty="0"/>
          </a:p>
          <a:p>
            <a:pPr>
              <a:buNone/>
            </a:pPr>
            <a:endParaRPr lang="en-CA" dirty="0"/>
          </a:p>
        </p:txBody>
      </p:sp>
      <p:sp>
        <p:nvSpPr>
          <p:cNvPr id="13314" name="AutoShape 2" descr="data:image/jpg;base64,/9j/4AAQSkZJRgABAQAAAQABAAD/2wBDAAkGBwgHBgkIBwgKCgkLDRYPDQwMDRsUFRAWIB0iIiAdHx8kKDQsJCYxJx8fLT0tMTU3Ojo6Iys/RD84QzQ5Ojf/2wBDAQoKCg0MDRoPDxo3JR8lNzc3Nzc3Nzc3Nzc3Nzc3Nzc3Nzc3Nzc3Nzc3Nzc3Nzc3Nzc3Nzc3Nzc3Nzc3Nzc3Nzf/wAARCACnAN8DASIAAhEBAxEB/8QAHAAAAQUBAQEAAAAAAAAAAAAABgIDBAUHAAEI/8QAPxAAAgEDAwIFAQYEAwcEAwAAAQIDAAQRBRIhMUEGEyJRYXEHFDKBkaEjQrHBFdHwJDNSYnKy4RZDovFTgpL/xAAaAQACAwEBAAAAAAAAAAAAAAACAwABBAUG/8QAIxEAAgICAgMAAwEBAAAAAAAAAAECEQMhEjEEIkETMlEFM//aAAwDAQACEQMRAD8AzQClgUkUsV1xJ6BS1FJFKFEiCgKUBXgpQo0Az0UsV0alyAqlnYhUUdWY9AP9cdavPEWitpEVghdJN0JzIhyrNu5CnuBlevPIoXnhGag+2ThJx5IpRS1FIFOLWoQxainUFNqKdWrKHFp1Rxx1ptadWhLA/WRcPNJLcWrxygbVZW4bn/I/X4qh7g0e+ITbfdVjukwr7gr8/wAM44OP7fP1oMun8wK0UQRUUBiOvXGT9a43kwUZ3ZsxytHtjNFbuZG5dDleev6U9eahcX2VXOHwGUD8TY68VXEk4GOc/rVjafdEhAmALHnexOB8Ef3/ANFMZOuITX0glGOGLqcnGCen604YsYWM7yewU5H6ipM5s4g/lrI27BVZGyCPnAHPT44rrXUri3jaCIxoz8NNt9ePbP5VVJPZZBnCo21WLAdSRjmm6W3PqIzz7cV6rhV2lVJ55PzQFjeD7UoYxgjn3rznsKXtXaG3DPde4qEEEY7HB6V4KcdlwAoPHcnrXrwyRsUdCGGOPqMioQbddpxlT8g5pNe4NSLeymuFZk2BVGSXkVe4Hc/IqECAUoV4BShXYEnjOsYJc8YqffzSXbQXkmwmaFMlBjDKoUg/82R+eRTNvpR1IndII0VhtwAzE/TsKNY/CUieEYTCIpisU1whxskGGwxPZv7flWaefjMNRtASOpHt+9ebhvCDJZuigZP6U2Ji7qIdrKSAWxkDP9+tHOieGrbStXFxcA3KK26MBsMT03EkdhwPbJP0nkebDFpBYfHlkHtC0ZdP0+W8upo0uPL3PEx9UUQGT9ScZOPgduWNatJ3tvu8yxmXy1uEiVs7SR/u2/5trDOOm4e2aMn02CYsbG43MT/uZ8KwH/Keh/aoa2f3W2s4NRtcvaMUiEneMAquffCnH1GfauL+Ryk8kn7HU4UlCK1/DLyuGxnP/N70pat/EdjDaX8jW6yLDJ61Vmzs9x+R/Zh7VVL716jxsyzYlNHBzY3jm4sWtOrTajJp1RTxI4op1aQtOpVFiLm1hvIvLuI1dMg4PxQ3reiyWlq0kCh1JYvsjxsHGO/Tjp9aLFpbRpIjRyqGRhhge4rPlxRmmHGbiZlFZ5spbhn2kMqoDwGJ5x+mP1qKI3LbQpLewHNG7+E4hcKISTAzHcrPyo7YqQbHTfD4iVbcyySlj5r8smOmMD5I46nFc9+NJdmlZU+gRtdD1C4yVtZhhAwyoAwc4649jXaZp8dzc/drm4+65/nYAjpn3+BVneeI9X+7q7Onlsvl5A78Enj3yPjFU9/qVxqUkbXcuQOD7dACce5x2pT/ABxethKyVqtjZ2JQW13HeRHcpdcr6sd+SD17VTsCMAinnJKFeQAckDgCmcZwO1Ll2Wj1JGT8JIz7UuI7cu6B1GRg/Smsc1IkgkgWKWRfQ2cZ6HHb9xVFiZY1TncD6yMAHoO+atLjVkuZmaKyiVtgjQqp3AYx2PJ+etVA3Ou0ZIUE46496XbrM0u21Ds54AQZJq0yiVe6bJZXLQXAK9wxB5GMgY6g81ZQJaWdjb3aRrdEIfNVmIKuTgDHtgE8HuOeoqjlmDIFZW3qeu79e1OWeyaQJNMqAA4LnirTp6JRfLSxx2zVJHezJ/OT8MM1KTVQF9UR3e4OR+db4+RBgcQk0q6igO2V1XJ3HJAzWtaGsd74PgAw9u+n3CyMp/CTIeD3HFYvpFtZ3MC3OoTMZHLBUQ4CAHHatb8P+HZT4WtLrSL24AZGY2chVkk9ZBAJ5UkZ74z1rBmm3bQ7Gtoo7DQrCwuLhvLV1mCgxyICBtyeP1q8t4Gluo1PDSOERmXgGkX1pJYyNHeIUCEEljkbffP0oL8TePV/2rTfD7v90kODcOpDPgEen2Bz9fyrnQxyyP2OnPLDEvQL576zhvJbdbqGRo5CjMD6W/Mgc/8AmrKPU5o4PKl8uaHP+7lAZcf2/Kse0PUpAZoi4ZZAMhuv/nqKINN1doGVIJ2C5/DnIz9DxRz8dxfqxUPKjJJZEGHiGx0/UbB2hEkFwg3pG3qRyAfSD1GQSOeOazwrhiMEfXv80f6Mx1OCVQ0Syqm7arEb8dSPke36UNa1YRQ7ZEJUtvyoHGRzx7dTxW3/AD/JeGf45rTE+Zgjlj+SD6KhRTqikK8Ue17hysQPrI9qe2hXZQSQCcE9SK9De6OLWrFKKdQUhaeQVRBainkFNoKeUUJBajGBzivXgimXZNGkins6gj36UpBTqigewloF9W8JQeSXsXMW3LNGV35HXAHvmgrdFbyx+REZCAN3mIPxZ6df9citgJVEJkwFAzknGKDzpGmNqUl3qVy/lsTItu8ZRgcE4Ye2AeRWLPhWnEfCb+g1r15LNqRmkjC7o1whAzgqP/NVMqlG5KkkZ9PzVxrraU5ij0aKdBs3P5j5ByAeB14xz/aqZlIJ6fSsU009jkcisVLBSRnGccZ9qJ5JYJPC6RNphWSVyYpYl9RxxzgcjOeOCPkVAsrC3MazXJkjtldVkc5GSccrgHOM9Pz56UZ+Fb2yGrXEsTzSGcRgSzEBvSPVgDseDn69M0zHD5/QZP6Z4kFwrCLa6Fh0PGc0hpN8sf3dBGVHpKnBJ98+9Gv2hafEb03kEzu77cYO5ec9GHf09Pn6UDsjo+0hkZTg542mgnHg6LTss7PRp52ZpLa48pRukZMEjPfn/XFQLm32yyeQHMSttDNxk09a3l5HBIsUrbDyw654xn96ZfY3Acj05JOTuPc0MqpUWIJroznPzTJJ96diVn9KAsx6AdapsJF1pBaMJsfacH5zzX0N4TJb7PbHecO1s4B6ZO9q+dbErGygtk444/WvovwqzR/Z7pjKBvFtuG4e7N1GPmhl+oaW0UuvXepppF9b2hNwzxlEiKeY2Txgd/esvn0S3N+0QvAtz1MLRozcd8HnrmthFzDLNH59uEYuP4kTbMc4zjkcflWQ69Go8d3MgkDPvYAY5YYPOf1NJwbTHeTWtD/hzwsLydzaXdrOVifhkO304z6lOQeOo/vStS8MXlmJZfu9xCoP41/jQ9e7Lyv/AOyiqzwjbPOt3bQzR+qCR0LOEG8AFRk4wcjg/vWga1qmqabJqk6OWEVnBLbvIOEPAYIwI9vfqaY7QlAppmqXOnETzRq0eNqTxvuQHB6kZ4I7cGjW6Wy1PTzLYfxLa4hyA/JjkwRjp1B/se9Vtzf6VLc3J1KzWNrdYM3EY2yHzOAdyY75/Fn86sNHt5bVFhs1d7a/3AROF3pKhbP4QBux3xlhwc7RSp7V/UOwycZV8ZnOuSrf6rcWOnuuBIzZDAKMHOM+wyKIFsb1dGtLq8SUy4KSSsQyuASFwQewGMEds5NUWtKLbx1crKm0eZkhhjGVXt9aNlka88FLJnIiuiGP/CNwIH/zP6V0cGWbnFtmXNCMbSKFRTyCkKKdQV2TnjiinlFNqKeUUDIhainUFIUU6goWEDPizVI9PuYFVGMrg7s/hK8dRjt7j560I63eJNIs1u8hYnLs+eGHHBzg8Ac9aJ/H8atFE/ko+1MbgvIJOByPzwO+DQQkVw0WRBLwwOdpxyOPz5rm+RKTk4mnGlRP0W4hs5y5mi82QFGSWNmQqR0IHz2+lVsjZk83ylUfiwBw3Pz/AGq1e20+HTraWW4DXMrAsgDA4J5JPx8d6r54d05jCFWXJLSMSOhOemfnpSJKlQxMnPezanHEt3KywxIF9IJITGCfbGR37k0TaTquhjVLa5R1slQN5qMcDO3hlI7HuB8UMz29slvB9wllEwTLBzncSMnHGMYH5/1JPDmkxPaNDcWC319IAwCnCxKc8s+fSd3ZRng9elMx8uQEqolaxqdpcARWejGRp+jzQCMykd0z6ifkdcDPNCWtRxMkk33lTNLIHeGDLRxe+4kk7vb6HpWk2vgsXSq3iG+uL1kAEcazMEUe2SMmmNT+znT3tZZNPeVbkLlEcgoSOw6YHb96ZOEpAqSRmVnBEbWV7ln2DYQu4r1bBI98DNN3d2JXCQRRwxqgjAjQrux/Me5JxnmjPQvBOo6lLKuol4Ta5QRO/G7llXPdeT09/ril17wfqehWzXV+bdY9yqhRshyRkgDrx9KRKDSsYpIH54hGiPghj2NTbWQQWqtEud4IcAcmo+o7PPZVLAL0B705bMos1B/FuPf5pbWwkO6fcpbXIkaBZlB/Cc4J/Ktz8HeMLG68M2mkyKYpvIMSsHB9QJIyDg8/AI+ayTTpYo7RiihViYYxgZz/AH5/ate0i1tb/wAKaCLu3WcTWM7EGNSVIDYKtjKkZ96CSfEbHtDzuouIwU/h7gSfjjNZb4kCf+vJvLG0FzsX4w39qOxrNvZqh1TT7lBGV3TWzrMh6ZLIcEf+az7V721vfF76pazRtbCUsvOCV5/Tr+1K8dVY7yXyoi+FWby7tV6m3lHXtso81CaWGe8kjyo/wSN1GfSx9HUHIPt9KAtBsmimeN7i0xIrqGMwC52nHP6UdahHOpnlwQkmhqivwylgE3AEZGae6M20OXyWss+pR3aBVFjbSPLH6WzuGPcHk+wz8dautCkeIamhlaJAGYc8BgQD9KGNYkBh1PAyDosDAj3Gw5/eifS2mDXskAG4CYZHb0o396XNaDxv2RlnjO5uZPEzHUmWUEqxKnO5SuBluCTxzRl4WsdOvPCOqXtotxC9rKgMe8FHB24znJ465GKD/tAuDc64rPHEHKJ60UDdyeuOD+gor+zCUJ4S8WpNkRpDHM3A6APk/wDxo8Uq4tkyq20RwADTqCo1hfW16nnKrRwSTeRAzkZdwASSP5VGVGe5YfJE8Rle1dqHk45fTnSxTXw5RTqikqKdUU276BqhainFFJQU8ooWQRcW8V1bvDONyOORVDr63FlprepFgjUJGVQKDx6QTznGOmM/I4okBAGSQAOpPaqHX/EGhxQPDcsLs/8A44eTn/q7fr04pORxoZG7Ay7t7i7t/KgiO4xmZztXoqZxnOenOD3PeoemWbvdIt4rx5KqXwSy4BOdrcHgYOegpn/EJkmlNpJJDG7ghQ/YcqDjg4o08A29zOL7U7g+e6oRmfLb9w9XY59P/dXOlJLbNUYt6O03wWs2oCX7yDFtYgyJvbsOvQ9T24xnvRnoum29k0otA0cIYBUyDkhQC2epP19jTOnW0z25R3bKIoSNwOF5285wc4I+q9qt7G2FrbxwjPpHJPUk8k/mSa241FxuJnnd0x9BTqjI6Z+KSBgHAz8VAi1u0e+isJPMhuZVfG70gFcZG7357e1W3/QEi2A6Fvjk1nX2lXTxWtvp/wDiUM+Jf4kUoDP0YgsRyMcge/GeeTE1rxtd6PqF5bwyTyIEMUXmgoytk7n99+T8AYzj3zuS5mvLh5p5VeWRss0lZsmVNUhsIPsbvnLXL/pTW4thRXsrh/UQQ56+1IUc1mY4nw3BRGThdzDk+1bb4S8SaWuiaFa3U8kMltbyRYkgbbLuBxhhke3XFYUqs2CoJHTIFan4Vhk+42MUiOA8AZA4wCNp6UnLNpI0YYKT2XGpBZIJIHk2bxgvGpyoJxkD8zQXeRFNYaBHZoonA4BBbnqccc0WzGZYZGE0D7UJ9S4PA9x1/Q0JTS+ddNc7BGZG37Gl6cd/9d6XgVDvK3Vl/wCCY4m1pEliNwGgk9EiA5Oxj/MMdf6UUNodrHmeC3ezzN5TzWLmJShIGSBlT1z0waD/AAneraeILOb8WNw2rcIuRtOTk4wea0IS27SLIjywASK/8aAgYBAbMibgRhe/+RDJ9mZFNPosV1aPi/jlMyNbfx7fDbTt43R/JXBKcVO0m0uYi6MUiNx5kcUiTCRJG2KNqkYIPp6MM81MEMswzCsV1H5oYyW5WTA9A4x6hyD19qlRWUV3p8tlOjKr3JV1YkHBVGB45Bz05yPehdtFqk0Yv9osbR61aM8ZjZowdpUg/iz0P1oo+y54byy8SaUuGkn05/UcDPJA/wC6gzxRez3WpxWU89zLBGwUNcOHYAnkqSOAevNXnhLSLU6pJDDLcLcrDKyFZBztXdjDL8H/ADHWmQtR0Se5bJMcX+GeF59MdWLylHj9o5WKhuegxsU54PJ7U7Nq8K3ckbh1bLsR12gN3x17dKsfuWpxQs8d1D6CFZLlcAg9CGUnAOR2601JC0Uskl5o8kUjxsj3Fv8AxAQeudvI/MUuOaS/ZD3gj8dFDqHi6xtgywRyTyDPUbACPfPP7Cr2KeRFSO7CRzmBJuchXVh1XPOAeD+R71T3ei2GpWi2+nXtuZhKZP4v4yD1U98de1Std0+Se2W2WIrHFbPGJZO6hgyjjr37dhWjH5NdOjPPx5fyyRN4h0q2Zlku03L1VMuf2FUmo+OlUlNOtScf+5Mf7ChxtJvQkJSPPnsyRrwDlTgjBxz/AJ1W3cMsEjRzKySKcMrDBB9sVrfkSa0zN+JJ7RN1HW9Q1I5u7p2XtGDtUfkKrs4/+8U0rN0xTsQDuqkgZIGT0rO5N9hpUKRGZhkkqTjIrcfB2iLZ6Bp6yuomlQTPsOCN4/CePbAIORQV4V0O11bRpUwXkjvYTMFG3ETA7sZ743DtWrwxqAWhJVQ3H0rNmnqkavHhu2Qr6xNnGl3GU8u3BWQKu0+WSM8dDg4bjHQ04g6Y5HvVruV02uoIIwcj8X/j4qmtYvuk8unkMRBhoix5MR6ZPfacqfoD3rV4eW/RiPLxV7IYu9UitrWeZUaVoSQ0aOu44BJKjv0/Y+1Y34r1MXeqT3S3Es8gcNFMxAG0YxwOOo7dxRr9oerz2TyJ5MKkKREZcEuOA2Aee46HsOMc1k0krSuWlOWI4pmafwRjj9Hb++uNRvJbq8k8yeU7nYgDJ9+KbVQYzwSwPT4pqnYkDglpAg+e9Zuxo1TyQscE/pSZsF8YxjrU6Q744Sq/BqFobFzIcJ5jBB2HANa54O1G7W30+IzvLAbdFZJeQQVPv/4rHI88EDOO3vWt+ESI7LTz1yinhscCM0jN0jVgSbdl9c6fpzqfud/bgHrFPGVEgPUZwRnnsf061mviISR+MEVQiQQyKCkT4VVDdBk8jGKNXmQKCd6qmAw3HPueaAPFSrH41IjJZfvC7Sx5I3dzVYPpPJvRL8InUE1a4jRpjLOrCHy39RYhh6cZ5op02/1Sxm0WKcGIz20rSrLGY2LrkjJABzhRx2oI8LZGuyJ6iSxAAHJ/F0o2tr67ii8MEXVx/FL+aN5Ib1MMsCcGmyViEyXY+JpbldLa/tFea6SRjKFDFCmeF43dFP8AMKIfDXiIajb+dEbhogFZYpJixYHOQu4kqQR03EH460H2E5ZNEdre0Z3uJkGI9hUchsBSBz8g9al+GGhitbR4wbWITKYw77iAHfjOBznOKW40govYC+NIvL1YPGwZdq8E4YEfGM96uPCOs29p4ps5JpgtvmQSSE54dCvQD5qN9pGlXNvr08ohYRyMxUIQwQbjgAjqOf3ql8O29ydWsHS3kkHnJwEJB5HH7ijT9bLkrkbNbrZ6hGIzfRGBmQeZGSQcHnDY46ewocudQ1W19MiEt9+8jcg3KqEek4578Zz27Gre0DWsMkTRFXQsNpBBBBPaq+7SKaS/VoxhNSOcEercA2fp6ulJx7bNGdUkyJ4uaaCXRBcwwFp5yksk0ayEhsYz7jDg465HxmpsmkpbSmGK/uLZ40ViGYSxAksMbXOQPT/xdxUb7RLmT/09p7HcBBPGRvAOBtI49vwjpV3qqR3enK6RkzQzRXCyq3qOG+e2HNTXRe1Gyqntb5QZp7ayvo0wwkjbYykc5AORnp0NZx4l3zXbXmwJDeEyQuO65wQfkYwR2NH8+nzCe2iN6rW5upldZAQ5GVOATnOORjdgg0LS2KtoSJ5Cs9rqssM2wbiVI4BI6jIPNNhHiZ5Tc+wMbarcZ60qL8WdxNTrqGCeN5IdwKoGwxz1/wBYqHbwqU813KrnHA6GnMQjRPskvJW1e/tv4YjmtNxU4/kOSfrgn960GfUY0k06P70kMF1IfNuVO7YiRs7YPI3HaF6HGc9hWK+E7xrDXtPZduGu41LH+UZwePoTW1XelW0glnjsopLyNGKlAELMFPU9MnpznvzWfIlyTNONvg0M6jrRivEl0nD2yL60k3cnPUhiSOmAw/es8+0Lxnc3OpxR6eslotuB1PrLAg844I4XA+PyopNzbGJVeQ20LCNh5q7MiRQQS3THpYDPOTWY+KLlJL6YMEOQmCjZ4wOenOQR+lFj7sXOTqrKq+1C6v5Wku53kZnZyWP8x6n+lRg21SAep5GP0pI561MNtCsRZ7nDYB8sLyfj4p22JIwOfU3Iz0FdIpWNS3Gc457U/BaTPDJPEuVjwCAMkZ45HamNhyQwIx1qEOmcliO2alqdsCZ7A9KhvjfS/OYDaOlQtDkTJn1K+3PUdRWqeG9Z06LTrCK5sNQglSMRpOillYbSNxHT+lZSmCRuJAz2rTtBkjXTrTfBOYhEu4qUZT6eTjdkHGe1Iy9I0YltlqdIvni3rC0kTIHWSNlkUqMc8H/L6UC+OoltfHEqBcLHOoyWzjBFEj6VJAjNby3SqpOWXODgHH5HAoV1G4vJ7x5Lu4Ek7AF2eJS547nFTF/Ssv8AGN6CwPirKNgG4O3HGcsen60YWjj7l4VDMcLNJuUjvvahjR7d31a0WS5EUZnUtLHGoKgsPUDjtnPejRhcZwt5b3DQSHAns9pUjcQQVIwfT7dSKKWSgEk+yNprFodFJRSf8Tl3Y4xlhnHsOfbtUjw/l9OtxGmGS4lVfjEvA/eoISS0mBkWENFIJFaOU7d24Y6gY5/rU/TZordUjFu6RPK7lpGDKCxBJBXtlaB5F0ycaemUH2sW8dr4jkeDKAuxDDgknB/Yk0F20rG4iklZmIZTyc9xWkfa5p7TzWuo2gV4ZlG7bIreoqMnGe/9qziC3lYghQMe7AYx+dHHaCdWbRp891bI0sVyI8EqzPtfrg4w3Y8fpXksUlwJptluTNh2aEGMFgMBscjp8VUfd7mHVIIZQiZgMgO0SK2Cp9+mHqSZbEbTLm3nYSOqpG6ehWPqyD7Afy1nVp6NL4ONyQx4vaG48HzR3STxTxMrh12PGfVwOu4fix0q70vZdaBHIzw+ZJaLiMyBXc7QcqO/I/ahjxJe2smhXgS8mliaIYU4YMxbAAJGeor3wr4gSfT7XT1tlVoY1QO8jbZewyNpCnr9cUW6tg2raT7L68Rxh5A4Au2KsV4IZeOce4H50Ca1IYrXxBEhAA1RLgY42h1cj+oFaGsnT/ZzuPB8lxn9Ac/tQVr0Mj6trURQO33KKeOOXhm2MMgg8n07j9B8U1TUhX4+G7A4kkybsgbDwFz3quSfETJsUbmB+n0qZNcKsnERjz1QZ4FV8gTf6C3X+btT3T6M2yQkpR0mU4ZGDD65r6R06eK5SGcbcSKshJGeCB/avm2CJp12xck8c4HNbv4RnaTw7pckm3Jg8o+oEhl9JBHY9OtZ8q1ZqwtbRU6hG9vZyxKu5oraaEKeha3mEij9GH6VjupxPFfTxSKVaOQqQcZH6cVumroI9VmZmUQG8ilJz/7dzGYn/LeRn6Vl/imEXrQPHKrSmOLIBGCQvlkk/WPv70yL0Z3pgop42grgnOSKKL7TVPhSK/h8pnhufKmKAB48rxnnOOnJ7n6gDkZktLhX24dDnDKCP07ip2n2d3r+qGOGNJJnycFto+AD79AB34FMiwWI057cSCO9lPlKwIBL7cng5wCR+QzU23uUjYx6dp9vNIAcyTqXZ+eqqeAMfGfeoF00QR7eOBgYz+Ivk5AAPtjoeOfbtmpV593m0xZ4ocXJkIdlkyvc4CYG3jHv+tEmyilYjOa4DmvO9LUUssdXjjJ/KtL8PMDb2YZHKlUXK87WKcZ+CB/Ws2UY5/etN8OQullathvVGpz2OUyBg/65pOU1Ye2NQW8MLN5CKod8kBRwME5x26fvQRdG8ubqUkTI+SxV3bJxx360cvIkcA87O4cDBzj4A7fSoMiq6yeb6trYKjG2Recc+/09qCMuJc42UdteMlsPNDLLGmYw3fuKcg1++tw3k3UsHOAFkODwM5+OM07drp87s8ts0RGeUc8KOBwQKqZI4DcgQEtGRxu4HB5APfFEqYqUGlZbS6jfauwkvmjfYCSVjC4yP+UD2H61Y6CpiulF2pnQZBDY2gcY+nf64oZtbyIZ3O2AMHaPxADkf0q60vVZbA/fUijmLAqOOgyR19+evzx0oZx/otNt7Lnx69kZ4ZLCEBGQfeAcr5jfQ9+M5HFB2p2N2FadI1ECKBuT2+nbmrzWb5pNKknu1kkJmQr1Hqxk59gRnryaqr7WGjt2ggVXEsQBZucKfj9KuHL4G1TCfw/5IubQW2MywkOocnHpyOvTnPT3oovlhvprPzbNOLecZiYphQOVwMjnJNCHhuVpV0na3qDquG/6SP8AX5UXXFldxy6ZdNbyJb5kVn/l9Sjaevv/AFoa9zRP/mCviKyt7bwhEpW4WOO7CLsZS2GUkBuBn8PGMUj7L3hlu7y2kY+S/lsSeuAxGfr6hUnWme58FXKurLNFJFI8fcEMVIPf+eqT7OZjFrUiA53QuAPkEEf0NMf6gY65IL5xq8dpIkVxFcOqXG3dKuWZTlPScZ9PHTGf3B9Uu75NTsbu681Z2Qb8gLgBugAGBjnt3rS9V2y6pDESr/eZJ4wR0IaL+v8AnWYeIUAg0+ReAGkQjHA5zj6c0cY+tir9qYvxbYW9jrN1BHHIqD1oQw5yfbp3oauYzDMVJyRg89aMfFzmS5s597Dz7CNj3GQo6foaFtWObgHqGUHNHH9bAmqk0MWxKybxyUIIB6ZFaX9kd5LPHfW8krny9kgXdwc5Uk/PArMYG5PzRp9lF35PiNrdmKieFlyB3BDf0BoJ9DMdckH/AItjcK23K+bYyFBnq0TB8foR+lAnjW2jCxzQ7Vghnk27RxtkCyr/AFb6/vRt421mWwubSFbb7yiGSRZ0UlckYZPYnZkkZHUUB6n911SIeZPFAEigjRlZiAFUryT+I4xyB2GPmoyVA5F7FN4oLTTLcLbskTekSv8AjlYdz26Y6Ads81ffZHeWtn4mD3gbyzGwVuSqNtJ3Ee+Mj86o9S0pE0SzntZ5J3VC1zHj0wkkYIPTBBHznOelNadr9xY6XPYqu+OUg7SeAecE98g8j8weMU3G0nYvJs0Pxt4M0WTTp9d0i6isoYhhoWXKvID0B5IJznuOh6UK6f4RvLmFLl4LKQMxzGbpYzwB2AOPxKfp25qRoPiuZIYbS7mhSIs0lx59urpJg7xlVwecEZ5zx7CqXxTeXOoXTS3V4lyV4TaQcqfUAMDkDIHPIpsnHtAJP6ULD+JS1XmpN1aSW7L5oHJOD74PNIC4PzWe76H8aOC8flWoaTtazsX2FWaBMMOh9P8A9VmI6jGK0nTZCtnpvQEIuCP+j9+1Ky/DRiXYzeosdtPMFZgmCTGC233Hsc1WRyTJemO6KmNG3g8EMvHHyOeM9P2q3a/W1027ZYptluHLgkcsWwqZGQBzkjr2+arbeea9sDctEuCcr8kEHP1HGO/PuMkFsKaVlNq8N1e30UcMTPGI8ou08DJ5/bP5iq28H3ZxGkqvIFKsE6A/6FWurX0ltYPPBkPdM0O89QoO7jsMk/Xihm3OZv4m4jBz3NNirM838HrWJTKvm+oNkHBxmimxiSCOJ2BkVOgTkZx9Pjrjt8VSbBb24bBL7cgY9JwV4/7v0FXFqZbqOcxFwccbehyfUQO45P7UOR6A6FX+3U9N2xsA8bq74P4ux+Pb9qEJAxlKtnI9z2outrSPybtJSTIigoFPYHnp74/pQlOAtxIqkkKSMn4NXiemiMNPDTxx2lhNLKYUjmVmcAtgBuTgc9OePejGZ9OeZw1wzqTkuhkUE49u1Z7YFj4dfZkESMMk8HIDf2NHPhrUpdK8MHURAt4wtwWScBlGGIJGMHoB3oJrZpi6Q1rNxDHpN82n3couGhIAaTJYAg45HwP0oM8ESXE/iy2bBkdyUJ6ZBUijbWfF0eo2uo6cdBtFk+6MfMi3AgtGSCBzyDjrWYWUrW92XUkf8RHcfHtRwTpoGUrknE3OZJZ7pJDbWpljcMpEbDYwGBjDcHt81mXj2K3sLiO0ijKggTLiXcFJOCBkA/kc0Y6Beadb6bCdYtXneeD7ykkAUFEAUsDnrgmgnx5c2M9+76fJcqRGrSRSqvp3AFcEE5G0/lnFVj5XVlZeNdbE65PHJ4c0Kc7iwieHjp6W7/8A9Ghe6lSYA5YMowBjNXdneXWs6Z/hc0uYLNWuIyT+D/iwB7+1UUsSeVvEoLA8pjH6U6LpUJyPk+QwpwanaNqM2lalDe27bZImyDgHsQevwTUDpXE1YKdOww1XxjcahptzbzQoWncbZU9JXGORgdTyO3BND6X0/llWYMN24gqM8Dn9v/qoK9Cc4OeKXIBsTg8gnJP4uTVKKRHJssrvWbi4E/lMbSGUANFAxVG99w7knk/5dKuKRkfcp5HSkV5VlCixJySTnr815k9q8rqhDdvEfgfSRot3eR2zCeO1d0cyHIKqSO/NBXg/wvFrU0kMykkShFIcrtAVm/PoK6upa7octxbCmb7LERA0e/qw5n9utRzayac1vakAC3kMO8nJOz0/15+a6uoMqpIZgbbaZU381zLp2qpNKixGOImAZPRhz7DHPH7U1awrJ4YtgPxrISOOQdq4Oe3SurqFP1Q2a9yo8S4j0PTJVHqLM2CoK5BbPp6dc9sGhmDMszvgZILEAYFdXU6H6mTJ2WjXYl02KJ4iXDN6y3Uk5Of1qXZXcjXYMZAONvA4OBjH04FdXUEkqBXY9ryMl7EbZWEbRAOxIBZskN07fFDdzH5NxjqSMmurqmNjJfrYR+Hdk2lzQuCAZcZHbK4/vRnoU0ll4b+5JKhm8llw0YdCDIDjDDHTP7V1dSPIm4vQ2L0Vt2wXUmAigWUxBdyQouQRgA4UA9fagrUW/wBudQIgu448uMJ+wrq6m4pNiemaP4d2TeF7KeSGKRkgmiG/d0wy4yrDA4HzxxigPxnEBf27RwhPNt4yDuJyNuB1PTAFdXUePQWf9iiine2dtpIOCpweo7j6UgyEoy54JzXV1NEDdeV1dUIKQ4OacDhAhUdDk5GckGurqhBo9a8rq6oQ6urq6oQ//9k="/>
          <p:cNvSpPr>
            <a:spLocks noChangeAspect="1" noChangeArrowheads="1"/>
          </p:cNvSpPr>
          <p:nvPr/>
        </p:nvSpPr>
        <p:spPr bwMode="auto">
          <a:xfrm>
            <a:off x="155575" y="-700088"/>
            <a:ext cx="1952625" cy="1466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7798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iew of city at dusk">
            <a:extLst>
              <a:ext uri="{FF2B5EF4-FFF2-40B4-BE49-F238E27FC236}">
                <a16:creationId xmlns:a16="http://schemas.microsoft.com/office/drawing/2014/main" id="{E49C304C-1BE2-4053-A7B4-7902654446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9" r="6734" b="-1"/>
          <a:stretch/>
        </p:blipFill>
        <p:spPr>
          <a:xfrm>
            <a:off x="20" y="10"/>
            <a:ext cx="9141468" cy="6857990"/>
          </a:xfrm>
          <a:prstGeom prst="rect">
            <a:avLst/>
          </a:prstGeom>
        </p:spPr>
      </p:pic>
      <p:sp>
        <p:nvSpPr>
          <p:cNvPr id="13319" name="Rectangle 13318">
            <a:extLst>
              <a:ext uri="{FF2B5EF4-FFF2-40B4-BE49-F238E27FC236}">
                <a16:creationId xmlns:a16="http://schemas.microsoft.com/office/drawing/2014/main" id="{BC46CD03-D076-40A3-9AA4-2B7BB288B1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93" y="0"/>
            <a:ext cx="9143999" cy="6858000"/>
          </a:xfrm>
          <a:prstGeom prst="rect">
            <a:avLst/>
          </a:prstGeom>
          <a:gradFill flip="none" rotWithShape="1">
            <a:gsLst>
              <a:gs pos="30000">
                <a:schemeClr val="bg2">
                  <a:alpha val="75000"/>
                </a:schemeClr>
              </a:gs>
              <a:gs pos="100000">
                <a:schemeClr val="bg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>
            <a:normAutofit/>
          </a:bodyPr>
          <a:lstStyle/>
          <a:p>
            <a:r>
              <a:rPr lang="en-CA"/>
              <a:t>Bocconi University</a:t>
            </a:r>
            <a:br>
              <a:rPr lang="en-CA"/>
            </a:br>
            <a:r>
              <a:rPr lang="en-CA"/>
              <a:t>(Italy)	</a:t>
            </a:r>
          </a:p>
        </p:txBody>
      </p:sp>
      <p:sp>
        <p:nvSpPr>
          <p:cNvPr id="13321" name="Rectangle 13320">
            <a:extLst>
              <a:ext uri="{FF2B5EF4-FFF2-40B4-BE49-F238E27FC236}">
                <a16:creationId xmlns:a16="http://schemas.microsoft.com/office/drawing/2014/main" id="{88D28697-83F7-4C09-A9B2-6CAA58855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286000"/>
            <a:ext cx="7200900" cy="3581400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dirty="0"/>
              <a:t>Courses taught in Italian and English</a:t>
            </a: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dirty="0"/>
              <a:t>Semesters run September to December and February to May</a:t>
            </a: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Examples of courses</a:t>
            </a:r>
            <a:r>
              <a:rPr lang="en-CA" dirty="0">
                <a:solidFill>
                  <a:schemeClr val="tx1"/>
                </a:solidFill>
              </a:rPr>
              <a:t> </a:t>
            </a:r>
            <a:r>
              <a:rPr lang="en-CA" dirty="0"/>
              <a:t>taught in English</a:t>
            </a: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dirty="0"/>
              <a:t>**Spring term attendees- transcripts not released until Mid-July</a:t>
            </a: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dirty="0"/>
              <a:t>The process for completing all the steps to secure a spot at Bocconi can be lengthy. You will need ample time to work through the process- it is a good idea to meet with Fran once you have been offered a spot.</a:t>
            </a: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en-CA" dirty="0"/>
          </a:p>
          <a:p>
            <a:pPr>
              <a:buNone/>
            </a:pPr>
            <a:endParaRPr lang="en-CA" dirty="0"/>
          </a:p>
        </p:txBody>
      </p:sp>
      <p:sp>
        <p:nvSpPr>
          <p:cNvPr id="13314" name="AutoShape 2" descr="data:image/jpg;base64,/9j/4AAQSkZJRgABAQAAAQABAAD/2wBDAAkGBwgHBgkIBwgKCgkLDRYPDQwMDRsUFRAWIB0iIiAdHx8kKDQsJCYxJx8fLT0tMTU3Ojo6Iys/RD84QzQ5Ojf/2wBDAQoKCg0MDRoPDxo3JR8lNzc3Nzc3Nzc3Nzc3Nzc3Nzc3Nzc3Nzc3Nzc3Nzc3Nzc3Nzc3Nzc3Nzc3Nzc3Nzc3Nzf/wAARCACnAN8DASIAAhEBAxEB/8QAHAAAAQUBAQEAAAAAAAAAAAAABgIDBAUHAAEI/8QAPxAAAgEDAwIFAQYEAwcEAwAAAQIDAAQRBRIhMUEGEyJRYXEHFDKBkaEjQrHBFdHwJDNSYnKy4RZDovFTgpL/xAAaAQACAwEBAAAAAAAAAAAAAAACAwABBAUG/8QAIxEAAgICAgMAAwEBAAAAAAAAAAECEQMhEjEEIkETMlEFM//aAAwDAQACEQMRAD8AzQClgUkUsV1xJ6BS1FJFKFEiCgKUBXgpQo0Az0UsV0alyAqlnYhUUdWY9AP9cdavPEWitpEVghdJN0JzIhyrNu5CnuBlevPIoXnhGag+2ThJx5IpRS1FIFOLWoQxainUFNqKdWrKHFp1Rxx1ptadWhLA/WRcPNJLcWrxygbVZW4bn/I/X4qh7g0e+ITbfdVjukwr7gr8/wAM44OP7fP1oMun8wK0UQRUUBiOvXGT9a43kwUZ3ZsxytHtjNFbuZG5dDleev6U9eahcX2VXOHwGUD8TY68VXEk4GOc/rVjafdEhAmALHnexOB8Ef3/ANFMZOuITX0glGOGLqcnGCen604YsYWM7yewU5H6ipM5s4g/lrI27BVZGyCPnAHPT44rrXUri3jaCIxoz8NNt9ePbP5VVJPZZBnCo21WLAdSRjmm6W3PqIzz7cV6rhV2lVJ55PzQFjeD7UoYxgjn3rznsKXtXaG3DPde4qEEEY7HB6V4KcdlwAoPHcnrXrwyRsUdCGGOPqMioQbddpxlT8g5pNe4NSLeymuFZk2BVGSXkVe4Hc/IqECAUoV4BShXYEnjOsYJc8YqffzSXbQXkmwmaFMlBjDKoUg/82R+eRTNvpR1IndII0VhtwAzE/TsKNY/CUieEYTCIpisU1whxskGGwxPZv7flWaefjMNRtASOpHt+9ebhvCDJZuigZP6U2Ji7qIdrKSAWxkDP9+tHOieGrbStXFxcA3KK26MBsMT03EkdhwPbJP0nkebDFpBYfHlkHtC0ZdP0+W8upo0uPL3PEx9UUQGT9ScZOPgduWNatJ3tvu8yxmXy1uEiVs7SR/u2/5trDOOm4e2aMn02CYsbG43MT/uZ8KwH/Keh/aoa2f3W2s4NRtcvaMUiEneMAquffCnH1GfauL+Ryk8kn7HU4UlCK1/DLyuGxnP/N70pat/EdjDaX8jW6yLDJ61Vmzs9x+R/Zh7VVL716jxsyzYlNHBzY3jm4sWtOrTajJp1RTxI4op1aQtOpVFiLm1hvIvLuI1dMg4PxQ3reiyWlq0kCh1JYvsjxsHGO/Tjp9aLFpbRpIjRyqGRhhge4rPlxRmmHGbiZlFZ5spbhn2kMqoDwGJ5x+mP1qKI3LbQpLewHNG7+E4hcKISTAzHcrPyo7YqQbHTfD4iVbcyySlj5r8smOmMD5I46nFc9+NJdmlZU+gRtdD1C4yVtZhhAwyoAwc4649jXaZp8dzc/drm4+65/nYAjpn3+BVneeI9X+7q7Onlsvl5A78Enj3yPjFU9/qVxqUkbXcuQOD7dACce5x2pT/ABxethKyVqtjZ2JQW13HeRHcpdcr6sd+SD17VTsCMAinnJKFeQAckDgCmcZwO1Ll2Wj1JGT8JIz7UuI7cu6B1GRg/Smsc1IkgkgWKWRfQ2cZ6HHb9xVFiZY1TncD6yMAHoO+atLjVkuZmaKyiVtgjQqp3AYx2PJ+etVA3Ou0ZIUE46496XbrM0u21Ds54AQZJq0yiVe6bJZXLQXAK9wxB5GMgY6g81ZQJaWdjb3aRrdEIfNVmIKuTgDHtgE8HuOeoqjlmDIFZW3qeu79e1OWeyaQJNMqAA4LnirTp6JRfLSxx2zVJHezJ/OT8MM1KTVQF9UR3e4OR+db4+RBgcQk0q6igO2V1XJ3HJAzWtaGsd74PgAw9u+n3CyMp/CTIeD3HFYvpFtZ3MC3OoTMZHLBUQ4CAHHatb8P+HZT4WtLrSL24AZGY2chVkk9ZBAJ5UkZ74z1rBmm3bQ7Gtoo7DQrCwuLhvLV1mCgxyICBtyeP1q8t4Gluo1PDSOERmXgGkX1pJYyNHeIUCEEljkbffP0oL8TePV/2rTfD7v90kODcOpDPgEen2Bz9fyrnQxyyP2OnPLDEvQL576zhvJbdbqGRo5CjMD6W/Mgc/8AmrKPU5o4PKl8uaHP+7lAZcf2/Kse0PUpAZoi4ZZAMhuv/nqKINN1doGVIJ2C5/DnIz9DxRz8dxfqxUPKjJJZEGHiGx0/UbB2hEkFwg3pG3qRyAfSD1GQSOeOazwrhiMEfXv80f6Mx1OCVQ0Syqm7arEb8dSPke36UNa1YRQ7ZEJUtvyoHGRzx7dTxW3/AD/JeGf45rTE+Zgjlj+SD6KhRTqikK8Ue17hysQPrI9qe2hXZQSQCcE9SK9De6OLWrFKKdQUhaeQVRBainkFNoKeUUJBajGBzivXgimXZNGkins6gj36UpBTqigewloF9W8JQeSXsXMW3LNGV35HXAHvmgrdFbyx+REZCAN3mIPxZ6df9citgJVEJkwFAzknGKDzpGmNqUl3qVy/lsTItu8ZRgcE4Ye2AeRWLPhWnEfCb+g1r15LNqRmkjC7o1whAzgqP/NVMqlG5KkkZ9PzVxrraU5ij0aKdBs3P5j5ByAeB14xz/aqZlIJ6fSsU009jkcisVLBSRnGccZ9qJ5JYJPC6RNphWSVyYpYl9RxxzgcjOeOCPkVAsrC3MazXJkjtldVkc5GSccrgHOM9Pz56UZ+Fb2yGrXEsTzSGcRgSzEBvSPVgDseDn69M0zHD5/QZP6Z4kFwrCLa6Fh0PGc0hpN8sf3dBGVHpKnBJ98+9Gv2hafEb03kEzu77cYO5ec9GHf09Pn6UDsjo+0hkZTg542mgnHg6LTss7PRp52ZpLa48pRukZMEjPfn/XFQLm32yyeQHMSttDNxk09a3l5HBIsUrbDyw654xn96ZfY3Acj05JOTuPc0MqpUWIJroznPzTJJ96diVn9KAsx6AdapsJF1pBaMJsfacH5zzX0N4TJb7PbHecO1s4B6ZO9q+dbErGygtk444/WvovwqzR/Z7pjKBvFtuG4e7N1GPmhl+oaW0UuvXepppF9b2hNwzxlEiKeY2Txgd/esvn0S3N+0QvAtz1MLRozcd8HnrmthFzDLNH59uEYuP4kTbMc4zjkcflWQ69Go8d3MgkDPvYAY5YYPOf1NJwbTHeTWtD/hzwsLydzaXdrOVifhkO304z6lOQeOo/vStS8MXlmJZfu9xCoP41/jQ9e7Lyv/AOyiqzwjbPOt3bQzR+qCR0LOEG8AFRk4wcjg/vWga1qmqabJqk6OWEVnBLbvIOEPAYIwI9vfqaY7QlAppmqXOnETzRq0eNqTxvuQHB6kZ4I7cGjW6Wy1PTzLYfxLa4hyA/JjkwRjp1B/se9Vtzf6VLc3J1KzWNrdYM3EY2yHzOAdyY75/Fn86sNHt5bVFhs1d7a/3AROF3pKhbP4QBux3xlhwc7RSp7V/UOwycZV8ZnOuSrf6rcWOnuuBIzZDAKMHOM+wyKIFsb1dGtLq8SUy4KSSsQyuASFwQewGMEds5NUWtKLbx1crKm0eZkhhjGVXt9aNlka88FLJnIiuiGP/CNwIH/zP6V0cGWbnFtmXNCMbSKFRTyCkKKdQV2TnjiinlFNqKeUUDIhainUFIUU6goWEDPizVI9PuYFVGMrg7s/hK8dRjt7j560I63eJNIs1u8hYnLs+eGHHBzg8Ac9aJ/H8atFE/ko+1MbgvIJOByPzwO+DQQkVw0WRBLwwOdpxyOPz5rm+RKTk4mnGlRP0W4hs5y5mi82QFGSWNmQqR0IHz2+lVsjZk83ylUfiwBw3Pz/AGq1e20+HTraWW4DXMrAsgDA4J5JPx8d6r54d05jCFWXJLSMSOhOemfnpSJKlQxMnPezanHEt3KywxIF9IJITGCfbGR37k0TaTquhjVLa5R1slQN5qMcDO3hlI7HuB8UMz29slvB9wllEwTLBzncSMnHGMYH5/1JPDmkxPaNDcWC319IAwCnCxKc8s+fSd3ZRng9elMx8uQEqolaxqdpcARWejGRp+jzQCMykd0z6ifkdcDPNCWtRxMkk33lTNLIHeGDLRxe+4kk7vb6HpWk2vgsXSq3iG+uL1kAEcazMEUe2SMmmNT+znT3tZZNPeVbkLlEcgoSOw6YHb96ZOEpAqSRmVnBEbWV7ln2DYQu4r1bBI98DNN3d2JXCQRRwxqgjAjQrux/Me5JxnmjPQvBOo6lLKuol4Ta5QRO/G7llXPdeT09/ril17wfqehWzXV+bdY9yqhRshyRkgDrx9KRKDSsYpIH54hGiPghj2NTbWQQWqtEud4IcAcmo+o7PPZVLAL0B705bMos1B/FuPf5pbWwkO6fcpbXIkaBZlB/Cc4J/Ktz8HeMLG68M2mkyKYpvIMSsHB9QJIyDg8/AI+ayTTpYo7RiihViYYxgZz/AH5/ate0i1tb/wAKaCLu3WcTWM7EGNSVIDYKtjKkZ96CSfEbHtDzuouIwU/h7gSfjjNZb4kCf+vJvLG0FzsX4w39qOxrNvZqh1TT7lBGV3TWzrMh6ZLIcEf+az7V721vfF76pazRtbCUsvOCV5/Tr+1K8dVY7yXyoi+FWby7tV6m3lHXtso81CaWGe8kjyo/wSN1GfSx9HUHIPt9KAtBsmimeN7i0xIrqGMwC52nHP6UdahHOpnlwQkmhqivwylgE3AEZGae6M20OXyWss+pR3aBVFjbSPLH6WzuGPcHk+wz8dautCkeIamhlaJAGYc8BgQD9KGNYkBh1PAyDosDAj3Gw5/eifS2mDXskAG4CYZHb0o396XNaDxv2RlnjO5uZPEzHUmWUEqxKnO5SuBluCTxzRl4WsdOvPCOqXtotxC9rKgMe8FHB24znJ465GKD/tAuDc64rPHEHKJ60UDdyeuOD+gor+zCUJ4S8WpNkRpDHM3A6APk/wDxo8Uq4tkyq20RwADTqCo1hfW16nnKrRwSTeRAzkZdwASSP5VGVGe5YfJE8Rle1dqHk45fTnSxTXw5RTqikqKdUU276BqhainFFJQU8ooWQRcW8V1bvDONyOORVDr63FlprepFgjUJGVQKDx6QTznGOmM/I4okBAGSQAOpPaqHX/EGhxQPDcsLs/8A44eTn/q7fr04pORxoZG7Ay7t7i7t/KgiO4xmZztXoqZxnOenOD3PeoemWbvdIt4rx5KqXwSy4BOdrcHgYOegpn/EJkmlNpJJDG7ghQ/YcqDjg4o08A29zOL7U7g+e6oRmfLb9w9XY59P/dXOlJLbNUYt6O03wWs2oCX7yDFtYgyJvbsOvQ9T24xnvRnoum29k0otA0cIYBUyDkhQC2epP19jTOnW0z25R3bKIoSNwOF5285wc4I+q9qt7G2FrbxwjPpHJPUk8k/mSa241FxuJnnd0x9BTqjI6Z+KSBgHAz8VAi1u0e+isJPMhuZVfG70gFcZG7357e1W3/QEi2A6Fvjk1nX2lXTxWtvp/wDiUM+Jf4kUoDP0YgsRyMcge/GeeTE1rxtd6PqF5bwyTyIEMUXmgoytk7n99+T8AYzj3zuS5mvLh5p5VeWRss0lZsmVNUhsIPsbvnLXL/pTW4thRXsrh/UQQ56+1IUc1mY4nw3BRGThdzDk+1bb4S8SaWuiaFa3U8kMltbyRYkgbbLuBxhhke3XFYUqs2CoJHTIFan4Vhk+42MUiOA8AZA4wCNp6UnLNpI0YYKT2XGpBZIJIHk2bxgvGpyoJxkD8zQXeRFNYaBHZoonA4BBbnqccc0WzGZYZGE0D7UJ9S4PA9x1/Q0JTS+ddNc7BGZG37Gl6cd/9d6XgVDvK3Vl/wCCY4m1pEliNwGgk9EiA5Oxj/MMdf6UUNodrHmeC3ezzN5TzWLmJShIGSBlT1z0waD/AAneraeILOb8WNw2rcIuRtOTk4wea0IS27SLIjywASK/8aAgYBAbMibgRhe/+RDJ9mZFNPosV1aPi/jlMyNbfx7fDbTt43R/JXBKcVO0m0uYi6MUiNx5kcUiTCRJG2KNqkYIPp6MM81MEMswzCsV1H5oYyW5WTA9A4x6hyD19qlRWUV3p8tlOjKr3JV1YkHBVGB45Bz05yPehdtFqk0Yv9osbR61aM8ZjZowdpUg/iz0P1oo+y54byy8SaUuGkn05/UcDPJA/wC6gzxRez3WpxWU89zLBGwUNcOHYAnkqSOAevNXnhLSLU6pJDDLcLcrDKyFZBztXdjDL8H/ADHWmQtR0Se5bJMcX+GeF59MdWLylHj9o5WKhuegxsU54PJ7U7Nq8K3ckbh1bLsR12gN3x17dKsfuWpxQs8d1D6CFZLlcAg9CGUnAOR2601JC0Uskl5o8kUjxsj3Fv8AxAQeudvI/MUuOaS/ZD3gj8dFDqHi6xtgywRyTyDPUbACPfPP7Cr2KeRFSO7CRzmBJuchXVh1XPOAeD+R71T3ei2GpWi2+nXtuZhKZP4v4yD1U98de1Std0+Se2W2WIrHFbPGJZO6hgyjjr37dhWjH5NdOjPPx5fyyRN4h0q2Zlku03L1VMuf2FUmo+OlUlNOtScf+5Mf7ChxtJvQkJSPPnsyRrwDlTgjBxz/AJ1W3cMsEjRzKySKcMrDBB9sVrfkSa0zN+JJ7RN1HW9Q1I5u7p2XtGDtUfkKrs4/+8U0rN0xTsQDuqkgZIGT0rO5N9hpUKRGZhkkqTjIrcfB2iLZ6Bp6yuomlQTPsOCN4/CePbAIORQV4V0O11bRpUwXkjvYTMFG3ETA7sZ743DtWrwxqAWhJVQ3H0rNmnqkavHhu2Qr6xNnGl3GU8u3BWQKu0+WSM8dDg4bjHQ04g6Y5HvVruV02uoIIwcj8X/j4qmtYvuk8unkMRBhoix5MR6ZPfacqfoD3rV4eW/RiPLxV7IYu9UitrWeZUaVoSQ0aOu44BJKjv0/Y+1Y34r1MXeqT3S3Es8gcNFMxAG0YxwOOo7dxRr9oerz2TyJ5MKkKREZcEuOA2Aee46HsOMc1k0krSuWlOWI4pmafwRjj9Hb++uNRvJbq8k8yeU7nYgDJ9+KbVQYzwSwPT4pqnYkDglpAg+e9Zuxo1TyQscE/pSZsF8YxjrU6Q744Sq/BqFobFzIcJ5jBB2HANa54O1G7W30+IzvLAbdFZJeQQVPv/4rHI88EDOO3vWt+ESI7LTz1yinhscCM0jN0jVgSbdl9c6fpzqfud/bgHrFPGVEgPUZwRnnsf061mviISR+MEVQiQQyKCkT4VVDdBk8jGKNXmQKCd6qmAw3HPueaAPFSrH41IjJZfvC7Sx5I3dzVYPpPJvRL8InUE1a4jRpjLOrCHy39RYhh6cZ5op02/1Sxm0WKcGIz20rSrLGY2LrkjJABzhRx2oI8LZGuyJ6iSxAAHJ/F0o2tr67ii8MEXVx/FL+aN5Ib1MMsCcGmyViEyXY+JpbldLa/tFea6SRjKFDFCmeF43dFP8AMKIfDXiIajb+dEbhogFZYpJixYHOQu4kqQR03EH460H2E5ZNEdre0Z3uJkGI9hUchsBSBz8g9al+GGhitbR4wbWITKYw77iAHfjOBznOKW40govYC+NIvL1YPGwZdq8E4YEfGM96uPCOs29p4ps5JpgtvmQSSE54dCvQD5qN9pGlXNvr08ohYRyMxUIQwQbjgAjqOf3ql8O29ydWsHS3kkHnJwEJB5HH7ijT9bLkrkbNbrZ6hGIzfRGBmQeZGSQcHnDY46ewocudQ1W19MiEt9+8jcg3KqEek4578Zz27Gre0DWsMkTRFXQsNpBBBBPaq+7SKaS/VoxhNSOcEercA2fp6ulJx7bNGdUkyJ4uaaCXRBcwwFp5yksk0ayEhsYz7jDg465HxmpsmkpbSmGK/uLZ40ViGYSxAksMbXOQPT/xdxUb7RLmT/09p7HcBBPGRvAOBtI49vwjpV3qqR3enK6RkzQzRXCyq3qOG+e2HNTXRe1Gyqntb5QZp7ayvo0wwkjbYykc5AORnp0NZx4l3zXbXmwJDeEyQuO65wQfkYwR2NH8+nzCe2iN6rW5upldZAQ5GVOATnOORjdgg0LS2KtoSJ5Cs9rqssM2wbiVI4BI6jIPNNhHiZ5Tc+wMbarcZ60qL8WdxNTrqGCeN5IdwKoGwxz1/wBYqHbwqU813KrnHA6GnMQjRPskvJW1e/tv4YjmtNxU4/kOSfrgn960GfUY0k06P70kMF1IfNuVO7YiRs7YPI3HaF6HGc9hWK+E7xrDXtPZduGu41LH+UZwePoTW1XelW0glnjsopLyNGKlAELMFPU9MnpznvzWfIlyTNONvg0M6jrRivEl0nD2yL60k3cnPUhiSOmAw/es8+0Lxnc3OpxR6eslotuB1PrLAg844I4XA+PyopNzbGJVeQ20LCNh5q7MiRQQS3THpYDPOTWY+KLlJL6YMEOQmCjZ4wOenOQR+lFj7sXOTqrKq+1C6v5Wku53kZnZyWP8x6n+lRg21SAep5GP0pI561MNtCsRZ7nDYB8sLyfj4p22JIwOfU3Iz0FdIpWNS3Gc457U/BaTPDJPEuVjwCAMkZ45HamNhyQwIx1qEOmcliO2alqdsCZ7A9KhvjfS/OYDaOlQtDkTJn1K+3PUdRWqeG9Z06LTrCK5sNQglSMRpOillYbSNxHT+lZSmCRuJAz2rTtBkjXTrTfBOYhEu4qUZT6eTjdkHGe1Iy9I0YltlqdIvni3rC0kTIHWSNlkUqMc8H/L6UC+OoltfHEqBcLHOoyWzjBFEj6VJAjNby3SqpOWXODgHH5HAoV1G4vJ7x5Lu4Ek7AF2eJS547nFTF/Ssv8AGN6CwPirKNgG4O3HGcsen60YWjj7l4VDMcLNJuUjvvahjR7d31a0WS5EUZnUtLHGoKgsPUDjtnPejRhcZwt5b3DQSHAns9pUjcQQVIwfT7dSKKWSgEk+yNprFodFJRSf8Tl3Y4xlhnHsOfbtUjw/l9OtxGmGS4lVfjEvA/eoISS0mBkWENFIJFaOU7d24Y6gY5/rU/TZordUjFu6RPK7lpGDKCxBJBXtlaB5F0ycaemUH2sW8dr4jkeDKAuxDDgknB/Yk0F20rG4iklZmIZTyc9xWkfa5p7TzWuo2gV4ZlG7bIreoqMnGe/9qziC3lYghQMe7AYx+dHHaCdWbRp891bI0sVyI8EqzPtfrg4w3Y8fpXksUlwJptluTNh2aEGMFgMBscjp8VUfd7mHVIIZQiZgMgO0SK2Cp9+mHqSZbEbTLm3nYSOqpG6ehWPqyD7Afy1nVp6NL4ONyQx4vaG48HzR3STxTxMrh12PGfVwOu4fix0q70vZdaBHIzw+ZJaLiMyBXc7QcqO/I/ahjxJe2smhXgS8mliaIYU4YMxbAAJGeor3wr4gSfT7XT1tlVoY1QO8jbZewyNpCnr9cUW6tg2raT7L68Rxh5A4Au2KsV4IZeOce4H50Ca1IYrXxBEhAA1RLgY42h1cj+oFaGsnT/ZzuPB8lxn9Ac/tQVr0Mj6trURQO33KKeOOXhm2MMgg8n07j9B8U1TUhX4+G7A4kkybsgbDwFz3quSfETJsUbmB+n0qZNcKsnERjz1QZ4FV8gTf6C3X+btT3T6M2yQkpR0mU4ZGDD65r6R06eK5SGcbcSKshJGeCB/avm2CJp12xck8c4HNbv4RnaTw7pckm3Jg8o+oEhl9JBHY9OtZ8q1ZqwtbRU6hG9vZyxKu5oraaEKeha3mEij9GH6VjupxPFfTxSKVaOQqQcZH6cVumroI9VmZmUQG8ilJz/7dzGYn/LeRn6Vl/imEXrQPHKrSmOLIBGCQvlkk/WPv70yL0Z3pgop42grgnOSKKL7TVPhSK/h8pnhufKmKAB48rxnnOOnJ7n6gDkZktLhX24dDnDKCP07ip2n2d3r+qGOGNJJnycFto+AD79AB34FMiwWI057cSCO9lPlKwIBL7cng5wCR+QzU23uUjYx6dp9vNIAcyTqXZ+eqqeAMfGfeoF00QR7eOBgYz+Ivk5AAPtjoeOfbtmpV593m0xZ4ocXJkIdlkyvc4CYG3jHv+tEmyilYjOa4DmvO9LUUssdXjjJ/KtL8PMDb2YZHKlUXK87WKcZ+CB/Ws2UY5/etN8OQullathvVGpz2OUyBg/65pOU1Ye2NQW8MLN5CKod8kBRwME5x26fvQRdG8ubqUkTI+SxV3bJxx360cvIkcA87O4cDBzj4A7fSoMiq6yeb6trYKjG2Recc+/09qCMuJc42UdteMlsPNDLLGmYw3fuKcg1++tw3k3UsHOAFkODwM5+OM07drp87s8ts0RGeUc8KOBwQKqZI4DcgQEtGRxu4HB5APfFEqYqUGlZbS6jfauwkvmjfYCSVjC4yP+UD2H61Y6CpiulF2pnQZBDY2gcY+nf64oZtbyIZ3O2AMHaPxADkf0q60vVZbA/fUijmLAqOOgyR19+evzx0oZx/otNt7Lnx69kZ4ZLCEBGQfeAcr5jfQ9+M5HFB2p2N2FadI1ECKBuT2+nbmrzWb5pNKknu1kkJmQr1Hqxk59gRnryaqr7WGjt2ggVXEsQBZucKfj9KuHL4G1TCfw/5IubQW2MywkOocnHpyOvTnPT3oovlhvprPzbNOLecZiYphQOVwMjnJNCHhuVpV0na3qDquG/6SP8AX5UXXFldxy6ZdNbyJb5kVn/l9Sjaevv/AFoa9zRP/mCviKyt7bwhEpW4WOO7CLsZS2GUkBuBn8PGMUj7L3hlu7y2kY+S/lsSeuAxGfr6hUnWme58FXKurLNFJFI8fcEMVIPf+eqT7OZjFrUiA53QuAPkEEf0NMf6gY65IL5xq8dpIkVxFcOqXG3dKuWZTlPScZ9PHTGf3B9Uu75NTsbu681Z2Qb8gLgBugAGBjnt3rS9V2y6pDESr/eZJ4wR0IaL+v8AnWYeIUAg0+ReAGkQjHA5zj6c0cY+tir9qYvxbYW9jrN1BHHIqD1oQw5yfbp3oauYzDMVJyRg89aMfFzmS5s597Dz7CNj3GQo6foaFtWObgHqGUHNHH9bAmqk0MWxKybxyUIIB6ZFaX9kd5LPHfW8krny9kgXdwc5Uk/PArMYG5PzRp9lF35PiNrdmKieFlyB3BDf0BoJ9DMdckH/AItjcK23K+bYyFBnq0TB8foR+lAnjW2jCxzQ7Vghnk27RxtkCyr/AFb6/vRt421mWwubSFbb7yiGSRZ0UlckYZPYnZkkZHUUB6n911SIeZPFAEigjRlZiAFUryT+I4xyB2GPmoyVA5F7FN4oLTTLcLbskTekSv8AjlYdz26Y6Ads81ffZHeWtn4mD3gbyzGwVuSqNtJ3Ee+Mj86o9S0pE0SzntZ5J3VC1zHj0wkkYIPTBBHznOelNadr9xY6XPYqu+OUg7SeAecE98g8j8weMU3G0nYvJs0Pxt4M0WTTp9d0i6isoYhhoWXKvID0B5IJznuOh6UK6f4RvLmFLl4LKQMxzGbpYzwB2AOPxKfp25qRoPiuZIYbS7mhSIs0lx59urpJg7xlVwecEZ5zx7CqXxTeXOoXTS3V4lyV4TaQcqfUAMDkDIHPIpsnHtAJP6ULD+JS1XmpN1aSW7L5oHJOD74PNIC4PzWe76H8aOC8flWoaTtazsX2FWaBMMOh9P8A9VmI6jGK0nTZCtnpvQEIuCP+j9+1Ky/DRiXYzeosdtPMFZgmCTGC233Hsc1WRyTJemO6KmNG3g8EMvHHyOeM9P2q3a/W1027ZYptluHLgkcsWwqZGQBzkjr2+arbeea9sDctEuCcr8kEHP1HGO/PuMkFsKaVlNq8N1e30UcMTPGI8ou08DJ5/bP5iq28H3ZxGkqvIFKsE6A/6FWurX0ltYPPBkPdM0O89QoO7jsMk/Xihm3OZv4m4jBz3NNirM838HrWJTKvm+oNkHBxmimxiSCOJ2BkVOgTkZx9Pjrjt8VSbBb24bBL7cgY9JwV4/7v0FXFqZbqOcxFwccbehyfUQO45P7UOR6A6FX+3U9N2xsA8bq74P4ux+Pb9qEJAxlKtnI9z2outrSPybtJSTIigoFPYHnp74/pQlOAtxIqkkKSMn4NXiemiMNPDTxx2lhNLKYUjmVmcAtgBuTgc9OePejGZ9OeZw1wzqTkuhkUE49u1Z7YFj4dfZkESMMk8HIDf2NHPhrUpdK8MHURAt4wtwWScBlGGIJGMHoB3oJrZpi6Q1rNxDHpN82n3couGhIAaTJYAg45HwP0oM8ESXE/iy2bBkdyUJ6ZBUijbWfF0eo2uo6cdBtFk+6MfMi3AgtGSCBzyDjrWYWUrW92XUkf8RHcfHtRwTpoGUrknE3OZJZ7pJDbWpljcMpEbDYwGBjDcHt81mXj2K3sLiO0ijKggTLiXcFJOCBkA/kc0Y6Beadb6bCdYtXneeD7ykkAUFEAUsDnrgmgnx5c2M9+76fJcqRGrSRSqvp3AFcEE5G0/lnFVj5XVlZeNdbE65PHJ4c0Kc7iwieHjp6W7/8A9Ghe6lSYA5YMowBjNXdneXWs6Z/hc0uYLNWuIyT+D/iwB7+1UUsSeVvEoLA8pjH6U6LpUJyPk+QwpwanaNqM2lalDe27bZImyDgHsQevwTUDpXE1YKdOww1XxjcahptzbzQoWncbZU9JXGORgdTyO3BND6X0/llWYMN24gqM8Dn9v/qoK9Cc4OeKXIBsTg8gnJP4uTVKKRHJssrvWbi4E/lMbSGUANFAxVG99w7knk/5dKuKRkfcp5HSkV5VlCixJySTnr815k9q8rqhDdvEfgfSRot3eR2zCeO1d0cyHIKqSO/NBXg/wvFrU0kMykkShFIcrtAVm/PoK6upa7octxbCmb7LERA0e/qw5n9utRzayac1vakAC3kMO8nJOz0/15+a6uoMqpIZgbbaZU381zLp2qpNKixGOImAZPRhz7DHPH7U1awrJ4YtgPxrISOOQdq4Oe3SurqFP1Q2a9yo8S4j0PTJVHqLM2CoK5BbPp6dc9sGhmDMszvgZILEAYFdXU6H6mTJ2WjXYl02KJ4iXDN6y3Uk5Of1qXZXcjXYMZAONvA4OBjH04FdXUEkqBXY9ryMl7EbZWEbRAOxIBZskN07fFDdzH5NxjqSMmurqmNjJfrYR+Hdk2lzQuCAZcZHbK4/vRnoU0ll4b+5JKhm8llw0YdCDIDjDDHTP7V1dSPIm4vQ2L0Vt2wXUmAigWUxBdyQouQRgA4UA9fagrUW/wBudQIgu448uMJ+wrq6m4pNiemaP4d2TeF7KeSGKRkgmiG/d0wy4yrDA4HzxxigPxnEBf27RwhPNt4yDuJyNuB1PTAFdXUePQWf9iiine2dtpIOCpweo7j6UgyEoy54JzXV1NEDdeV1dUIKQ4OacDhAhUdDk5GckGurqhBo9a8rq6oQ6urq6oQ//9k="/>
          <p:cNvSpPr>
            <a:spLocks noChangeAspect="1" noChangeArrowheads="1"/>
          </p:cNvSpPr>
          <p:nvPr/>
        </p:nvSpPr>
        <p:spPr bwMode="auto">
          <a:xfrm>
            <a:off x="155575" y="-700088"/>
            <a:ext cx="1952625" cy="1466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65354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19" name="Rectangle 13318">
            <a:extLst>
              <a:ext uri="{FF2B5EF4-FFF2-40B4-BE49-F238E27FC236}">
                <a16:creationId xmlns:a16="http://schemas.microsoft.com/office/drawing/2014/main" id="{83B91B61-BFCA-4647-957E-A8269BE46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618" y="685800"/>
            <a:ext cx="4632582" cy="1485900"/>
          </a:xfrm>
        </p:spPr>
        <p:txBody>
          <a:bodyPr>
            <a:normAutofit/>
          </a:bodyPr>
          <a:lstStyle/>
          <a:p>
            <a:r>
              <a:rPr lang="en-CA" sz="3400"/>
              <a:t>University College Cork</a:t>
            </a:r>
            <a:br>
              <a:rPr lang="en-CA" sz="3400"/>
            </a:br>
            <a:r>
              <a:rPr lang="en-CA" sz="3400"/>
              <a:t> (Ireland)	</a:t>
            </a:r>
          </a:p>
        </p:txBody>
      </p:sp>
      <p:pic>
        <p:nvPicPr>
          <p:cNvPr id="5" name="Picture 4" descr="A large stone building with a steeple with Saint Fin Barre's Cathedral in the background&#10;&#10;Description automatically generated">
            <a:extLst>
              <a:ext uri="{FF2B5EF4-FFF2-40B4-BE49-F238E27FC236}">
                <a16:creationId xmlns:a16="http://schemas.microsoft.com/office/drawing/2014/main" id="{EF01E07D-F162-CC94-3C08-E101E4A646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5894" r="10333"/>
          <a:stretch/>
        </p:blipFill>
        <p:spPr>
          <a:xfrm>
            <a:off x="20" y="10"/>
            <a:ext cx="3280138" cy="6857990"/>
          </a:xfrm>
          <a:prstGeom prst="rect">
            <a:avLst/>
          </a:prstGeom>
        </p:spPr>
      </p:pic>
      <p:sp>
        <p:nvSpPr>
          <p:cNvPr id="13321" name="Rectangle 13320">
            <a:extLst>
              <a:ext uri="{FF2B5EF4-FFF2-40B4-BE49-F238E27FC236}">
                <a16:creationId xmlns:a16="http://schemas.microsoft.com/office/drawing/2014/main" id="{92D1D7C6-1C89-420C-8D35-483654167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80158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618" y="1844824"/>
            <a:ext cx="4632582" cy="4536504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dirty="0"/>
              <a:t>Centre for Criminal Justice and Human Rights; Centre for Law and the Environment</a:t>
            </a: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dirty="0"/>
              <a:t>Semesters run September to December and January to May</a:t>
            </a: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dirty="0"/>
              <a:t>See </a:t>
            </a:r>
            <a:r>
              <a:rPr lang="en-CA" dirty="0">
                <a:hlinkClick r:id="rId5"/>
              </a:rPr>
              <a:t>https://www.ucc.ie/en/law/</a:t>
            </a:r>
            <a:endParaRPr lang="en-CA" dirty="0"/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dirty="0"/>
              <a:t>Courses on EU and International Law</a:t>
            </a: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dirty="0"/>
              <a:t>Feedback from UVic students who have been to Cork on exchange talked positively about the support offered to the international students attending UCC by the university.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en-CA" sz="1700" dirty="0"/>
          </a:p>
          <a:p>
            <a:pPr>
              <a:buNone/>
            </a:pPr>
            <a:endParaRPr lang="en-CA" sz="1700" dirty="0"/>
          </a:p>
        </p:txBody>
      </p:sp>
      <p:sp>
        <p:nvSpPr>
          <p:cNvPr id="13314" name="AutoShape 2" descr="data:image/jpg;base64,/9j/4AAQSkZJRgABAQAAAQABAAD/2wBDAAkGBwgHBgkIBwgKCgkLDRYPDQwMDRsUFRAWIB0iIiAdHx8kKDQsJCYxJx8fLT0tMTU3Ojo6Iys/RD84QzQ5Ojf/2wBDAQoKCg0MDRoPDxo3JR8lNzc3Nzc3Nzc3Nzc3Nzc3Nzc3Nzc3Nzc3Nzc3Nzc3Nzc3Nzc3Nzc3Nzc3Nzc3Nzc3Nzf/wAARCACnAN8DASIAAhEBAxEB/8QAHAAAAQUBAQEAAAAAAAAAAAAABgIDBAUHAAEI/8QAPxAAAgEDAwIFAQYEAwcEAwAAAQIDAAQRBRIhMUEGEyJRYXEHFDKBkaEjQrHBFdHwJDNSYnKy4RZDovFTgpL/xAAaAQACAwEBAAAAAAAAAAAAAAACAwABBAUG/8QAIxEAAgICAgMAAwEBAAAAAAAAAAECEQMhEjEEIkETMlEFM//aAAwDAQACEQMRAD8AzQClgUkUsV1xJ6BS1FJFKFEiCgKUBXgpQo0Az0UsV0alyAqlnYhUUdWY9AP9cdavPEWitpEVghdJN0JzIhyrNu5CnuBlevPIoXnhGag+2ThJx5IpRS1FIFOLWoQxainUFNqKdWrKHFp1Rxx1ptadWhLA/WRcPNJLcWrxygbVZW4bn/I/X4qh7g0e+ITbfdVjukwr7gr8/wAM44OP7fP1oMun8wK0UQRUUBiOvXGT9a43kwUZ3ZsxytHtjNFbuZG5dDleev6U9eahcX2VXOHwGUD8TY68VXEk4GOc/rVjafdEhAmALHnexOB8Ef3/ANFMZOuITX0glGOGLqcnGCen604YsYWM7yewU5H6ipM5s4g/lrI27BVZGyCPnAHPT44rrXUri3jaCIxoz8NNt9ePbP5VVJPZZBnCo21WLAdSRjmm6W3PqIzz7cV6rhV2lVJ55PzQFjeD7UoYxgjn3rznsKXtXaG3DPde4qEEEY7HB6V4KcdlwAoPHcnrXrwyRsUdCGGOPqMioQbddpxlT8g5pNe4NSLeymuFZk2BVGSXkVe4Hc/IqECAUoV4BShXYEnjOsYJc8YqffzSXbQXkmwmaFMlBjDKoUg/82R+eRTNvpR1IndII0VhtwAzE/TsKNY/CUieEYTCIpisU1whxskGGwxPZv7flWaefjMNRtASOpHt+9ebhvCDJZuigZP6U2Ji7qIdrKSAWxkDP9+tHOieGrbStXFxcA3KK26MBsMT03EkdhwPbJP0nkebDFpBYfHlkHtC0ZdP0+W8upo0uPL3PEx9UUQGT9ScZOPgduWNatJ3tvu8yxmXy1uEiVs7SR/u2/5trDOOm4e2aMn02CYsbG43MT/uZ8KwH/Keh/aoa2f3W2s4NRtcvaMUiEneMAquffCnH1GfauL+Ryk8kn7HU4UlCK1/DLyuGxnP/N70pat/EdjDaX8jW6yLDJ61Vmzs9x+R/Zh7VVL716jxsyzYlNHBzY3jm4sWtOrTajJp1RTxI4op1aQtOpVFiLm1hvIvLuI1dMg4PxQ3reiyWlq0kCh1JYvsjxsHGO/Tjp9aLFpbRpIjRyqGRhhge4rPlxRmmHGbiZlFZ5spbhn2kMqoDwGJ5x+mP1qKI3LbQpLewHNG7+E4hcKISTAzHcrPyo7YqQbHTfD4iVbcyySlj5r8smOmMD5I46nFc9+NJdmlZU+gRtdD1C4yVtZhhAwyoAwc4649jXaZp8dzc/drm4+65/nYAjpn3+BVneeI9X+7q7Onlsvl5A78Enj3yPjFU9/qVxqUkbXcuQOD7dACce5x2pT/ABxethKyVqtjZ2JQW13HeRHcpdcr6sd+SD17VTsCMAinnJKFeQAckDgCmcZwO1Ll2Wj1JGT8JIz7UuI7cu6B1GRg/Smsc1IkgkgWKWRfQ2cZ6HHb9xVFiZY1TncD6yMAHoO+atLjVkuZmaKyiVtgjQqp3AYx2PJ+etVA3Ou0ZIUE46496XbrM0u21Ds54AQZJq0yiVe6bJZXLQXAK9wxB5GMgY6g81ZQJaWdjb3aRrdEIfNVmIKuTgDHtgE8HuOeoqjlmDIFZW3qeu79e1OWeyaQJNMqAA4LnirTp6JRfLSxx2zVJHezJ/OT8MM1KTVQF9UR3e4OR+db4+RBgcQk0q6igO2V1XJ3HJAzWtaGsd74PgAw9u+n3CyMp/CTIeD3HFYvpFtZ3MC3OoTMZHLBUQ4CAHHatb8P+HZT4WtLrSL24AZGY2chVkk9ZBAJ5UkZ74z1rBmm3bQ7Gtoo7DQrCwuLhvLV1mCgxyICBtyeP1q8t4Gluo1PDSOERmXgGkX1pJYyNHeIUCEEljkbffP0oL8TePV/2rTfD7v90kODcOpDPgEen2Bz9fyrnQxyyP2OnPLDEvQL576zhvJbdbqGRo5CjMD6W/Mgc/8AmrKPU5o4PKl8uaHP+7lAZcf2/Kse0PUpAZoi4ZZAMhuv/nqKINN1doGVIJ2C5/DnIz9DxRz8dxfqxUPKjJJZEGHiGx0/UbB2hEkFwg3pG3qRyAfSD1GQSOeOazwrhiMEfXv80f6Mx1OCVQ0Syqm7arEb8dSPke36UNa1YRQ7ZEJUtvyoHGRzx7dTxW3/AD/JeGf45rTE+Zgjlj+SD6KhRTqikK8Ue17hysQPrI9qe2hXZQSQCcE9SK9De6OLWrFKKdQUhaeQVRBainkFNoKeUUJBajGBzivXgimXZNGkins6gj36UpBTqigewloF9W8JQeSXsXMW3LNGV35HXAHvmgrdFbyx+REZCAN3mIPxZ6df9citgJVEJkwFAzknGKDzpGmNqUl3qVy/lsTItu8ZRgcE4Ye2AeRWLPhWnEfCb+g1r15LNqRmkjC7o1whAzgqP/NVMqlG5KkkZ9PzVxrraU5ij0aKdBs3P5j5ByAeB14xz/aqZlIJ6fSsU009jkcisVLBSRnGccZ9qJ5JYJPC6RNphWSVyYpYl9RxxzgcjOeOCPkVAsrC3MazXJkjtldVkc5GSccrgHOM9Pz56UZ+Fb2yGrXEsTzSGcRgSzEBvSPVgDseDn69M0zHD5/QZP6Z4kFwrCLa6Fh0PGc0hpN8sf3dBGVHpKnBJ98+9Gv2hafEb03kEzu77cYO5ec9GHf09Pn6UDsjo+0hkZTg542mgnHg6LTss7PRp52ZpLa48pRukZMEjPfn/XFQLm32yyeQHMSttDNxk09a3l5HBIsUrbDyw654xn96ZfY3Acj05JOTuPc0MqpUWIJroznPzTJJ96diVn9KAsx6AdapsJF1pBaMJsfacH5zzX0N4TJb7PbHecO1s4B6ZO9q+dbErGygtk444/WvovwqzR/Z7pjKBvFtuG4e7N1GPmhl+oaW0UuvXepppF9b2hNwzxlEiKeY2Txgd/esvn0S3N+0QvAtz1MLRozcd8HnrmthFzDLNH59uEYuP4kTbMc4zjkcflWQ69Go8d3MgkDPvYAY5YYPOf1NJwbTHeTWtD/hzwsLydzaXdrOVifhkO304z6lOQeOo/vStS8MXlmJZfu9xCoP41/jQ9e7Lyv/AOyiqzwjbPOt3bQzR+qCR0LOEG8AFRk4wcjg/vWga1qmqabJqk6OWEVnBLbvIOEPAYIwI9vfqaY7QlAppmqXOnETzRq0eNqTxvuQHB6kZ4I7cGjW6Wy1PTzLYfxLa4hyA/JjkwRjp1B/se9Vtzf6VLc3J1KzWNrdYM3EY2yHzOAdyY75/Fn86sNHt5bVFhs1d7a/3AROF3pKhbP4QBux3xlhwc7RSp7V/UOwycZV8ZnOuSrf6rcWOnuuBIzZDAKMHOM+wyKIFsb1dGtLq8SUy4KSSsQyuASFwQewGMEds5NUWtKLbx1crKm0eZkhhjGVXt9aNlka88FLJnIiuiGP/CNwIH/zP6V0cGWbnFtmXNCMbSKFRTyCkKKdQV2TnjiinlFNqKeUUDIhainUFIUU6goWEDPizVI9PuYFVGMrg7s/hK8dRjt7j560I63eJNIs1u8hYnLs+eGHHBzg8Ac9aJ/H8atFE/ko+1MbgvIJOByPzwO+DQQkVw0WRBLwwOdpxyOPz5rm+RKTk4mnGlRP0W4hs5y5mi82QFGSWNmQqR0IHz2+lVsjZk83ylUfiwBw3Pz/AGq1e20+HTraWW4DXMrAsgDA4J5JPx8d6r54d05jCFWXJLSMSOhOemfnpSJKlQxMnPezanHEt3KywxIF9IJITGCfbGR37k0TaTquhjVLa5R1slQN5qMcDO3hlI7HuB8UMz29slvB9wllEwTLBzncSMnHGMYH5/1JPDmkxPaNDcWC319IAwCnCxKc8s+fSd3ZRng9elMx8uQEqolaxqdpcARWejGRp+jzQCMykd0z6ifkdcDPNCWtRxMkk33lTNLIHeGDLRxe+4kk7vb6HpWk2vgsXSq3iG+uL1kAEcazMEUe2SMmmNT+znT3tZZNPeVbkLlEcgoSOw6YHb96ZOEpAqSRmVnBEbWV7ln2DYQu4r1bBI98DNN3d2JXCQRRwxqgjAjQrux/Me5JxnmjPQvBOo6lLKuol4Ta5QRO/G7llXPdeT09/ril17wfqehWzXV+bdY9yqhRshyRkgDrx9KRKDSsYpIH54hGiPghj2NTbWQQWqtEud4IcAcmo+o7PPZVLAL0B705bMos1B/FuPf5pbWwkO6fcpbXIkaBZlB/Cc4J/Ktz8HeMLG68M2mkyKYpvIMSsHB9QJIyDg8/AI+ayTTpYo7RiihViYYxgZz/AH5/ate0i1tb/wAKaCLu3WcTWM7EGNSVIDYKtjKkZ96CSfEbHtDzuouIwU/h7gSfjjNZb4kCf+vJvLG0FzsX4w39qOxrNvZqh1TT7lBGV3TWzrMh6ZLIcEf+az7V721vfF76pazRtbCUsvOCV5/Tr+1K8dVY7yXyoi+FWby7tV6m3lHXtso81CaWGe8kjyo/wSN1GfSx9HUHIPt9KAtBsmimeN7i0xIrqGMwC52nHP6UdahHOpnlwQkmhqivwylgE3AEZGae6M20OXyWss+pR3aBVFjbSPLH6WzuGPcHk+wz8dautCkeIamhlaJAGYc8BgQD9KGNYkBh1PAyDosDAj3Gw5/eifS2mDXskAG4CYZHb0o396XNaDxv2RlnjO5uZPEzHUmWUEqxKnO5SuBluCTxzRl4WsdOvPCOqXtotxC9rKgMe8FHB24znJ465GKD/tAuDc64rPHEHKJ60UDdyeuOD+gor+zCUJ4S8WpNkRpDHM3A6APk/wDxo8Uq4tkyq20RwADTqCo1hfW16nnKrRwSTeRAzkZdwASSP5VGVGe5YfJE8Rle1dqHk45fTnSxTXw5RTqikqKdUU276BqhainFFJQU8ooWQRcW8V1bvDONyOORVDr63FlprepFgjUJGVQKDx6QTznGOmM/I4okBAGSQAOpPaqHX/EGhxQPDcsLs/8A44eTn/q7fr04pORxoZG7Ay7t7i7t/KgiO4xmZztXoqZxnOenOD3PeoemWbvdIt4rx5KqXwSy4BOdrcHgYOegpn/EJkmlNpJJDG7ghQ/YcqDjg4o08A29zOL7U7g+e6oRmfLb9w9XY59P/dXOlJLbNUYt6O03wWs2oCX7yDFtYgyJvbsOvQ9T24xnvRnoum29k0otA0cIYBUyDkhQC2epP19jTOnW0z25R3bKIoSNwOF5285wc4I+q9qt7G2FrbxwjPpHJPUk8k/mSa241FxuJnnd0x9BTqjI6Z+KSBgHAz8VAi1u0e+isJPMhuZVfG70gFcZG7357e1W3/QEi2A6Fvjk1nX2lXTxWtvp/wDiUM+Jf4kUoDP0YgsRyMcge/GeeTE1rxtd6PqF5bwyTyIEMUXmgoytk7n99+T8AYzj3zuS5mvLh5p5VeWRss0lZsmVNUhsIPsbvnLXL/pTW4thRXsrh/UQQ56+1IUc1mY4nw3BRGThdzDk+1bb4S8SaWuiaFa3U8kMltbyRYkgbbLuBxhhke3XFYUqs2CoJHTIFan4Vhk+42MUiOA8AZA4wCNp6UnLNpI0YYKT2XGpBZIJIHk2bxgvGpyoJxkD8zQXeRFNYaBHZoonA4BBbnqccc0WzGZYZGE0D7UJ9S4PA9x1/Q0JTS+ddNc7BGZG37Gl6cd/9d6XgVDvK3Vl/wCCY4m1pEliNwGgk9EiA5Oxj/MMdf6UUNodrHmeC3ezzN5TzWLmJShIGSBlT1z0waD/AAneraeILOb8WNw2rcIuRtOTk4wea0IS27SLIjywASK/8aAgYBAbMibgRhe/+RDJ9mZFNPosV1aPi/jlMyNbfx7fDbTt43R/JXBKcVO0m0uYi6MUiNx5kcUiTCRJG2KNqkYIPp6MM81MEMswzCsV1H5oYyW5WTA9A4x6hyD19qlRWUV3p8tlOjKr3JV1YkHBVGB45Bz05yPehdtFqk0Yv9osbR61aM8ZjZowdpUg/iz0P1oo+y54byy8SaUuGkn05/UcDPJA/wC6gzxRez3WpxWU89zLBGwUNcOHYAnkqSOAevNXnhLSLU6pJDDLcLcrDKyFZBztXdjDL8H/ADHWmQtR0Se5bJMcX+GeF59MdWLylHj9o5WKhuegxsU54PJ7U7Nq8K3ckbh1bLsR12gN3x17dKsfuWpxQs8d1D6CFZLlcAg9CGUnAOR2601JC0Uskl5o8kUjxsj3Fv8AxAQeudvI/MUuOaS/ZD3gj8dFDqHi6xtgywRyTyDPUbACPfPP7Cr2KeRFSO7CRzmBJuchXVh1XPOAeD+R71T3ei2GpWi2+nXtuZhKZP4v4yD1U98de1Std0+Se2W2WIrHFbPGJZO6hgyjjr37dhWjH5NdOjPPx5fyyRN4h0q2Zlku03L1VMuf2FUmo+OlUlNOtScf+5Mf7ChxtJvQkJSPPnsyRrwDlTgjBxz/AJ1W3cMsEjRzKySKcMrDBB9sVrfkSa0zN+JJ7RN1HW9Q1I5u7p2XtGDtUfkKrs4/+8U0rN0xTsQDuqkgZIGT0rO5N9hpUKRGZhkkqTjIrcfB2iLZ6Bp6yuomlQTPsOCN4/CePbAIORQV4V0O11bRpUwXkjvYTMFG3ETA7sZ743DtWrwxqAWhJVQ3H0rNmnqkavHhu2Qr6xNnGl3GU8u3BWQKu0+WSM8dDg4bjHQ04g6Y5HvVruV02uoIIwcj8X/j4qmtYvuk8unkMRBhoix5MR6ZPfacqfoD3rV4eW/RiPLxV7IYu9UitrWeZUaVoSQ0aOu44BJKjv0/Y+1Y34r1MXeqT3S3Es8gcNFMxAG0YxwOOo7dxRr9oerz2TyJ5MKkKREZcEuOA2Aee46HsOMc1k0krSuWlOWI4pmafwRjj9Hb++uNRvJbq8k8yeU7nYgDJ9+KbVQYzwSwPT4pqnYkDglpAg+e9Zuxo1TyQscE/pSZsF8YxjrU6Q744Sq/BqFobFzIcJ5jBB2HANa54O1G7W30+IzvLAbdFZJeQQVPv/4rHI88EDOO3vWt+ESI7LTz1yinhscCM0jN0jVgSbdl9c6fpzqfud/bgHrFPGVEgPUZwRnnsf061mviISR+MEVQiQQyKCkT4VVDdBk8jGKNXmQKCd6qmAw3HPueaAPFSrH41IjJZfvC7Sx5I3dzVYPpPJvRL8InUE1a4jRpjLOrCHy39RYhh6cZ5op02/1Sxm0WKcGIz20rSrLGY2LrkjJABzhRx2oI8LZGuyJ6iSxAAHJ/F0o2tr67ii8MEXVx/FL+aN5Ib1MMsCcGmyViEyXY+JpbldLa/tFea6SRjKFDFCmeF43dFP8AMKIfDXiIajb+dEbhogFZYpJixYHOQu4kqQR03EH460H2E5ZNEdre0Z3uJkGI9hUchsBSBz8g9al+GGhitbR4wbWITKYw77iAHfjOBznOKW40govYC+NIvL1YPGwZdq8E4YEfGM96uPCOs29p4ps5JpgtvmQSSE54dCvQD5qN9pGlXNvr08ohYRyMxUIQwQbjgAjqOf3ql8O29ydWsHS3kkHnJwEJB5HH7ijT9bLkrkbNbrZ6hGIzfRGBmQeZGSQcHnDY46ewocudQ1W19MiEt9+8jcg3KqEek4578Zz27Gre0DWsMkTRFXQsNpBBBBPaq+7SKaS/VoxhNSOcEercA2fp6ulJx7bNGdUkyJ4uaaCXRBcwwFp5yksk0ayEhsYz7jDg465HxmpsmkpbSmGK/uLZ40ViGYSxAksMbXOQPT/xdxUb7RLmT/09p7HcBBPGRvAOBtI49vwjpV3qqR3enK6RkzQzRXCyq3qOG+e2HNTXRe1Gyqntb5QZp7ayvo0wwkjbYykc5AORnp0NZx4l3zXbXmwJDeEyQuO65wQfkYwR2NH8+nzCe2iN6rW5upldZAQ5GVOATnOORjdgg0LS2KtoSJ5Cs9rqssM2wbiVI4BI6jIPNNhHiZ5Tc+wMbarcZ60qL8WdxNTrqGCeN5IdwKoGwxz1/wBYqHbwqU813KrnHA6GnMQjRPskvJW1e/tv4YjmtNxU4/kOSfrgn960GfUY0k06P70kMF1IfNuVO7YiRs7YPI3HaF6HGc9hWK+E7xrDXtPZduGu41LH+UZwePoTW1XelW0glnjsopLyNGKlAELMFPU9MnpznvzWfIlyTNONvg0M6jrRivEl0nD2yL60k3cnPUhiSOmAw/es8+0Lxnc3OpxR6eslotuB1PrLAg844I4XA+PyopNzbGJVeQ20LCNh5q7MiRQQS3THpYDPOTWY+KLlJL6YMEOQmCjZ4wOenOQR+lFj7sXOTqrKq+1C6v5Wku53kZnZyWP8x6n+lRg21SAep5GP0pI561MNtCsRZ7nDYB8sLyfj4p22JIwOfU3Iz0FdIpWNS3Gc457U/BaTPDJPEuVjwCAMkZ45HamNhyQwIx1qEOmcliO2alqdsCZ7A9KhvjfS/OYDaOlQtDkTJn1K+3PUdRWqeG9Z06LTrCK5sNQglSMRpOillYbSNxHT+lZSmCRuJAz2rTtBkjXTrTfBOYhEu4qUZT6eTjdkHGe1Iy9I0YltlqdIvni3rC0kTIHWSNlkUqMc8H/L6UC+OoltfHEqBcLHOoyWzjBFEj6VJAjNby3SqpOWXODgHH5HAoV1G4vJ7x5Lu4Ek7AF2eJS547nFTF/Ssv8AGN6CwPirKNgG4O3HGcsen60YWjj7l4VDMcLNJuUjvvahjR7d31a0WS5EUZnUtLHGoKgsPUDjtnPejRhcZwt5b3DQSHAns9pUjcQQVIwfT7dSKKWSgEk+yNprFodFJRSf8Tl3Y4xlhnHsOfbtUjw/l9OtxGmGS4lVfjEvA/eoISS0mBkWENFIJFaOU7d24Y6gY5/rU/TZordUjFu6RPK7lpGDKCxBJBXtlaB5F0ycaemUH2sW8dr4jkeDKAuxDDgknB/Yk0F20rG4iklZmIZTyc9xWkfa5p7TzWuo2gV4ZlG7bIreoqMnGe/9qziC3lYghQMe7AYx+dHHaCdWbRp891bI0sVyI8EqzPtfrg4w3Y8fpXksUlwJptluTNh2aEGMFgMBscjp8VUfd7mHVIIZQiZgMgO0SK2Cp9+mHqSZbEbTLm3nYSOqpG6ehWPqyD7Afy1nVp6NL4ONyQx4vaG48HzR3STxTxMrh12PGfVwOu4fix0q70vZdaBHIzw+ZJaLiMyBXc7QcqO/I/ahjxJe2smhXgS8mliaIYU4YMxbAAJGeor3wr4gSfT7XT1tlVoY1QO8jbZewyNpCnr9cUW6tg2raT7L68Rxh5A4Au2KsV4IZeOce4H50Ca1IYrXxBEhAA1RLgY42h1cj+oFaGsnT/ZzuPB8lxn9Ac/tQVr0Mj6trURQO33KKeOOXhm2MMgg8n07j9B8U1TUhX4+G7A4kkybsgbDwFz3quSfETJsUbmB+n0qZNcKsnERjz1QZ4FV8gTf6C3X+btT3T6M2yQkpR0mU4ZGDD65r6R06eK5SGcbcSKshJGeCB/avm2CJp12xck8c4HNbv4RnaTw7pckm3Jg8o+oEhl9JBHY9OtZ8q1ZqwtbRU6hG9vZyxKu5oraaEKeha3mEij9GH6VjupxPFfTxSKVaOQqQcZH6cVumroI9VmZmUQG8ilJz/7dzGYn/LeRn6Vl/imEXrQPHKrSmOLIBGCQvlkk/WPv70yL0Z3pgop42grgnOSKKL7TVPhSK/h8pnhufKmKAB48rxnnOOnJ7n6gDkZktLhX24dDnDKCP07ip2n2d3r+qGOGNJJnycFto+AD79AB34FMiwWI057cSCO9lPlKwIBL7cng5wCR+QzU23uUjYx6dp9vNIAcyTqXZ+eqqeAMfGfeoF00QR7eOBgYz+Ivk5AAPtjoeOfbtmpV593m0xZ4ocXJkIdlkyvc4CYG3jHv+tEmyilYjOa4DmvO9LUUssdXjjJ/KtL8PMDb2YZHKlUXK87WKcZ+CB/Ws2UY5/etN8OQullathvVGpz2OUyBg/65pOU1Ye2NQW8MLN5CKod8kBRwME5x26fvQRdG8ubqUkTI+SxV3bJxx360cvIkcA87O4cDBzj4A7fSoMiq6yeb6trYKjG2Recc+/09qCMuJc42UdteMlsPNDLLGmYw3fuKcg1++tw3k3UsHOAFkODwM5+OM07drp87s8ts0RGeUc8KOBwQKqZI4DcgQEtGRxu4HB5APfFEqYqUGlZbS6jfauwkvmjfYCSVjC4yP+UD2H61Y6CpiulF2pnQZBDY2gcY+nf64oZtbyIZ3O2AMHaPxADkf0q60vVZbA/fUijmLAqOOgyR19+evzx0oZx/otNt7Lnx69kZ4ZLCEBGQfeAcr5jfQ9+M5HFB2p2N2FadI1ECKBuT2+nbmrzWb5pNKknu1kkJmQr1Hqxk59gRnryaqr7WGjt2ggVXEsQBZucKfj9KuHL4G1TCfw/5IubQW2MywkOocnHpyOvTnPT3oovlhvprPzbNOLecZiYphQOVwMjnJNCHhuVpV0na3qDquG/6SP8AX5UXXFldxy6ZdNbyJb5kVn/l9Sjaevv/AFoa9zRP/mCviKyt7bwhEpW4WOO7CLsZS2GUkBuBn8PGMUj7L3hlu7y2kY+S/lsSeuAxGfr6hUnWme58FXKurLNFJFI8fcEMVIPf+eqT7OZjFrUiA53QuAPkEEf0NMf6gY65IL5xq8dpIkVxFcOqXG3dKuWZTlPScZ9PHTGf3B9Uu75NTsbu681Z2Qb8gLgBugAGBjnt3rS9V2y6pDESr/eZJ4wR0IaL+v8AnWYeIUAg0+ReAGkQjHA5zj6c0cY+tir9qYvxbYW9jrN1BHHIqD1oQw5yfbp3oauYzDMVJyRg89aMfFzmS5s597Dz7CNj3GQo6foaFtWObgHqGUHNHH9bAmqk0MWxKybxyUIIB6ZFaX9kd5LPHfW8krny9kgXdwc5Uk/PArMYG5PzRp9lF35PiNrdmKieFlyB3BDf0BoJ9DMdckH/AItjcK23K+bYyFBnq0TB8foR+lAnjW2jCxzQ7Vghnk27RxtkCyr/AFb6/vRt421mWwubSFbb7yiGSRZ0UlckYZPYnZkkZHUUB6n911SIeZPFAEigjRlZiAFUryT+I4xyB2GPmoyVA5F7FN4oLTTLcLbskTekSv8AjlYdz26Y6Ads81ffZHeWtn4mD3gbyzGwVuSqNtJ3Ee+Mj86o9S0pE0SzntZ5J3VC1zHj0wkkYIPTBBHznOelNadr9xY6XPYqu+OUg7SeAecE98g8j8weMU3G0nYvJs0Pxt4M0WTTp9d0i6isoYhhoWXKvID0B5IJznuOh6UK6f4RvLmFLl4LKQMxzGbpYzwB2AOPxKfp25qRoPiuZIYbS7mhSIs0lx59urpJg7xlVwecEZ5zx7CqXxTeXOoXTS3V4lyV4TaQcqfUAMDkDIHPIpsnHtAJP6ULD+JS1XmpN1aSW7L5oHJOD74PNIC4PzWe76H8aOC8flWoaTtazsX2FWaBMMOh9P8A9VmI6jGK0nTZCtnpvQEIuCP+j9+1Ky/DRiXYzeosdtPMFZgmCTGC233Hsc1WRyTJemO6KmNG3g8EMvHHyOeM9P2q3a/W1027ZYptluHLgkcsWwqZGQBzkjr2+arbeea9sDctEuCcr8kEHP1HGO/PuMkFsKaVlNq8N1e30UcMTPGI8ou08DJ5/bP5iq28H3ZxGkqvIFKsE6A/6FWurX0ltYPPBkPdM0O89QoO7jsMk/Xihm3OZv4m4jBz3NNirM838HrWJTKvm+oNkHBxmimxiSCOJ2BkVOgTkZx9Pjrjt8VSbBb24bBL7cgY9JwV4/7v0FXFqZbqOcxFwccbehyfUQO45P7UOR6A6FX+3U9N2xsA8bq74P4ux+Pb9qEJAxlKtnI9z2outrSPybtJSTIigoFPYHnp74/pQlOAtxIqkkKSMn4NXiemiMNPDTxx2lhNLKYUjmVmcAtgBuTgc9OePejGZ9OeZw1wzqTkuhkUE49u1Z7YFj4dfZkESMMk8HIDf2NHPhrUpdK8MHURAt4wtwWScBlGGIJGMHoB3oJrZpi6Q1rNxDHpN82n3couGhIAaTJYAg45HwP0oM8ESXE/iy2bBkdyUJ6ZBUijbWfF0eo2uo6cdBtFk+6MfMi3AgtGSCBzyDjrWYWUrW92XUkf8RHcfHtRwTpoGUrknE3OZJZ7pJDbWpljcMpEbDYwGBjDcHt81mXj2K3sLiO0ijKggTLiXcFJOCBkA/kc0Y6Beadb6bCdYtXneeD7ykkAUFEAUsDnrgmgnx5c2M9+76fJcqRGrSRSqvp3AFcEE5G0/lnFVj5XVlZeNdbE65PHJ4c0Kc7iwieHjp6W7/8A9Ghe6lSYA5YMowBjNXdneXWs6Z/hc0uYLNWuIyT+D/iwB7+1UUsSeVvEoLA8pjH6U6LpUJyPk+QwpwanaNqM2lalDe27bZImyDgHsQevwTUDpXE1YKdOww1XxjcahptzbzQoWncbZU9JXGORgdTyO3BND6X0/llWYMN24gqM8Dn9v/qoK9Cc4OeKXIBsTg8gnJP4uTVKKRHJssrvWbi4E/lMbSGUANFAxVG99w7knk/5dKuKRkfcp5HSkV5VlCixJySTnr815k9q8rqhDdvEfgfSRot3eR2zCeO1d0cyHIKqSO/NBXg/wvFrU0kMykkShFIcrtAVm/PoK6upa7octxbCmb7LERA0e/qw5n9utRzayac1vakAC3kMO8nJOz0/15+a6uoMqpIZgbbaZU381zLp2qpNKixGOImAZPRhz7DHPH7U1awrJ4YtgPxrISOOQdq4Oe3SurqFP1Q2a9yo8S4j0PTJVHqLM2CoK5BbPp6dc9sGhmDMszvgZILEAYFdXU6H6mTJ2WjXYl02KJ4iXDN6y3Uk5Of1qXZXcjXYMZAONvA4OBjH04FdXUEkqBXY9ryMl7EbZWEbRAOxIBZskN07fFDdzH5NxjqSMmurqmNjJfrYR+Hdk2lzQuCAZcZHbK4/vRnoU0ll4b+5JKhm8llw0YdCDIDjDDHTP7V1dSPIm4vQ2L0Vt2wXUmAigWUxBdyQouQRgA4UA9fagrUW/wBudQIgu448uMJ+wrq6m4pNiemaP4d2TeF7KeSGKRkgmiG/d0wy4yrDA4HzxxigPxnEBf27RwhPNt4yDuJyNuB1PTAFdXUePQWf9iiine2dtpIOCpweo7j6UgyEoy54JzXV1NEDdeV1dUIKQ4OacDhAhUdDk5GckGurqhBo9a8rq6oQ6urq6oQ//9k="/>
          <p:cNvSpPr>
            <a:spLocks noChangeAspect="1" noChangeArrowheads="1"/>
          </p:cNvSpPr>
          <p:nvPr/>
        </p:nvSpPr>
        <p:spPr bwMode="auto">
          <a:xfrm>
            <a:off x="155575" y="-700088"/>
            <a:ext cx="1952625" cy="1466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2901F6-342E-09D7-2EC8-72F95A6EE644}"/>
              </a:ext>
            </a:extLst>
          </p:cNvPr>
          <p:cNvSpPr txBox="1"/>
          <p:nvPr/>
        </p:nvSpPr>
        <p:spPr>
          <a:xfrm>
            <a:off x="785565" y="6657945"/>
            <a:ext cx="249459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CA" sz="700" dirty="0">
                <a:solidFill>
                  <a:srgbClr val="FFFFFF"/>
                </a:solidFill>
                <a:hlinkClick r:id="rId4" tooltip="https://www.flickr.com/photos/15184778@N06/6080434698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CA" sz="700" dirty="0">
                <a:solidFill>
                  <a:srgbClr val="FFFFFF"/>
                </a:solidFill>
              </a:rPr>
              <a:t> by Unknown Author is licensed under CC BY-SA-NC</a:t>
            </a:r>
          </a:p>
        </p:txBody>
      </p:sp>
    </p:spTree>
    <p:extLst>
      <p:ext uri="{BB962C8B-B14F-4D97-AF65-F5344CB8AC3E}">
        <p14:creationId xmlns:p14="http://schemas.microsoft.com/office/powerpoint/2010/main" val="37679924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D83BC-7A6A-3D6D-270F-D4138FB51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404664"/>
            <a:ext cx="2156867" cy="1159024"/>
          </a:xfrm>
        </p:spPr>
        <p:txBody>
          <a:bodyPr>
            <a:normAutofit/>
          </a:bodyPr>
          <a:lstStyle/>
          <a:p>
            <a:r>
              <a:rPr lang="en-US" sz="3600" dirty="0"/>
              <a:t>JSW in Bhutan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77CC21-C025-E5D2-3932-65C0FA68CF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9512" y="1700808"/>
            <a:ext cx="3528392" cy="4608512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Jigme </a:t>
            </a:r>
            <a:r>
              <a:rPr lang="en-US" sz="2000" dirty="0" err="1"/>
              <a:t>Singye</a:t>
            </a:r>
            <a:r>
              <a:rPr lang="en-US" sz="2000" dirty="0"/>
              <a:t> Wangchuck School of Law was created in 2015.</a:t>
            </a:r>
          </a:p>
          <a:p>
            <a:r>
              <a:rPr lang="en-US" sz="2000" dirty="0"/>
              <a:t>Their Mission Statement:</a:t>
            </a:r>
          </a:p>
          <a:p>
            <a:r>
              <a:rPr lang="en-US" sz="2000" i="1" dirty="0"/>
              <a:t>Provide globally recognized legal education infused with Gross National Happiness values, and produce impactful research, promoting a fair, just, and harmonious society.</a:t>
            </a:r>
          </a:p>
          <a:p>
            <a:r>
              <a:rPr lang="en-US" sz="2000" dirty="0"/>
              <a:t>Accommodation and food provided for all exchange students</a:t>
            </a:r>
          </a:p>
          <a:p>
            <a:endParaRPr lang="en-US" dirty="0"/>
          </a:p>
        </p:txBody>
      </p:sp>
      <p:pic>
        <p:nvPicPr>
          <p:cNvPr id="10" name="Picture Placeholder 9" descr="Punakha Dzong near a river&#10;&#10;Description automatically generated">
            <a:extLst>
              <a:ext uri="{FF2B5EF4-FFF2-40B4-BE49-F238E27FC236}">
                <a16:creationId xmlns:a16="http://schemas.microsoft.com/office/drawing/2014/main" id="{D98C8677-13B0-C8E3-7430-8CF135F12F0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0" r="25740"/>
          <a:stretch>
            <a:fillRect/>
          </a:stretch>
        </p:blipFill>
        <p:spPr>
          <a:xfrm>
            <a:off x="4211960" y="1"/>
            <a:ext cx="4932040" cy="6857999"/>
          </a:xfrm>
        </p:spPr>
      </p:pic>
    </p:spTree>
    <p:extLst>
      <p:ext uri="{BB962C8B-B14F-4D97-AF65-F5344CB8AC3E}">
        <p14:creationId xmlns:p14="http://schemas.microsoft.com/office/powerpoint/2010/main" val="2999339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3B91B61-BFCA-4647-957E-A8269BE46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bstract blurred public library with bookshelves">
            <a:extLst>
              <a:ext uri="{FF2B5EF4-FFF2-40B4-BE49-F238E27FC236}">
                <a16:creationId xmlns:a16="http://schemas.microsoft.com/office/drawing/2014/main" id="{BBF9058C-E532-29FA-BC22-AD950B2031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868" r="45206" b="-1"/>
          <a:stretch/>
        </p:blipFill>
        <p:spPr>
          <a:xfrm>
            <a:off x="20" y="10"/>
            <a:ext cx="3280138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2D1D7C6-1C89-420C-8D35-483654167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80158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67836" y="404664"/>
            <a:ext cx="4880627" cy="6120680"/>
          </a:xfrm>
        </p:spPr>
        <p:txBody>
          <a:bodyPr>
            <a:normAutofit/>
          </a:bodyPr>
          <a:lstStyle/>
          <a:p>
            <a:pPr marL="0" lvl="1" indent="0">
              <a:buClr>
                <a:schemeClr val="accent3">
                  <a:lumMod val="75000"/>
                </a:schemeClr>
              </a:buClr>
              <a:buNone/>
            </a:pPr>
            <a:r>
              <a:rPr lang="en-CA" sz="1800" i="0" u="sng" dirty="0"/>
              <a:t>Partner Institutions</a:t>
            </a:r>
          </a:p>
          <a:p>
            <a:pPr marL="715963" lvl="1" indent="-382588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1800" i="0" dirty="0"/>
              <a:t>University of Limerick, Limerick, Ireland (4)</a:t>
            </a:r>
          </a:p>
          <a:p>
            <a:pPr marL="715963" lvl="1" indent="-382588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1800" i="0" dirty="0"/>
              <a:t>University of Utrecht, Netherlands (4)</a:t>
            </a:r>
          </a:p>
          <a:p>
            <a:pPr marL="715963" lvl="1" indent="-382588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1800" i="0" dirty="0"/>
              <a:t>Vrije University, Amsterdam, Netherlands (3)</a:t>
            </a:r>
          </a:p>
          <a:p>
            <a:pPr marL="715963" lvl="1" indent="-382588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1800" i="0" dirty="0"/>
              <a:t>National University of Singapore, Singapore (4)</a:t>
            </a:r>
          </a:p>
          <a:p>
            <a:pPr marL="715963" lvl="1" indent="-382588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1800" i="0" dirty="0"/>
              <a:t>University of Hong Kong, Hong Kong (4)</a:t>
            </a:r>
          </a:p>
          <a:p>
            <a:pPr marL="715963" lvl="1" indent="-382588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1800" i="0" dirty="0"/>
              <a:t>University of Sydney, Australia (2)</a:t>
            </a:r>
          </a:p>
          <a:p>
            <a:pPr marL="715963" lvl="1" indent="-382588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1800" i="0" dirty="0"/>
              <a:t>Victoria University of Wellington, New Zealand (4)</a:t>
            </a:r>
            <a:endParaRPr lang="en-CA" sz="1800" b="1" i="0" u="sng" dirty="0"/>
          </a:p>
          <a:p>
            <a:pPr marL="676275" lvl="1" indent="-342900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1800" i="0" dirty="0"/>
              <a:t>Kyushu University, Fukuoka, Japan (2)</a:t>
            </a:r>
          </a:p>
          <a:p>
            <a:pPr marL="676275" lvl="1" indent="-342900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1800" i="0" dirty="0"/>
              <a:t>Chulalongkorn University, Bangkok (2)</a:t>
            </a:r>
          </a:p>
          <a:p>
            <a:pPr marL="676275" lvl="1" indent="-342900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1800" i="0" dirty="0"/>
              <a:t>Bocconi University, Milan, Italy (2)</a:t>
            </a:r>
          </a:p>
          <a:p>
            <a:pPr marL="676275" lvl="1" indent="-342900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1800" i="0" dirty="0"/>
              <a:t>University College Cork, Cork, Ireland (2)</a:t>
            </a:r>
          </a:p>
          <a:p>
            <a:pPr marL="676275" lvl="1" indent="-342900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1800" b="1" i="0" dirty="0"/>
              <a:t>NEW- </a:t>
            </a:r>
            <a:r>
              <a:rPr lang="en-CA" sz="1800" i="0" dirty="0"/>
              <a:t>Jigme Singye Wangchuck in Bhutan (2)</a:t>
            </a:r>
            <a:endParaRPr lang="en-CA" sz="1800" dirty="0"/>
          </a:p>
          <a:p>
            <a:pPr marL="530352" lvl="1" indent="0">
              <a:buNone/>
            </a:pPr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10830012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1600" y="548680"/>
            <a:ext cx="7488832" cy="1584176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Visit the Outgoing Exchange </a:t>
            </a:r>
            <a:r>
              <a:rPr lang="en-US" sz="2400" dirty="0">
                <a:solidFill>
                  <a:srgbClr val="FF0000"/>
                </a:solidFill>
              </a:rPr>
              <a:t>Webpage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br>
              <a:rPr lang="en-US" sz="2400" dirty="0">
                <a:solidFill>
                  <a:schemeClr val="tx1"/>
                </a:solidFill>
              </a:rPr>
            </a:b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000" u="sng" dirty="0">
                <a:solidFill>
                  <a:srgbClr val="0070C0"/>
                </a:solidFill>
              </a:rPr>
              <a:t>www.uvic.ca/law/jd/exchangeterms/outgoingexchange/</a:t>
            </a:r>
            <a:endParaRPr lang="en-CA" sz="2000" dirty="0">
              <a:solidFill>
                <a:srgbClr val="0070C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69182" y="1772816"/>
            <a:ext cx="5627154" cy="430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2618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051720" y="548680"/>
            <a:ext cx="7273899" cy="86409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30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1200" b="0" i="0" kern="1200" cap="all" baseline="0">
                <a:solidFill>
                  <a:schemeClr val="bg1"/>
                </a:solidFill>
                <a:latin typeface="Calibri Light"/>
                <a:ea typeface="ＭＳ Ｐゴシック" charset="0"/>
                <a:cs typeface="Calibri Light"/>
              </a:defRPr>
            </a:lvl1pPr>
            <a:lvl2pPr algn="ctr" defTabSz="914301" rtl="0" eaLnBrk="1" fontAlgn="base" hangingPunct="1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914301" rtl="0" eaLnBrk="1" fontAlgn="base" hangingPunct="1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914301" rtl="0" eaLnBrk="1" fontAlgn="base" hangingPunct="1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914301" rtl="0" eaLnBrk="1" fontAlgn="base" hangingPunct="1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914301" algn="ctr" defTabSz="914301" rtl="0" eaLnBrk="1" fontAlgn="base" hangingPunct="1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1828602" algn="ctr" defTabSz="914301" rtl="0" eaLnBrk="1" fontAlgn="base" hangingPunct="1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2742902" algn="ctr" defTabSz="914301" rtl="0" eaLnBrk="1" fontAlgn="base" hangingPunct="1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203" algn="ctr" defTabSz="914301" rtl="0" eaLnBrk="1" fontAlgn="base" hangingPunct="1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l" defTabSz="914301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50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ＭＳ Ｐゴシック" charset="0"/>
                <a:cs typeface="Calibri Light"/>
              </a:rPr>
              <a:t>Study Abroad Funding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-7327" y="-32575"/>
            <a:ext cx="1691681" cy="17752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0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05999"/>
            <a:ext cx="9143870" cy="51898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1462020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34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5760640" cy="992641"/>
          </a:xfrm>
        </p:spPr>
        <p:txBody>
          <a:bodyPr>
            <a:noAutofit/>
          </a:bodyPr>
          <a:lstStyle/>
          <a:p>
            <a:pPr lvl="0" algn="l">
              <a:spcBef>
                <a:spcPts val="0"/>
              </a:spcBef>
              <a:defRPr/>
            </a:pPr>
            <a:r>
              <a:rPr lang="en-CA" cap="none" dirty="0">
                <a:solidFill>
                  <a:srgbClr val="FFC000"/>
                </a:solidFill>
              </a:rPr>
              <a:t>Student International Activities Fund (SIAF)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584" y="1547989"/>
            <a:ext cx="723617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0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0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Basic value $500</a:t>
            </a:r>
          </a:p>
          <a:p>
            <a:pPr marL="0" marR="0" lvl="0" indent="0" algn="l" defTabSz="4570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Asia* Undergraduate Supplement $1,000 </a:t>
            </a:r>
          </a:p>
          <a:p>
            <a:pPr marL="0" marR="0" lvl="0" indent="0" algn="l" defTabSz="4570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Asia* Graduate Supplement $5,000 </a:t>
            </a:r>
          </a:p>
          <a:p>
            <a:pPr marL="0" marR="0" lvl="0" indent="0" algn="l" defTabSz="4570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*includes Australia, New Zealand, Hawaii </a:t>
            </a:r>
            <a:endParaRPr kumimoji="0" lang="en-US" sz="20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0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0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Next deadline: March 19, 2025.</a:t>
            </a:r>
          </a:p>
          <a:p>
            <a:pPr marL="0" marR="0" lvl="0" indent="0" algn="l" defTabSz="4570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039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to apply: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039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039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Complete and submit the online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/>
              </a:rPr>
              <a:t>application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form.</a:t>
            </a:r>
          </a:p>
          <a:p>
            <a:pPr marL="0" marR="0" lvl="0" indent="0" algn="l" defTabSz="4570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32936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704856" cy="992641"/>
          </a:xfrm>
        </p:spPr>
        <p:txBody>
          <a:bodyPr>
            <a:noAutofit/>
          </a:bodyPr>
          <a:lstStyle/>
          <a:p>
            <a:pPr lvl="0" algn="l">
              <a:spcBef>
                <a:spcPts val="0"/>
              </a:spcBef>
              <a:defRPr/>
            </a:pPr>
            <a:r>
              <a:rPr lang="en-CA" cap="none" dirty="0">
                <a:solidFill>
                  <a:srgbClr val="FFC000"/>
                </a:solidFill>
              </a:rPr>
              <a:t>One World International Scholarship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584" y="1547989"/>
            <a:ext cx="723617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0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0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Value $2,000-5,000</a:t>
            </a:r>
          </a:p>
          <a:p>
            <a:pPr marL="0" marR="0" lvl="0" indent="0" algn="l" defTabSz="4570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0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2000" dirty="0">
                <a:solidFill>
                  <a:prstClr val="white"/>
                </a:solidFill>
                <a:latin typeface="Arial"/>
              </a:rPr>
              <a:t>Three competitions are held each year. The deadlines for applications are 4:30 PM on the third Wednesday in March, July and November</a:t>
            </a: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0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039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to apply: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039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039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Submit completed pdf application (incl. transcript and reference forms) to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/>
              </a:rPr>
              <a:t>world@uvic.ca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  <a:p>
            <a:pPr marL="0" marR="0" lvl="0" indent="0" algn="l" defTabSz="4570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5589240"/>
            <a:ext cx="3882008" cy="110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9657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0"/>
            <a:ext cx="5076000" cy="16708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40086" y="3645024"/>
            <a:ext cx="660701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342771"/>
            <a:endParaRPr lang="en-CA" sz="3200" dirty="0">
              <a:solidFill>
                <a:srgbClr val="FFC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 algn="ctr" defTabSz="342771"/>
            <a:r>
              <a:rPr lang="en-CA" sz="36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Office of Global Engagement</a:t>
            </a:r>
          </a:p>
          <a:p>
            <a:pPr lvl="0" algn="ctr" defTabSz="342771"/>
            <a:r>
              <a:rPr lang="en-CA" sz="36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JCC B202</a:t>
            </a:r>
          </a:p>
          <a:p>
            <a:pPr lvl="0" algn="ctr" defTabSz="342771"/>
            <a:r>
              <a:rPr lang="en-CA" sz="320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world@uvic.ca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1028" y="2204864"/>
            <a:ext cx="64442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 other funding opportunities, please contact:</a:t>
            </a:r>
          </a:p>
          <a:p>
            <a:endParaRPr lang="en-CA" sz="6000" dirty="0">
              <a:solidFill>
                <a:srgbClr val="FFC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702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B91B61-BFCA-4647-957E-A8269BE46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25618" y="685800"/>
            <a:ext cx="4632582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spcAft>
                <a:spcPts val="600"/>
              </a:spcAft>
            </a:pPr>
            <a:r>
              <a:rPr lang="en-US" sz="4100"/>
              <a:t>Advantages of Going on Exchange</a:t>
            </a:r>
          </a:p>
        </p:txBody>
      </p:sp>
      <p:pic>
        <p:nvPicPr>
          <p:cNvPr id="6" name="Picture 5" descr="Close-up of a calculator keypad">
            <a:extLst>
              <a:ext uri="{FF2B5EF4-FFF2-40B4-BE49-F238E27FC236}">
                <a16:creationId xmlns:a16="http://schemas.microsoft.com/office/drawing/2014/main" id="{B91521BE-EF58-6FF3-A6F8-91CA128A36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839" r="37474" b="-1"/>
          <a:stretch/>
        </p:blipFill>
        <p:spPr>
          <a:xfrm>
            <a:off x="20" y="10"/>
            <a:ext cx="3280138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2D1D7C6-1C89-420C-8D35-483654167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80158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618" y="2286000"/>
            <a:ext cx="4632582" cy="3581400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buClr>
                <a:schemeClr val="accent1">
                  <a:lumMod val="50000"/>
                </a:schemeClr>
              </a:buClr>
              <a:buFont typeface="Franklin Gothic Book" panose="020B0503020102020204" pitchFamily="34" charset="0"/>
              <a:buChar char="•"/>
            </a:pPr>
            <a:r>
              <a:rPr lang="en-US" dirty="0"/>
              <a:t>Learn about different legal systems</a:t>
            </a:r>
          </a:p>
          <a:p>
            <a:pPr defTabSz="914400">
              <a:buClr>
                <a:schemeClr val="accent1">
                  <a:lumMod val="50000"/>
                </a:schemeClr>
              </a:buClr>
              <a:buFont typeface="Franklin Gothic Book" panose="020B0503020102020204" pitchFamily="34" charset="0"/>
              <a:buChar char="•"/>
            </a:pPr>
            <a:r>
              <a:rPr lang="en-US" dirty="0"/>
              <a:t>Expand your knowledge of other countries</a:t>
            </a:r>
          </a:p>
          <a:p>
            <a:pPr defTabSz="914400">
              <a:buClr>
                <a:schemeClr val="accent1">
                  <a:lumMod val="50000"/>
                </a:schemeClr>
              </a:buClr>
              <a:buFont typeface="Franklin Gothic Book" panose="020B0503020102020204" pitchFamily="34" charset="0"/>
              <a:buChar char="•"/>
            </a:pPr>
            <a:r>
              <a:rPr lang="en-US" dirty="0"/>
              <a:t>Streamlined application process</a:t>
            </a:r>
          </a:p>
          <a:p>
            <a:pPr defTabSz="914400">
              <a:buClr>
                <a:schemeClr val="accent1">
                  <a:lumMod val="50000"/>
                </a:schemeClr>
              </a:buClr>
              <a:buFont typeface="Franklin Gothic Book" panose="020B0503020102020204" pitchFamily="34" charset="0"/>
              <a:buChar char="•"/>
            </a:pPr>
            <a:r>
              <a:rPr lang="en-US" dirty="0"/>
              <a:t>Pay UVic tuition</a:t>
            </a:r>
          </a:p>
          <a:p>
            <a:pPr defTabSz="914400">
              <a:buClr>
                <a:schemeClr val="accent1">
                  <a:lumMod val="50000"/>
                </a:schemeClr>
              </a:buClr>
              <a:buFont typeface="Franklin Gothic Book" panose="020B0503020102020204" pitchFamily="34" charset="0"/>
              <a:buChar char="•"/>
            </a:pPr>
            <a:r>
              <a:rPr lang="en-US" dirty="0"/>
              <a:t>Eligible for law bursaries and Canada student loans while on exchange*</a:t>
            </a:r>
          </a:p>
          <a:p>
            <a:pPr defTabSz="914400">
              <a:buClr>
                <a:schemeClr val="accent1">
                  <a:lumMod val="50000"/>
                </a:schemeClr>
              </a:buClr>
              <a:buFont typeface="Franklin Gothic Book" panose="020B0503020102020204" pitchFamily="34" charset="0"/>
              <a:buChar char="•"/>
            </a:pPr>
            <a:r>
              <a:rPr lang="en-US" dirty="0"/>
              <a:t>Travel</a:t>
            </a:r>
          </a:p>
          <a:p>
            <a:pPr defTabSz="914400">
              <a:buFont typeface="Franklin Gothic Book" panose="020B0503020102020204" pitchFamily="34" charset="0"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B91B61-BFCA-4647-957E-A8269BE46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25618" y="685800"/>
            <a:ext cx="4632582" cy="11590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spcAft>
                <a:spcPts val="600"/>
              </a:spcAft>
            </a:pPr>
            <a:r>
              <a:rPr lang="en-US" sz="3600" dirty="0"/>
              <a:t>Drawbacks to Going on Exchange</a:t>
            </a:r>
          </a:p>
        </p:txBody>
      </p:sp>
      <p:pic>
        <p:nvPicPr>
          <p:cNvPr id="6" name="Picture 5" descr="Glasses on top of a book">
            <a:extLst>
              <a:ext uri="{FF2B5EF4-FFF2-40B4-BE49-F238E27FC236}">
                <a16:creationId xmlns:a16="http://schemas.microsoft.com/office/drawing/2014/main" id="{E41C172F-EA17-9207-4B23-0177947E56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490" r="46822" b="-1"/>
          <a:stretch/>
        </p:blipFill>
        <p:spPr>
          <a:xfrm>
            <a:off x="-1421" y="10"/>
            <a:ext cx="3280138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2D1D7C6-1C89-420C-8D35-483654167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80158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618" y="1844824"/>
            <a:ext cx="4632582" cy="4680520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defTabSz="914400">
              <a:buClr>
                <a:schemeClr val="accent1">
                  <a:lumMod val="50000"/>
                </a:schemeClr>
              </a:buClr>
              <a:buFont typeface="Franklin Gothic Book" panose="020B0503020102020204" pitchFamily="34" charset="0"/>
              <a:buChar char="•"/>
            </a:pPr>
            <a:r>
              <a:rPr lang="en-US" sz="1800" dirty="0"/>
              <a:t>Graduation and articling may be delayed</a:t>
            </a:r>
          </a:p>
          <a:p>
            <a:pPr defTabSz="914400">
              <a:buClr>
                <a:schemeClr val="accent1">
                  <a:lumMod val="50000"/>
                </a:schemeClr>
              </a:buClr>
              <a:buFont typeface="Franklin Gothic Book" panose="020B0503020102020204" pitchFamily="34" charset="0"/>
              <a:buChar char="•"/>
            </a:pPr>
            <a:r>
              <a:rPr lang="en-US" sz="1800" dirty="0"/>
              <a:t>Limits choice of UVic law courses; Law Centre</a:t>
            </a:r>
          </a:p>
          <a:p>
            <a:pPr defTabSz="914400">
              <a:buClr>
                <a:schemeClr val="accent1">
                  <a:lumMod val="50000"/>
                </a:schemeClr>
              </a:buClr>
              <a:buFont typeface="Franklin Gothic Book" panose="020B0503020102020204" pitchFamily="34" charset="0"/>
              <a:buChar char="•"/>
            </a:pPr>
            <a:r>
              <a:rPr lang="en-US" sz="1800" dirty="0"/>
              <a:t>Adjusting to cultural differences while attending classes</a:t>
            </a:r>
          </a:p>
          <a:p>
            <a:pPr defTabSz="914400">
              <a:buClr>
                <a:schemeClr val="accent1">
                  <a:lumMod val="50000"/>
                </a:schemeClr>
              </a:buClr>
              <a:buFont typeface="Franklin Gothic Book" panose="020B0503020102020204" pitchFamily="34" charset="0"/>
              <a:buChar char="•"/>
            </a:pPr>
            <a:r>
              <a:rPr lang="en-US" sz="1800" dirty="0"/>
              <a:t>Term dates may affect student loans</a:t>
            </a:r>
          </a:p>
          <a:p>
            <a:pPr defTabSz="914400">
              <a:buClr>
                <a:schemeClr val="accent1">
                  <a:lumMod val="50000"/>
                </a:schemeClr>
              </a:buClr>
              <a:buFont typeface="Franklin Gothic Book" panose="020B0503020102020204" pitchFamily="34" charset="0"/>
              <a:buChar char="•"/>
            </a:pPr>
            <a:r>
              <a:rPr lang="en-US" sz="1800" dirty="0"/>
              <a:t>Not available to visiting, transfer &amp; BCL/JD students due to UVic Law residency requirements</a:t>
            </a:r>
          </a:p>
          <a:p>
            <a:pPr defTabSz="914400">
              <a:buClr>
                <a:schemeClr val="accent1">
                  <a:lumMod val="50000"/>
                </a:schemeClr>
              </a:buClr>
              <a:buFont typeface="Franklin Gothic Book" panose="020B0503020102020204" pitchFamily="34" charset="0"/>
              <a:buChar char="•"/>
            </a:pPr>
            <a:r>
              <a:rPr lang="en-US" sz="1800" dirty="0"/>
              <a:t>JD/JID students must ensure exchange term does not conflict with their program requirements</a:t>
            </a:r>
          </a:p>
          <a:p>
            <a:pPr defTabSz="914400">
              <a:buClr>
                <a:schemeClr val="accent1">
                  <a:lumMod val="50000"/>
                </a:schemeClr>
              </a:buClr>
              <a:buFont typeface="Franklin Gothic Book" panose="020B0503020102020204" pitchFamily="34" charset="0"/>
              <a:buChar char="•"/>
            </a:pPr>
            <a:r>
              <a:rPr lang="en-US" sz="1800" dirty="0"/>
              <a:t>Non-refundable admin fee of $150 upon acceptance of an offer for an exchange term</a:t>
            </a:r>
          </a:p>
          <a:p>
            <a:pPr defTabSz="914400"/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64393" y="383860"/>
            <a:ext cx="7415213" cy="76157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spcAft>
                <a:spcPts val="600"/>
              </a:spcAft>
            </a:pPr>
            <a:r>
              <a:rPr lang="en-US" sz="3600" dirty="0"/>
              <a:t>Selection</a:t>
            </a:r>
            <a:r>
              <a:rPr lang="en-US" dirty="0"/>
              <a:t> </a:t>
            </a:r>
            <a:r>
              <a:rPr lang="en-US" sz="3600" dirty="0"/>
              <a:t>Criteria</a:t>
            </a:r>
          </a:p>
          <a:p>
            <a:pPr defTabSz="914400">
              <a:spcAft>
                <a:spcPts val="600"/>
              </a:spcAft>
            </a:pPr>
            <a:endParaRPr lang="en-US" dirty="0"/>
          </a:p>
        </p:txBody>
      </p:sp>
      <p:pic>
        <p:nvPicPr>
          <p:cNvPr id="6" name="Picture 5" descr="Large skydiving group mid-air">
            <a:extLst>
              <a:ext uri="{FF2B5EF4-FFF2-40B4-BE49-F238E27FC236}">
                <a16:creationId xmlns:a16="http://schemas.microsoft.com/office/drawing/2014/main" id="{8B5F8842-4B89-4169-7419-72F242E489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286" r="26511" b="3"/>
          <a:stretch/>
        </p:blipFill>
        <p:spPr>
          <a:xfrm>
            <a:off x="827584" y="1145431"/>
            <a:ext cx="1872830" cy="472196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816" y="1145431"/>
            <a:ext cx="5904656" cy="4721969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defTabSz="914400">
              <a:buClr>
                <a:schemeClr val="accent1">
                  <a:lumMod val="50000"/>
                </a:schemeClr>
              </a:buClr>
              <a:buFont typeface="Franklin Gothic Book" panose="020B0503020102020204" pitchFamily="34" charset="0"/>
              <a:buNone/>
            </a:pPr>
            <a:r>
              <a:rPr lang="en-US" sz="1800" b="1" dirty="0"/>
              <a:t>UVic Law</a:t>
            </a:r>
          </a:p>
          <a:p>
            <a:pPr defTabSz="914400">
              <a:buClr>
                <a:schemeClr val="accent1">
                  <a:lumMod val="50000"/>
                </a:schemeClr>
              </a:buClr>
              <a:buFont typeface="Franklin Gothic Book" panose="020B0503020102020204" pitchFamily="34" charset="0"/>
              <a:buChar char="•"/>
            </a:pPr>
            <a:r>
              <a:rPr lang="en-US" sz="1800" dirty="0"/>
              <a:t>Selection by Subcommittee of the International Committee</a:t>
            </a:r>
          </a:p>
          <a:p>
            <a:pPr defTabSz="914400">
              <a:buClr>
                <a:schemeClr val="accent1">
                  <a:lumMod val="50000"/>
                </a:schemeClr>
              </a:buClr>
              <a:buFont typeface="Franklin Gothic Book" panose="020B0503020102020204" pitchFamily="34" charset="0"/>
              <a:buChar char="•"/>
            </a:pPr>
            <a:r>
              <a:rPr lang="en-US" sz="1800" dirty="0"/>
              <a:t>Minimum 4.5 GPA - * some hosts may have higher GPA requirements-  for HKU, students must have a minimum B+ average </a:t>
            </a:r>
          </a:p>
          <a:p>
            <a:pPr defTabSz="914400">
              <a:buClr>
                <a:schemeClr val="accent1">
                  <a:lumMod val="50000"/>
                </a:schemeClr>
              </a:buClr>
              <a:buFont typeface="Franklin Gothic Book" panose="020B0503020102020204" pitchFamily="34" charset="0"/>
              <a:buChar char="•"/>
            </a:pPr>
            <a:r>
              <a:rPr lang="en-US" sz="1800" dirty="0"/>
              <a:t>3L/4L students have preference over 2L students</a:t>
            </a:r>
          </a:p>
          <a:p>
            <a:pPr defTabSz="914400">
              <a:buClr>
                <a:schemeClr val="accent1">
                  <a:lumMod val="50000"/>
                </a:schemeClr>
              </a:buClr>
              <a:buFont typeface="Franklin Gothic Book" panose="020B0503020102020204" pitchFamily="34" charset="0"/>
              <a:buChar char="•"/>
            </a:pPr>
            <a:r>
              <a:rPr lang="en-US" sz="1800" dirty="0"/>
              <a:t>3L/4L students on exchange in their </a:t>
            </a:r>
            <a:r>
              <a:rPr lang="en-US" sz="1800" b="1" dirty="0"/>
              <a:t>last term </a:t>
            </a:r>
            <a:r>
              <a:rPr lang="en-US" sz="1800" dirty="0"/>
              <a:t>must have completed all mandatory courses </a:t>
            </a:r>
          </a:p>
          <a:p>
            <a:pPr defTabSz="914400">
              <a:buClr>
                <a:schemeClr val="accent1">
                  <a:lumMod val="50000"/>
                </a:schemeClr>
              </a:buClr>
              <a:buFont typeface="Franklin Gothic Book" panose="020B0503020102020204" pitchFamily="34" charset="0"/>
              <a:buChar char="•"/>
            </a:pPr>
            <a:r>
              <a:rPr lang="en-US" sz="1800" dirty="0"/>
              <a:t>Academic performance relative to other applicants</a:t>
            </a:r>
          </a:p>
          <a:p>
            <a:pPr defTabSz="914400">
              <a:buClr>
                <a:schemeClr val="accent1">
                  <a:lumMod val="50000"/>
                </a:schemeClr>
              </a:buClr>
              <a:buFont typeface="Franklin Gothic Book" panose="020B0503020102020204" pitchFamily="34" charset="0"/>
              <a:buChar char="•"/>
            </a:pPr>
            <a:r>
              <a:rPr lang="en-US" sz="1800" dirty="0"/>
              <a:t>Reasons for wishing to participate in exchange</a:t>
            </a:r>
          </a:p>
          <a:p>
            <a:pPr defTabSz="914400">
              <a:buClr>
                <a:schemeClr val="accent1">
                  <a:lumMod val="50000"/>
                </a:schemeClr>
              </a:buClr>
              <a:buFont typeface="Franklin Gothic Book" panose="020B0503020102020204" pitchFamily="34" charset="0"/>
              <a:buNone/>
            </a:pPr>
            <a:r>
              <a:rPr lang="en-US" sz="1800" b="1" dirty="0"/>
              <a:t>Host University</a:t>
            </a:r>
          </a:p>
          <a:p>
            <a:pPr defTabSz="914400">
              <a:buClr>
                <a:schemeClr val="accent1">
                  <a:lumMod val="50000"/>
                </a:schemeClr>
              </a:buClr>
              <a:buFont typeface="Franklin Gothic Book" panose="020B0503020102020204" pitchFamily="34" charset="0"/>
              <a:buChar char="•"/>
            </a:pPr>
            <a:r>
              <a:rPr lang="en-US" sz="1800" dirty="0"/>
              <a:t>Nominations sent to host institutions who have final say in accepting/declining an application</a:t>
            </a:r>
          </a:p>
          <a:p>
            <a:pPr defTabSz="914400">
              <a:buClr>
                <a:schemeClr val="accent1">
                  <a:lumMod val="50000"/>
                </a:schemeClr>
              </a:buClr>
              <a:buFont typeface="Franklin Gothic Book" panose="020B0503020102020204" pitchFamily="34" charset="0"/>
              <a:buChar char="•"/>
            </a:pP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61D8973-EAA9-459A-AF59-BBB4233D6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96320" y="500929"/>
            <a:ext cx="4345106" cy="115902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spcAft>
                <a:spcPts val="600"/>
              </a:spcAft>
            </a:pPr>
            <a:r>
              <a:rPr lang="en-US" sz="3600" dirty="0"/>
              <a:t>Academic</a:t>
            </a:r>
            <a:r>
              <a:rPr lang="en-US" dirty="0"/>
              <a:t> </a:t>
            </a:r>
            <a:r>
              <a:rPr lang="en-US" sz="3600" dirty="0"/>
              <a:t>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6224" y="1659954"/>
            <a:ext cx="4345106" cy="4677726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buClr>
                <a:schemeClr val="accent1">
                  <a:lumMod val="50000"/>
                </a:schemeClr>
              </a:buClr>
              <a:buFont typeface="Franklin Gothic Book" panose="020B0503020102020204" pitchFamily="34" charset="0"/>
              <a:buChar char="•"/>
            </a:pPr>
            <a:r>
              <a:rPr lang="en-US" sz="1800" dirty="0"/>
              <a:t>Registered in LAW 352 at UVic</a:t>
            </a:r>
          </a:p>
          <a:p>
            <a:pPr defTabSz="914400">
              <a:buClr>
                <a:schemeClr val="accent1">
                  <a:lumMod val="50000"/>
                </a:schemeClr>
              </a:buClr>
              <a:buFont typeface="Franklin Gothic Book" panose="020B0503020102020204" pitchFamily="34" charset="0"/>
              <a:buChar char="•"/>
            </a:pPr>
            <a:r>
              <a:rPr lang="en-US" sz="1800" dirty="0"/>
              <a:t>Block credit of 7.5 units is typical</a:t>
            </a:r>
          </a:p>
          <a:p>
            <a:pPr defTabSz="914400">
              <a:buClr>
                <a:schemeClr val="accent1">
                  <a:lumMod val="50000"/>
                </a:schemeClr>
              </a:buClr>
              <a:buFont typeface="Franklin Gothic Book" panose="020B0503020102020204" pitchFamily="34" charset="0"/>
              <a:buChar char="•"/>
            </a:pPr>
            <a:r>
              <a:rPr lang="en-US" sz="1800" dirty="0"/>
              <a:t>Pass/Fail; Grades do not contribute to GPA and course prizes</a:t>
            </a:r>
          </a:p>
          <a:p>
            <a:pPr defTabSz="914400">
              <a:buClr>
                <a:schemeClr val="accent1">
                  <a:lumMod val="50000"/>
                </a:schemeClr>
              </a:buClr>
              <a:buFont typeface="Franklin Gothic Book" panose="020B0503020102020204" pitchFamily="34" charset="0"/>
              <a:buChar char="•"/>
            </a:pPr>
            <a:r>
              <a:rPr lang="en-US" sz="1800" dirty="0"/>
              <a:t>Can only take law courses at host university</a:t>
            </a:r>
          </a:p>
          <a:p>
            <a:pPr defTabSz="914400">
              <a:buClr>
                <a:schemeClr val="accent1">
                  <a:lumMod val="50000"/>
                </a:schemeClr>
              </a:buClr>
              <a:buFont typeface="Franklin Gothic Book" panose="020B0503020102020204" pitchFamily="34" charset="0"/>
              <a:buChar char="•"/>
            </a:pPr>
            <a:r>
              <a:rPr lang="en-US" sz="1800" dirty="0"/>
              <a:t>All program required courses must be completed at UVic</a:t>
            </a:r>
          </a:p>
          <a:p>
            <a:pPr defTabSz="914400">
              <a:buClr>
                <a:schemeClr val="accent1">
                  <a:lumMod val="50000"/>
                </a:schemeClr>
              </a:buClr>
              <a:buFont typeface="Franklin Gothic Book" panose="020B0503020102020204" pitchFamily="34" charset="0"/>
              <a:buChar char="•"/>
            </a:pPr>
            <a:r>
              <a:rPr lang="en-US" sz="1800" dirty="0"/>
              <a:t>Associate Dean &amp; Registrar’s Office must approve all course registrations during an exchange term</a:t>
            </a:r>
          </a:p>
          <a:p>
            <a:pPr defTabSz="914400">
              <a:buClr>
                <a:schemeClr val="accent1">
                  <a:lumMod val="50000"/>
                </a:schemeClr>
              </a:buClr>
              <a:buFont typeface="Franklin Gothic Book" panose="020B0503020102020204" pitchFamily="34" charset="0"/>
              <a:buChar char="•"/>
            </a:pPr>
            <a:r>
              <a:rPr lang="en-US" sz="1800" dirty="0"/>
              <a:t>Cannot register for courses at UVic during exchange term</a:t>
            </a:r>
          </a:p>
          <a:p>
            <a:pPr defTabSz="914400"/>
            <a:endParaRPr lang="en-US" sz="11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EA8A33-C0D0-416D-8359-724B8828C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37745" y="0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pic>
        <p:nvPicPr>
          <p:cNvPr id="6" name="Picture 5" descr="Abstract blurred public library with bookshelves">
            <a:extLst>
              <a:ext uri="{FF2B5EF4-FFF2-40B4-BE49-F238E27FC236}">
                <a16:creationId xmlns:a16="http://schemas.microsoft.com/office/drawing/2014/main" id="{EB6C97D8-56B8-8D24-EFDC-5D33E5C817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114" r="44454" b="-1"/>
          <a:stretch/>
        </p:blipFill>
        <p:spPr>
          <a:xfrm>
            <a:off x="5709195" y="10"/>
            <a:ext cx="3434804" cy="685799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624E16E8-84BF-4D4C-A746-2537B1C15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4643" y="744469"/>
            <a:ext cx="8005589" cy="5349671"/>
            <a:chOff x="752858" y="744469"/>
            <a:chExt cx="10674117" cy="5349671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F890A3A2-97E0-41D2-BD93-30D3DFA732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718CB90A-6005-4951-84F5-70B5863EF7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BB74091-09FE-44AF-8325-7FE6E175F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64643" y="4736961"/>
            <a:ext cx="8040514" cy="9367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>
              <a:spcAft>
                <a:spcPts val="600"/>
              </a:spcAft>
            </a:pPr>
            <a:r>
              <a:rPr lang="en-US" sz="4200" cap="all"/>
              <a:t>Application Deadline</a:t>
            </a:r>
          </a:p>
          <a:p>
            <a:pPr algn="ctr" defTabSz="914400">
              <a:spcAft>
                <a:spcPts val="600"/>
              </a:spcAft>
            </a:pPr>
            <a:endParaRPr lang="en-US" sz="4200" cap="all"/>
          </a:p>
        </p:txBody>
      </p:sp>
      <p:pic>
        <p:nvPicPr>
          <p:cNvPr id="9" name="Picture 8" descr="Pen placed on top of a signature line">
            <a:extLst>
              <a:ext uri="{FF2B5EF4-FFF2-40B4-BE49-F238E27FC236}">
                <a16:creationId xmlns:a16="http://schemas.microsoft.com/office/drawing/2014/main" id="{0210AC34-5B83-63B0-B5DF-597A2A6FA1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154" r="1261" b="-1"/>
          <a:stretch/>
        </p:blipFill>
        <p:spPr>
          <a:xfrm>
            <a:off x="20" y="10"/>
            <a:ext cx="2984901" cy="4187119"/>
          </a:xfrm>
          <a:prstGeom prst="rect">
            <a:avLst/>
          </a:pr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F30CCEB-94C4-4F72-BA5A-9CEA85302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326202" y="4446551"/>
            <a:ext cx="1467878" cy="1103687"/>
          </a:xfrm>
          <a:custGeom>
            <a:avLst/>
            <a:gdLst>
              <a:gd name="connsiteX0" fmla="*/ 2017702 w 2017702"/>
              <a:gd name="connsiteY0" fmla="*/ 1137821 h 1137821"/>
              <a:gd name="connsiteX1" fmla="*/ 404 w 2017702"/>
              <a:gd name="connsiteY1" fmla="*/ 1137821 h 1137821"/>
              <a:gd name="connsiteX2" fmla="*/ 0 w 2017702"/>
              <a:gd name="connsiteY2" fmla="*/ 900216 h 1137821"/>
              <a:gd name="connsiteX3" fmla="*/ 1767759 w 2017702"/>
              <a:gd name="connsiteY3" fmla="*/ 901031 h 1137821"/>
              <a:gd name="connsiteX4" fmla="*/ 1767759 w 2017702"/>
              <a:gd name="connsiteY4" fmla="*/ 0 h 1137821"/>
              <a:gd name="connsiteX5" fmla="*/ 2017702 w 2017702"/>
              <a:gd name="connsiteY5" fmla="*/ 0 h 1137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7702" h="1137821">
                <a:moveTo>
                  <a:pt x="2017702" y="1137821"/>
                </a:moveTo>
                <a:lnTo>
                  <a:pt x="404" y="1137821"/>
                </a:lnTo>
                <a:cubicBezTo>
                  <a:pt x="-404" y="1055814"/>
                  <a:pt x="807" y="982224"/>
                  <a:pt x="0" y="900216"/>
                </a:cubicBezTo>
                <a:lnTo>
                  <a:pt x="1767759" y="901031"/>
                </a:lnTo>
                <a:lnTo>
                  <a:pt x="1767759" y="0"/>
                </a:lnTo>
                <a:lnTo>
                  <a:pt x="2017702" y="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0DE1A94F-CC8B-4954-97A7-ADD4F300D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347627" y="5311230"/>
            <a:ext cx="1531699" cy="1213486"/>
          </a:xfrm>
          <a:custGeom>
            <a:avLst/>
            <a:gdLst>
              <a:gd name="connsiteX0" fmla="*/ 1844618 w 2105428"/>
              <a:gd name="connsiteY0" fmla="*/ 0 h 1251016"/>
              <a:gd name="connsiteX1" fmla="*/ 2105428 w 2105428"/>
              <a:gd name="connsiteY1" fmla="*/ 0 h 1251016"/>
              <a:gd name="connsiteX2" fmla="*/ 2105428 w 2105428"/>
              <a:gd name="connsiteY2" fmla="*/ 1251016 h 1251016"/>
              <a:gd name="connsiteX3" fmla="*/ 421 w 2105428"/>
              <a:gd name="connsiteY3" fmla="*/ 1251016 h 1251016"/>
              <a:gd name="connsiteX4" fmla="*/ 0 w 2105428"/>
              <a:gd name="connsiteY4" fmla="*/ 1003081 h 1251016"/>
              <a:gd name="connsiteX5" fmla="*/ 1844618 w 2105428"/>
              <a:gd name="connsiteY5" fmla="*/ 1003931 h 125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5428" h="1251016">
                <a:moveTo>
                  <a:pt x="1844618" y="0"/>
                </a:moveTo>
                <a:lnTo>
                  <a:pt x="2105428" y="0"/>
                </a:lnTo>
                <a:lnTo>
                  <a:pt x="2105428" y="1251016"/>
                </a:lnTo>
                <a:lnTo>
                  <a:pt x="421" y="1251016"/>
                </a:lnTo>
                <a:cubicBezTo>
                  <a:pt x="-421" y="1165443"/>
                  <a:pt x="842" y="1088654"/>
                  <a:pt x="0" y="1003081"/>
                </a:cubicBezTo>
                <a:lnTo>
                  <a:pt x="1844618" y="1003931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1058205" y="1196752"/>
            <a:ext cx="69701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en-CA" sz="3200" b="1" dirty="0">
                <a:solidFill>
                  <a:srgbClr val="C00000"/>
                </a:solidFill>
                <a:latin typeface="Calibri"/>
              </a:rPr>
              <a:t>Monday, March 3</a:t>
            </a:r>
            <a:r>
              <a:rPr lang="en-CA" sz="3200" b="1" baseline="30000" dirty="0">
                <a:solidFill>
                  <a:srgbClr val="C00000"/>
                </a:solidFill>
                <a:latin typeface="Calibri"/>
              </a:rPr>
              <a:t>rd</a:t>
            </a:r>
            <a:r>
              <a:rPr lang="en-CA" sz="3200" b="1" dirty="0">
                <a:solidFill>
                  <a:srgbClr val="C00000"/>
                </a:solidFill>
                <a:latin typeface="Calibri"/>
              </a:rPr>
              <a:t>  at 9:00 am</a:t>
            </a:r>
          </a:p>
        </p:txBody>
      </p:sp>
      <p:sp>
        <p:nvSpPr>
          <p:cNvPr id="7" name="Rectangle 6"/>
          <p:cNvSpPr/>
          <p:nvPr/>
        </p:nvSpPr>
        <p:spPr>
          <a:xfrm>
            <a:off x="523891" y="4955790"/>
            <a:ext cx="8222321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en-CA" sz="2000" dirty="0"/>
              <a:t>Application forms available online at </a:t>
            </a:r>
            <a:r>
              <a:rPr lang="en-CA" sz="2000" dirty="0">
                <a:solidFill>
                  <a:srgbClr val="0000FF"/>
                </a:solidFill>
                <a:hlinkClick r:id="rId4"/>
              </a:rPr>
              <a:t>www.uvic.ca/law/jd/exchangeterms/outgoingexchange/index.php</a:t>
            </a:r>
            <a:endParaRPr lang="en-CA" sz="2000" dirty="0">
              <a:solidFill>
                <a:srgbClr val="0000FF"/>
              </a:solidFill>
            </a:endParaRPr>
          </a:p>
          <a:p>
            <a:pPr lvl="0" algn="ctr">
              <a:spcAft>
                <a:spcPts val="600"/>
              </a:spcAft>
            </a:pPr>
            <a:endParaRPr lang="en-CA" sz="3200" b="1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8400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2056">
            <a:extLst>
              <a:ext uri="{FF2B5EF4-FFF2-40B4-BE49-F238E27FC236}">
                <a16:creationId xmlns:a16="http://schemas.microsoft.com/office/drawing/2014/main" id="{6D7D7F0C-622D-4D84-A68D-C1AF54B634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73652" y="364860"/>
            <a:ext cx="2946220" cy="18400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spcAft>
                <a:spcPts val="600"/>
              </a:spcAft>
            </a:pPr>
            <a:r>
              <a:rPr lang="en-US" sz="3200" dirty="0"/>
              <a:t>University of Limerick</a:t>
            </a:r>
            <a:br>
              <a:rPr lang="en-US" sz="3200" dirty="0"/>
            </a:br>
            <a:r>
              <a:rPr lang="en-US" sz="3200" dirty="0"/>
              <a:t>(Limerick, Ireland)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520" y="2204864"/>
            <a:ext cx="3600400" cy="4032651"/>
          </a:xfrm>
        </p:spPr>
        <p:txBody>
          <a:bodyPr vert="horz" lIns="91440" tIns="45720" rIns="91440" bIns="45720" rtlCol="0">
            <a:noAutofit/>
          </a:bodyPr>
          <a:lstStyle/>
          <a:p>
            <a:pPr defTabSz="914400">
              <a:buClr>
                <a:schemeClr val="accent1">
                  <a:lumMod val="50000"/>
                </a:schemeClr>
              </a:buClr>
              <a:buFont typeface="Franklin Gothic Book" panose="020B0503020102020204" pitchFamily="34" charset="0"/>
              <a:buChar char="•"/>
            </a:pPr>
            <a:r>
              <a:rPr lang="en-US" sz="1800" dirty="0"/>
              <a:t>Cutting edge legal research through its Centre for Criminal Justice, International Commercial and Economic Law Group, and Research Cluster for Understanding Emotions in Society</a:t>
            </a:r>
          </a:p>
          <a:p>
            <a:pPr defTabSz="914400">
              <a:buClr>
                <a:schemeClr val="accent1">
                  <a:lumMod val="50000"/>
                </a:schemeClr>
              </a:buClr>
              <a:buFont typeface="Franklin Gothic Book" panose="020B0503020102020204" pitchFamily="34" charset="0"/>
              <a:buChar char="•"/>
            </a:pPr>
            <a:r>
              <a:rPr lang="en-US" sz="1800" dirty="0"/>
              <a:t>Wide range of modules covering European Union law, international commercial law, human rights in criminal justice, etc.</a:t>
            </a:r>
          </a:p>
          <a:p>
            <a:pPr defTabSz="914400">
              <a:buClr>
                <a:schemeClr val="accent1">
                  <a:lumMod val="50000"/>
                </a:schemeClr>
              </a:buClr>
              <a:buFont typeface="Franklin Gothic Book" panose="020B0503020102020204" pitchFamily="34" charset="0"/>
              <a:buChar char="•"/>
            </a:pPr>
            <a:r>
              <a:rPr lang="en-US" sz="1800" dirty="0"/>
              <a:t>Terms run September to December and January to May</a:t>
            </a:r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02A2E7B6-CE50-4B96-A981-2A0250732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pic>
        <p:nvPicPr>
          <p:cNvPr id="2052" name="Picture 4" descr="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89"/>
          <a:stretch/>
        </p:blipFill>
        <p:spPr bwMode="auto">
          <a:xfrm>
            <a:off x="4648602" y="836712"/>
            <a:ext cx="4038055" cy="223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ul.ie/law/sites/default/files/styles/banner/public/Law_Banner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7962" r="8333" b="5831"/>
          <a:stretch/>
        </p:blipFill>
        <p:spPr bwMode="auto">
          <a:xfrm>
            <a:off x="4648602" y="3516174"/>
            <a:ext cx="4038055" cy="223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6" name="Rectangle 2055">
            <a:extLst>
              <a:ext uri="{FF2B5EF4-FFF2-40B4-BE49-F238E27FC236}">
                <a16:creationId xmlns:a16="http://schemas.microsoft.com/office/drawing/2014/main" id="{48C110B4-D26A-44C6-8576-236CA24E9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766312" y="4531058"/>
            <a:ext cx="3011930" cy="168347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spcAft>
                <a:spcPts val="600"/>
              </a:spcAft>
            </a:pPr>
            <a:r>
              <a:rPr lang="en-US" sz="3100" dirty="0"/>
              <a:t>University of Utrecht</a:t>
            </a:r>
            <a:br>
              <a:rPr lang="en-US" sz="3100" dirty="0"/>
            </a:br>
            <a:r>
              <a:rPr lang="en-US" sz="3100" dirty="0"/>
              <a:t>(Utrecht, Netherlands)</a:t>
            </a:r>
          </a:p>
        </p:txBody>
      </p:sp>
      <p:pic>
        <p:nvPicPr>
          <p:cNvPr id="1026" name="Picture 2" descr="http://www.visit-utrecht.com/sites/default/files/ckfinder/images/12.Oudegracht%20%27s%20avonds-%203972-A4s1%20%28c%29%20Jurjen%20Drenth_Toerisme%20Utrech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40" b="3"/>
          <a:stretch/>
        </p:blipFill>
        <p:spPr bwMode="auto">
          <a:xfrm>
            <a:off x="20" y="10"/>
            <a:ext cx="4537690" cy="373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/>
          <a:srcRect r="8823" b="-1"/>
          <a:stretch/>
        </p:blipFill>
        <p:spPr bwMode="auto">
          <a:xfrm>
            <a:off x="4604004" y="10"/>
            <a:ext cx="4537710" cy="3732653"/>
          </a:xfrm>
          <a:prstGeom prst="rect">
            <a:avLst/>
          </a:prstGeom>
          <a:noFill/>
        </p:spPr>
      </p:pic>
      <p:sp>
        <p:nvSpPr>
          <p:cNvPr id="2058" name="Freeform: Shape 2057">
            <a:extLst>
              <a:ext uri="{FF2B5EF4-FFF2-40B4-BE49-F238E27FC236}">
                <a16:creationId xmlns:a16="http://schemas.microsoft.com/office/drawing/2014/main" id="{5BFD4DBB-3229-4DF6-A68A-CD91F83258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326202" y="4030294"/>
            <a:ext cx="1467878" cy="1103687"/>
          </a:xfrm>
          <a:custGeom>
            <a:avLst/>
            <a:gdLst>
              <a:gd name="connsiteX0" fmla="*/ 2017702 w 2017702"/>
              <a:gd name="connsiteY0" fmla="*/ 1137821 h 1137821"/>
              <a:gd name="connsiteX1" fmla="*/ 404 w 2017702"/>
              <a:gd name="connsiteY1" fmla="*/ 1137821 h 1137821"/>
              <a:gd name="connsiteX2" fmla="*/ 0 w 2017702"/>
              <a:gd name="connsiteY2" fmla="*/ 900216 h 1137821"/>
              <a:gd name="connsiteX3" fmla="*/ 1767759 w 2017702"/>
              <a:gd name="connsiteY3" fmla="*/ 901031 h 1137821"/>
              <a:gd name="connsiteX4" fmla="*/ 1767759 w 2017702"/>
              <a:gd name="connsiteY4" fmla="*/ 0 h 1137821"/>
              <a:gd name="connsiteX5" fmla="*/ 2017702 w 2017702"/>
              <a:gd name="connsiteY5" fmla="*/ 0 h 1137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7702" h="1137821">
                <a:moveTo>
                  <a:pt x="2017702" y="1137821"/>
                </a:moveTo>
                <a:lnTo>
                  <a:pt x="404" y="1137821"/>
                </a:lnTo>
                <a:cubicBezTo>
                  <a:pt x="-404" y="1055814"/>
                  <a:pt x="807" y="982224"/>
                  <a:pt x="0" y="900216"/>
                </a:cubicBezTo>
                <a:lnTo>
                  <a:pt x="1767759" y="901031"/>
                </a:lnTo>
                <a:lnTo>
                  <a:pt x="1767759" y="0"/>
                </a:lnTo>
                <a:lnTo>
                  <a:pt x="2017702" y="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1880" y="4531059"/>
            <a:ext cx="4737719" cy="1683474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defTabSz="914400">
              <a:buClr>
                <a:schemeClr val="accent1">
                  <a:lumMod val="50000"/>
                </a:schemeClr>
              </a:buClr>
              <a:buFont typeface="Franklin Gothic Book" panose="020B0503020102020204" pitchFamily="34" charset="0"/>
              <a:buChar char="•"/>
            </a:pPr>
            <a:r>
              <a:rPr lang="en-US" sz="1600" dirty="0"/>
              <a:t>One of the oldest and largest universities in Europe</a:t>
            </a:r>
          </a:p>
          <a:p>
            <a:pPr defTabSz="914400">
              <a:buClr>
                <a:schemeClr val="accent1">
                  <a:lumMod val="50000"/>
                </a:schemeClr>
              </a:buClr>
              <a:buFont typeface="Franklin Gothic Book" panose="020B0503020102020204" pitchFamily="34" charset="0"/>
              <a:buChar char="•"/>
            </a:pPr>
            <a:r>
              <a:rPr lang="en-US" sz="1600" dirty="0"/>
              <a:t>Courses in international law, human rights, and European law</a:t>
            </a:r>
          </a:p>
          <a:p>
            <a:pPr defTabSz="914400">
              <a:buClr>
                <a:schemeClr val="accent1">
                  <a:lumMod val="50000"/>
                </a:schemeClr>
              </a:buClr>
              <a:buFont typeface="Franklin Gothic Book" panose="020B0503020102020204" pitchFamily="34" charset="0"/>
              <a:buChar char="•"/>
            </a:pPr>
            <a:r>
              <a:rPr lang="en-US" sz="1600" dirty="0"/>
              <a:t>Terms run September to February and February to June **early departure in December is an option for the fall term</a:t>
            </a:r>
          </a:p>
          <a:p>
            <a:pPr defTabSz="914400">
              <a:buFont typeface="Franklin Gothic Book" panose="020B0503020102020204" pitchFamily="34" charset="0"/>
              <a:buNone/>
            </a:pPr>
            <a:endParaRPr lang="en-US" sz="1400" dirty="0"/>
          </a:p>
        </p:txBody>
      </p:sp>
      <p:sp>
        <p:nvSpPr>
          <p:cNvPr id="2060" name="Freeform: Shape 2059">
            <a:extLst>
              <a:ext uri="{FF2B5EF4-FFF2-40B4-BE49-F238E27FC236}">
                <a16:creationId xmlns:a16="http://schemas.microsoft.com/office/drawing/2014/main" id="{792979E5-1F93-4CE3-975E-3CAEC618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347627" y="5311230"/>
            <a:ext cx="1531699" cy="1213486"/>
          </a:xfrm>
          <a:custGeom>
            <a:avLst/>
            <a:gdLst>
              <a:gd name="connsiteX0" fmla="*/ 1844618 w 2105428"/>
              <a:gd name="connsiteY0" fmla="*/ 0 h 1251016"/>
              <a:gd name="connsiteX1" fmla="*/ 2105428 w 2105428"/>
              <a:gd name="connsiteY1" fmla="*/ 0 h 1251016"/>
              <a:gd name="connsiteX2" fmla="*/ 2105428 w 2105428"/>
              <a:gd name="connsiteY2" fmla="*/ 1251016 h 1251016"/>
              <a:gd name="connsiteX3" fmla="*/ 421 w 2105428"/>
              <a:gd name="connsiteY3" fmla="*/ 1251016 h 1251016"/>
              <a:gd name="connsiteX4" fmla="*/ 0 w 2105428"/>
              <a:gd name="connsiteY4" fmla="*/ 1003081 h 1251016"/>
              <a:gd name="connsiteX5" fmla="*/ 1844618 w 2105428"/>
              <a:gd name="connsiteY5" fmla="*/ 1003931 h 125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5428" h="1251016">
                <a:moveTo>
                  <a:pt x="1844618" y="0"/>
                </a:moveTo>
                <a:lnTo>
                  <a:pt x="2105428" y="0"/>
                </a:lnTo>
                <a:lnTo>
                  <a:pt x="2105428" y="1251016"/>
                </a:lnTo>
                <a:lnTo>
                  <a:pt x="421" y="1251016"/>
                </a:lnTo>
                <a:cubicBezTo>
                  <a:pt x="-421" y="1165443"/>
                  <a:pt x="842" y="1088654"/>
                  <a:pt x="0" y="1003081"/>
                </a:cubicBezTo>
                <a:lnTo>
                  <a:pt x="1844618" y="1003931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ssic Photo Album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3.xml><?xml version="1.0" encoding="utf-8"?>
<a:theme xmlns:a="http://schemas.openxmlformats.org/drawingml/2006/main" name="UVic Edge title 2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0070C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8598</TotalTime>
  <Words>1704</Words>
  <Application>Microsoft Office PowerPoint</Application>
  <PresentationFormat>On-screen Show (4:3)</PresentationFormat>
  <Paragraphs>183</Paragraphs>
  <Slides>24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Century Schoolbook</vt:lpstr>
      <vt:lpstr>Franklin Gothic Book</vt:lpstr>
      <vt:lpstr>Classic Photo Album</vt:lpstr>
      <vt:lpstr>Crop</vt:lpstr>
      <vt:lpstr>UVic Edge title 2</vt:lpstr>
      <vt:lpstr>Outbound Exchange  Info Session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Vrije University  (Amsterdam, Netherlands)</vt:lpstr>
      <vt:lpstr>National University of Singapore</vt:lpstr>
      <vt:lpstr>University of Hong Kong</vt:lpstr>
      <vt:lpstr>University Of Sydney  (Australia)</vt:lpstr>
      <vt:lpstr>Victoria University of Wellington (New Zealand) </vt:lpstr>
      <vt:lpstr>Chulalongkorn University, Bangkok, Thailand</vt:lpstr>
      <vt:lpstr>Kyushu University (Japan) </vt:lpstr>
      <vt:lpstr>Bocconi University (Italy) </vt:lpstr>
      <vt:lpstr>University College Cork  (Ireland) </vt:lpstr>
      <vt:lpstr>JSW in Bhutan</vt:lpstr>
      <vt:lpstr>Visit the Outgoing Exchange Webpage   www.uvic.ca/law/jd/exchangeterms/outgoingexchange/</vt:lpstr>
      <vt:lpstr>PowerPoint Presentation</vt:lpstr>
      <vt:lpstr>Student International Activities Fund (SIAF)</vt:lpstr>
      <vt:lpstr>One World International Scholarship</vt:lpstr>
      <vt:lpstr>PowerPoint Presentation</vt:lpstr>
    </vt:vector>
  </TitlesOfParts>
  <Company>University of Victoria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EXCHANGE INFO SESSION</dc:title>
  <dc:creator>lawada</dc:creator>
  <cp:lastModifiedBy>Fran Blake</cp:lastModifiedBy>
  <cp:revision>417</cp:revision>
  <cp:lastPrinted>2019-01-31T20:58:04Z</cp:lastPrinted>
  <dcterms:created xsi:type="dcterms:W3CDTF">2010-09-09T17:23:44Z</dcterms:created>
  <dcterms:modified xsi:type="dcterms:W3CDTF">2025-01-21T21:47:03Z</dcterms:modified>
</cp:coreProperties>
</file>