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4008" r:id="rId2"/>
  </p:sldMasterIdLst>
  <p:notesMasterIdLst>
    <p:notesMasterId r:id="rId24"/>
  </p:notesMasterIdLst>
  <p:handoutMasterIdLst>
    <p:handoutMasterId r:id="rId25"/>
  </p:handoutMasterIdLst>
  <p:sldIdLst>
    <p:sldId id="256" r:id="rId3"/>
    <p:sldId id="280" r:id="rId4"/>
    <p:sldId id="274" r:id="rId5"/>
    <p:sldId id="273" r:id="rId6"/>
    <p:sldId id="266" r:id="rId7"/>
    <p:sldId id="279" r:id="rId8"/>
    <p:sldId id="316" r:id="rId9"/>
    <p:sldId id="277" r:id="rId10"/>
    <p:sldId id="335" r:id="rId11"/>
    <p:sldId id="336" r:id="rId12"/>
    <p:sldId id="262" r:id="rId13"/>
    <p:sldId id="293" r:id="rId14"/>
    <p:sldId id="259" r:id="rId15"/>
    <p:sldId id="270" r:id="rId16"/>
    <p:sldId id="282" r:id="rId17"/>
    <p:sldId id="271" r:id="rId18"/>
    <p:sldId id="337" r:id="rId19"/>
    <p:sldId id="261" r:id="rId20"/>
    <p:sldId id="263" r:id="rId21"/>
    <p:sldId id="328" r:id="rId22"/>
    <p:sldId id="291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71171" autoAdjust="0"/>
  </p:normalViewPr>
  <p:slideViewPr>
    <p:cSldViewPr>
      <p:cViewPr varScale="1">
        <p:scale>
          <a:sx n="49" d="100"/>
          <a:sy n="49" d="100"/>
        </p:scale>
        <p:origin x="186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50" y="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A4648-11FD-4EE9-B7A8-33ACDD32225E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3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93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1E362-E26E-4E63-8B03-2685C08CA4C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115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90151-34E9-42FA-AC5A-027D396277AE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537"/>
            <a:ext cx="5607050" cy="4182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3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930"/>
            <a:ext cx="3038475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1B4A-7F70-4F6E-899C-8FA0C6046B2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796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Territorial Acknowledgement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Connections of law,</a:t>
            </a:r>
            <a:r>
              <a:rPr lang="en-CA" baseline="0" dirty="0" smtClean="0"/>
              <a:t> sense of place, and learning law in another place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3832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541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Utrecht is the fourth largest city in Netherlands. It is located on the banks of the River Rhine.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aseline="0" dirty="0" smtClean="0"/>
              <a:t>Lots of international students, </a:t>
            </a:r>
            <a:r>
              <a:rPr lang="en-CA" baseline="0" dirty="0" err="1" smtClean="0"/>
              <a:t>uni</a:t>
            </a:r>
            <a:r>
              <a:rPr lang="en-CA" baseline="0" dirty="0" smtClean="0"/>
              <a:t> town, lots of bike lanes. 2 week welcome period and weekend trips organized during time there.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aseline="0" dirty="0" smtClean="0"/>
              <a:t>UU offers condensed courses. </a:t>
            </a:r>
            <a:r>
              <a:rPr lang="en-CA" strike="sngStrike" baseline="0" dirty="0" smtClean="0"/>
              <a:t>Students may take 3 courses = 22.5 ECTS = 4.5 UVic units.</a:t>
            </a:r>
            <a:r>
              <a:rPr lang="en-CA" baseline="0" dirty="0" smtClean="0"/>
              <a:t> 4 courses = 30 ECTS=7.5 UVic units.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If take Sept-Nov</a:t>
            </a:r>
            <a:r>
              <a:rPr lang="en-CA" baseline="0" dirty="0" smtClean="0"/>
              <a:t> classes and then 1-month intensive Ethics course, can finish during fall term to return to UVic for January. Ethics course is substantially different than UVic Law’s ethics course.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Pick courses, don’t know the schedule, get approval, and then choose time slots of the courses you picked/had approved. </a:t>
            </a:r>
            <a:endParaRPr lang="en-CA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Can do masters-level courses which are very interesting and not too difficult.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Housing difficult to arrange. </a:t>
            </a:r>
            <a:r>
              <a:rPr lang="en-CA" baseline="0" dirty="0" err="1" smtClean="0"/>
              <a:t>Uni</a:t>
            </a:r>
            <a:r>
              <a:rPr lang="en-CA" baseline="0" dirty="0" smtClean="0"/>
              <a:t> does not have any housing, they will send info re a private company (NAME?) for students to apply to online. Also brokers who will search for you.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 speakers: Emily </a:t>
            </a:r>
            <a:r>
              <a:rPr lang="en-US" dirty="0" err="1" smtClean="0"/>
              <a:t>Pitre</a:t>
            </a:r>
            <a:r>
              <a:rPr lang="en-US" dirty="0" smtClean="0"/>
              <a:t>, Sydney Hamilton, Morven Burch, Fall 2018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89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071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(5 courses)</a:t>
            </a:r>
            <a:r>
              <a:rPr lang="en-CA" baseline="0" dirty="0" smtClean="0"/>
              <a:t> </a:t>
            </a:r>
            <a:r>
              <a:rPr lang="en-CA" dirty="0" smtClean="0"/>
              <a:t>30 ECTS = 7.5 units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857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MC=modular credits</a:t>
            </a:r>
          </a:p>
          <a:p>
            <a:pPr lvl="0"/>
            <a:endParaRPr lang="en-CA" dirty="0" smtClean="0"/>
          </a:p>
          <a:p>
            <a:pPr lvl="0"/>
            <a:r>
              <a:rPr lang="en-CA" dirty="0" smtClean="0"/>
              <a:t>Minimum </a:t>
            </a:r>
            <a:r>
              <a:rPr lang="en-CA" dirty="0"/>
              <a:t>of </a:t>
            </a:r>
            <a:r>
              <a:rPr lang="en-CA" dirty="0" smtClean="0"/>
              <a:t>20 </a:t>
            </a:r>
            <a:r>
              <a:rPr lang="en-CA" dirty="0"/>
              <a:t>MC’s at NUS </a:t>
            </a:r>
            <a:r>
              <a:rPr lang="en-CA" dirty="0" smtClean="0"/>
              <a:t>= 7.5 UVic units</a:t>
            </a:r>
          </a:p>
          <a:p>
            <a:endParaRPr lang="en-US" dirty="0" smtClean="0"/>
          </a:p>
          <a:p>
            <a:r>
              <a:rPr lang="en-CA" dirty="0"/>
              <a:t>While at NUS, you may register in any combination of 4, 5 or 8 MC term-long courses to get to the number of MC’s you need.  As part of the number of MC’s you need, you may register in one intensive 4 MC course should any intensive courses be offered in your exchange term at NUS.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867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06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Can take intensive courses, change each year.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30 HKU credits = 7.5 UVic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Masters courses are not as difficult as UVic JD course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Visa application is extensive! And occurs during UVic exam period. Start early.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Lots of CNDs in HK, students and lawyers.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Many opportunities for cheap travel by air and high-speed trains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Housing can be difficult to arrange. </a:t>
            </a:r>
            <a:r>
              <a:rPr lang="en-US" strike="sngStrike" baseline="0" dirty="0" smtClean="0"/>
              <a:t>Is some residence on and off campus. www.Hongkongrooms.com? Confirm with Spencer. </a:t>
            </a:r>
            <a:endParaRPr lang="en-CA" strike="sngStrik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 Speakers: Jordan Kay, Daniel Babcock,</a:t>
            </a:r>
            <a:r>
              <a:rPr lang="en-US" baseline="0" dirty="0" smtClean="0"/>
              <a:t> and Spencer </a:t>
            </a:r>
            <a:r>
              <a:rPr lang="en-US" baseline="0" dirty="0" err="1" smtClean="0"/>
              <a:t>Toffoli</a:t>
            </a:r>
            <a:r>
              <a:rPr lang="en-US" baseline="0" dirty="0" smtClean="0"/>
              <a:t>, Fall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7382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415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trike="sngStrike" baseline="0" dirty="0" smtClean="0"/>
              <a:t>3 options/combinations of courses to equal </a:t>
            </a:r>
            <a:r>
              <a:rPr lang="en-CA" dirty="0" smtClean="0"/>
              <a:t>24 Sydney units = 7.5 UVic units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Can take undergraduate and graduate-level courses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4533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4 course</a:t>
            </a:r>
            <a:r>
              <a:rPr lang="en-CA" baseline="0" dirty="0" smtClean="0"/>
              <a:t>s=60 points = 7.6 UVic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May delay convocation to November; degree completion letters available.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Common</a:t>
            </a:r>
            <a:r>
              <a:rPr lang="en-CA" baseline="0" dirty="0" smtClean="0"/>
              <a:t> law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Indigenous legal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Can take graduate-level courses 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301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Depends on University</a:t>
            </a:r>
            <a:r>
              <a:rPr lang="en-US" baseline="0" dirty="0" smtClean="0"/>
              <a:t> guidelines/restrictions on international student travel, and partner institutions’ ability to accept international exchange students.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UVic </a:t>
            </a:r>
            <a:r>
              <a:rPr lang="en-US" baseline="0" dirty="0" smtClean="0"/>
              <a:t>has exchange agreements with many schools/universities around the world. However, these are the only law schools that UVic Law has active exchange agreements with.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Students can </a:t>
            </a:r>
            <a:r>
              <a:rPr lang="en-US" strike="sngStrike" baseline="0" dirty="0" smtClean="0"/>
              <a:t>set up their own exchanges</a:t>
            </a:r>
            <a:r>
              <a:rPr lang="en-US" baseline="0" dirty="0" smtClean="0"/>
              <a:t> </a:t>
            </a:r>
            <a:r>
              <a:rPr lang="en-US" strike="sngStrike" baseline="0" dirty="0" smtClean="0"/>
              <a:t>with</a:t>
            </a:r>
            <a:r>
              <a:rPr lang="en-US" baseline="0" dirty="0" smtClean="0"/>
              <a:t> attend other schools on a letter of permission but they will have to pay tuition of those schools which is almost always MUCH more expensive.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45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5512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Application form is online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Webpage will be updated as we receive 2021-22 factsheets from partners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023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Students must</a:t>
            </a:r>
            <a:r>
              <a:rPr lang="en-CA" baseline="0" dirty="0" smtClean="0"/>
              <a:t> take minimum of 4.5 units/term to qualify for CSL and bursaries.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Learn/experience different legal systems and courses we do</a:t>
            </a:r>
            <a:r>
              <a:rPr lang="en-CA" baseline="0" dirty="0" smtClean="0"/>
              <a:t> not offer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Because you are still considered a UVic student, can apply for bursaries and student loans. Talk to Financial Aid Officer.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Re bursaries: (a) Travel expenses are not allowable expense for bursaries</a:t>
            </a:r>
            <a:r>
              <a:rPr lang="en-CA" dirty="0" smtClean="0"/>
              <a:t> since an exchange program is not a required degree component. (b) </a:t>
            </a:r>
            <a:r>
              <a:rPr lang="en-CA" baseline="0" dirty="0" smtClean="0"/>
              <a:t>Allowed same living expenses as students living in Victoria. (c) Exchange a</a:t>
            </a:r>
            <a:r>
              <a:rPr lang="en-CA" dirty="0" smtClean="0"/>
              <a:t>dmin fee of $150</a:t>
            </a:r>
            <a:r>
              <a:rPr lang="en-CA" baseline="0" dirty="0" smtClean="0"/>
              <a:t> </a:t>
            </a:r>
            <a:r>
              <a:rPr lang="en-CA" dirty="0" smtClean="0"/>
              <a:t>is claimable as an allowable expense for bursary fund.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793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Law students must attend UVic for 2 years to earn a UVic Law</a:t>
            </a:r>
            <a:r>
              <a:rPr lang="en-CA" baseline="0" dirty="0" smtClean="0"/>
              <a:t> </a:t>
            </a:r>
            <a:r>
              <a:rPr lang="en-CA" dirty="0" smtClean="0"/>
              <a:t>degree. This prohibits</a:t>
            </a:r>
            <a:r>
              <a:rPr lang="en-CA" baseline="0" dirty="0" smtClean="0"/>
              <a:t> transfer, visiting (LOP), &amp; JD/BCL students from going on exchange.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Can do co-op.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Likely can do as part of JD/JID, still to be confirmed, but not until after 2</a:t>
            </a:r>
            <a:r>
              <a:rPr lang="en-CA" baseline="30000" dirty="0" smtClean="0"/>
              <a:t>nd</a:t>
            </a:r>
            <a:r>
              <a:rPr lang="en-CA" baseline="0" dirty="0" smtClean="0"/>
              <a:t> year of program and on certain conditions (Indigenous content? Does not conflict with field school or other required courses – need to consult with JID committee)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986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Offers are conditional:</a:t>
            </a:r>
          </a:p>
          <a:p>
            <a:endParaRPr lang="en-CA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1</a:t>
            </a:r>
            <a:r>
              <a:rPr lang="en-CA" baseline="30000" dirty="0" smtClean="0"/>
              <a:t>st</a:t>
            </a:r>
            <a:r>
              <a:rPr lang="en-CA" dirty="0" smtClean="0"/>
              <a:t> years: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CA" dirty="0" smtClean="0"/>
              <a:t>December marks reviewed = 4.5 GPA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CA" dirty="0" smtClean="0"/>
              <a:t>April marks are essential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2</a:t>
            </a:r>
            <a:r>
              <a:rPr lang="en-CA" baseline="30000" dirty="0" smtClean="0"/>
              <a:t>nd</a:t>
            </a:r>
            <a:r>
              <a:rPr lang="en-CA" dirty="0" smtClean="0"/>
              <a:t> year: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CA" dirty="0" smtClean="0"/>
              <a:t>1</a:t>
            </a:r>
            <a:r>
              <a:rPr lang="en-CA" baseline="30000" dirty="0" smtClean="0"/>
              <a:t>st</a:t>
            </a:r>
            <a:r>
              <a:rPr lang="en-CA" dirty="0" smtClean="0"/>
              <a:t> year grades reviewed = 4.5 GPA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CA" dirty="0" smtClean="0"/>
              <a:t>2</a:t>
            </a:r>
            <a:r>
              <a:rPr lang="en-CA" baseline="30000" dirty="0" smtClean="0"/>
              <a:t>nd</a:t>
            </a:r>
            <a:r>
              <a:rPr lang="en-CA" dirty="0" smtClean="0"/>
              <a:t> year grades are essential</a:t>
            </a:r>
          </a:p>
          <a:p>
            <a:endParaRPr lang="en-CA" dirty="0"/>
          </a:p>
          <a:p>
            <a:r>
              <a:rPr lang="en-CA" dirty="0" smtClean="0"/>
              <a:t>If GPA slips below 4.5, the exchange offer will be revoked.</a:t>
            </a:r>
          </a:p>
          <a:p>
            <a:endParaRPr lang="en-CA" dirty="0" smtClean="0"/>
          </a:p>
          <a:p>
            <a:r>
              <a:rPr lang="en-CA" dirty="0" smtClean="0"/>
              <a:t>315 required only if student commenced first year Law</a:t>
            </a:r>
            <a:r>
              <a:rPr lang="en-CA" baseline="0" dirty="0" smtClean="0"/>
              <a:t> 2012-2018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78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8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024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 smtClean="0"/>
              <a:t>30 ECTS = 7.5 units at UVic Law; c</a:t>
            </a:r>
            <a:r>
              <a:rPr lang="en-US" dirty="0" smtClean="0"/>
              <a:t>an do more (easier)</a:t>
            </a:r>
            <a:r>
              <a:rPr lang="en-US" baseline="0" dirty="0" smtClean="0"/>
              <a:t> undergrad-level courses or fewer (harder) post-grad courses to meet 30 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International Commercial and Economic Law Group (ICEL) provides some financial support to exchange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Need card to travel outside Ireland, can be a long process with long wait periods. Once you have it, can travel freely. !! To do: contact Limerick re issue. [Not sure what this is about.]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5103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31B4A-7F70-4F6E-899C-8FA0C6046B29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11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200" i="1" kern="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CA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6640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13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16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8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51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226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1697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803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745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4902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11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390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6160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CA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noProof="1" smtClean="0"/>
              <a:t>Click to edit Master text styles</a:t>
            </a:r>
          </a:p>
          <a:p>
            <a:pPr lvl="1"/>
            <a:r>
              <a:rPr lang="en-CA" noProof="1" smtClean="0"/>
              <a:t>Second level</a:t>
            </a:r>
          </a:p>
          <a:p>
            <a:pPr lvl="2"/>
            <a:r>
              <a:rPr lang="en-CA" noProof="1" smtClean="0"/>
              <a:t>Third level</a:t>
            </a:r>
          </a:p>
          <a:p>
            <a:pPr lvl="3"/>
            <a:r>
              <a:rPr lang="en-CA" noProof="1" smtClean="0"/>
              <a:t>Fourth level</a:t>
            </a:r>
          </a:p>
          <a:p>
            <a:pPr lvl="4"/>
            <a:r>
              <a:rPr lang="en-CA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8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21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4868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62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1779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429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465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8756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129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5553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2226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9075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6712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196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4A92-7EB8-43CD-82FE-65A004B0B448}" type="datetimeFigureOut">
              <a:rPr lang="en-CA" smtClean="0"/>
              <a:pPr/>
              <a:t>2021-02-04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D2591-6AB3-4530-8E2E-33F89806FAD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1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5330909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CA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CA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CA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9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CA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55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96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CA" i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CA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90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3069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CA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CA" noProof="1" smtClean="0"/>
              <a:t>Click to edit Master text styles</a:t>
            </a:r>
          </a:p>
          <a:p>
            <a:pPr lvl="1"/>
            <a:r>
              <a:rPr lang="en-CA" noProof="1" smtClean="0"/>
              <a:t>Second level</a:t>
            </a:r>
          </a:p>
          <a:p>
            <a:pPr lvl="2"/>
            <a:r>
              <a:rPr lang="en-CA" noProof="1" smtClean="0"/>
              <a:t>Third level</a:t>
            </a:r>
          </a:p>
          <a:p>
            <a:pPr lvl="3"/>
            <a:r>
              <a:rPr lang="en-CA" noProof="1" smtClean="0"/>
              <a:t>Fourth level</a:t>
            </a:r>
          </a:p>
          <a:p>
            <a:pPr lvl="4"/>
            <a:r>
              <a:rPr lang="en-CA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61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  <p:sldLayoutId id="2147483992" r:id="rId20"/>
    <p:sldLayoutId id="2147483993" r:id="rId21"/>
    <p:sldLayoutId id="2147483994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2/4/2021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352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deanadm@uvic.c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uvic.ca/law/jd/exchangeterms/outgoingexchange/index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196752"/>
            <a:ext cx="6736054" cy="2098226"/>
          </a:xfrm>
        </p:spPr>
        <p:txBody>
          <a:bodyPr>
            <a:normAutofit fontScale="90000"/>
          </a:bodyPr>
          <a:lstStyle/>
          <a:p>
            <a:r>
              <a:rPr lang="en-CA" sz="6600" b="1" cap="none" dirty="0" smtClean="0">
                <a:solidFill>
                  <a:schemeClr val="tx1"/>
                </a:solidFill>
              </a:rPr>
              <a:t>Outbound Exchange </a:t>
            </a:r>
            <a:br>
              <a:rPr lang="en-CA" sz="6600" b="1" cap="none" dirty="0" smtClean="0">
                <a:solidFill>
                  <a:schemeClr val="tx1"/>
                </a:solidFill>
              </a:rPr>
            </a:br>
            <a:r>
              <a:rPr lang="en-CA" sz="6600" b="1" cap="none" dirty="0" smtClean="0">
                <a:solidFill>
                  <a:schemeClr val="tx1"/>
                </a:solidFill>
              </a:rPr>
              <a:t>Info Session</a:t>
            </a:r>
            <a:endParaRPr lang="en-CA" sz="6600" b="1" cap="non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4462994"/>
            <a:ext cx="3456384" cy="1152128"/>
          </a:xfrm>
        </p:spPr>
        <p:txBody>
          <a:bodyPr>
            <a:noAutofit/>
          </a:bodyPr>
          <a:lstStyle/>
          <a:p>
            <a:r>
              <a:rPr lang="en-CA" sz="2000" dirty="0" smtClean="0">
                <a:solidFill>
                  <a:schemeClr val="tx1"/>
                </a:solidFill>
                <a:latin typeface="+mj-lt"/>
              </a:rPr>
              <a:t>Thursday, February 4, 2021</a:t>
            </a:r>
          </a:p>
          <a:p>
            <a:r>
              <a:rPr lang="en-CA" sz="2000" dirty="0" smtClean="0">
                <a:solidFill>
                  <a:schemeClr val="tx1"/>
                </a:solidFill>
                <a:latin typeface="+mj-lt"/>
              </a:rPr>
              <a:t>12:30 pm via Zoom </a:t>
            </a:r>
            <a:endParaRPr lang="en-CA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25" y="3717032"/>
            <a:ext cx="3507854" cy="2356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06837" y="4466259"/>
            <a:ext cx="3218133" cy="726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i="1" dirty="0" smtClean="0">
                <a:solidFill>
                  <a:schemeClr val="tx1"/>
                </a:solidFill>
              </a:rPr>
              <a:t>Photo </a:t>
            </a:r>
            <a:r>
              <a:rPr lang="en-US" sz="1400" i="1" dirty="0">
                <a:solidFill>
                  <a:schemeClr val="tx1"/>
                </a:solidFill>
              </a:rPr>
              <a:t>credit: Ben Bertram</a:t>
            </a:r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8072"/>
          <a:stretch/>
        </p:blipFill>
        <p:spPr>
          <a:xfrm rot="5400000">
            <a:off x="429897" y="1396547"/>
            <a:ext cx="3605436" cy="2522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/>
          <a:stretch/>
        </p:blipFill>
        <p:spPr>
          <a:xfrm rot="5400000">
            <a:off x="3093318" y="1397423"/>
            <a:ext cx="3605436" cy="25202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42" y="2405794"/>
            <a:ext cx="2235201" cy="334235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21375" y="5748152"/>
            <a:ext cx="1512268" cy="410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Limerick Library</a:t>
            </a:r>
            <a:endParaRPr lang="en-CA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868" y="1801408"/>
            <a:ext cx="7540572" cy="1944216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One of the oldest and largest universities in Europe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Courses in international law, human rights, and European law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Terms run </a:t>
            </a:r>
            <a:r>
              <a:rPr lang="en-CA" sz="2400" dirty="0">
                <a:solidFill>
                  <a:schemeClr val="tx1"/>
                </a:solidFill>
              </a:rPr>
              <a:t>September to January and February to June</a:t>
            </a:r>
          </a:p>
          <a:p>
            <a:pPr>
              <a:buNone/>
            </a:pPr>
            <a:endParaRPr lang="en-CA" sz="24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2222"/>
          <a:stretch>
            <a:fillRect/>
          </a:stretch>
        </p:blipFill>
        <p:spPr bwMode="auto">
          <a:xfrm>
            <a:off x="988545" y="4005064"/>
            <a:ext cx="3153535" cy="231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visit-utrecht.com/sites/default/files/ckfinder/images/12.Oudegracht%20%27s%20avonds-%203972-A4s1%20%28c%29%20Jurjen%20Drenth_Toerisme%20Utrech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4575274" y="4009232"/>
            <a:ext cx="382492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748780" y="548680"/>
            <a:ext cx="5631532" cy="125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University of Utrecht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(Utrecht, Netherlands)</a:t>
            </a:r>
            <a:endParaRPr lang="en-CA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71601" y="5914931"/>
            <a:ext cx="3670252" cy="720080"/>
          </a:xfrm>
        </p:spPr>
        <p:txBody>
          <a:bodyPr>
            <a:norm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View from top of the Dom Tower in Utrecht 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200" i="1" dirty="0" smtClean="0">
                <a:solidFill>
                  <a:schemeClr val="tx1"/>
                </a:solidFill>
              </a:rPr>
              <a:t>Photo credit: Gina Addario-Berry</a:t>
            </a:r>
            <a:endParaRPr lang="en-CA" sz="1400" i="1" dirty="0">
              <a:solidFill>
                <a:schemeClr val="tx1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3" y="3406146"/>
            <a:ext cx="3822700" cy="28688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3883122" cy="2741389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998738" y="2898091"/>
            <a:ext cx="2597597" cy="541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tx1"/>
                </a:solidFill>
              </a:rPr>
              <a:t>Canals of Utrecht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200" i="1" dirty="0" smtClean="0">
                <a:solidFill>
                  <a:schemeClr val="tx1"/>
                </a:solidFill>
              </a:rPr>
              <a:t>Photo credit: Samson </a:t>
            </a:r>
            <a:r>
              <a:rPr lang="en-US" sz="1200" i="1" dirty="0" err="1" smtClean="0">
                <a:solidFill>
                  <a:schemeClr val="tx1"/>
                </a:solidFill>
              </a:rPr>
              <a:t>Rapley</a:t>
            </a:r>
            <a:endParaRPr lang="en-CA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6864" cy="726976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err="1" smtClean="0">
                <a:solidFill>
                  <a:schemeClr val="tx1"/>
                </a:solidFill>
              </a:rPr>
              <a:t>Vrije</a:t>
            </a:r>
            <a:r>
              <a:rPr lang="en-CA" b="1" dirty="0" smtClean="0">
                <a:solidFill>
                  <a:schemeClr val="tx1"/>
                </a:solidFill>
              </a:rPr>
              <a:t> </a:t>
            </a:r>
            <a:r>
              <a:rPr lang="en-CA" dirty="0" smtClean="0">
                <a:solidFill>
                  <a:schemeClr val="tx1"/>
                </a:solidFill>
              </a:rPr>
              <a:t>University</a:t>
            </a:r>
            <a:r>
              <a:rPr lang="en-CA" b="1" dirty="0" smtClean="0">
                <a:solidFill>
                  <a:schemeClr val="tx1"/>
                </a:solidFill>
              </a:rPr>
              <a:t> </a:t>
            </a:r>
            <a:br>
              <a:rPr lang="en-CA" b="1" dirty="0" smtClean="0">
                <a:solidFill>
                  <a:schemeClr val="tx1"/>
                </a:solidFill>
              </a:rPr>
            </a:br>
            <a:r>
              <a:rPr lang="en-CA" sz="3600" dirty="0" smtClean="0">
                <a:solidFill>
                  <a:schemeClr val="tx1"/>
                </a:solidFill>
              </a:rPr>
              <a:t>(Amsterdam, Netherlands)</a:t>
            </a:r>
            <a:endParaRPr lang="en-CA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3373" y="1700808"/>
            <a:ext cx="7539067" cy="4104456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chemeClr val="tx1"/>
                </a:solidFill>
              </a:rPr>
              <a:t>Four </a:t>
            </a:r>
            <a:r>
              <a:rPr lang="en-CA" sz="2200" dirty="0" smtClean="0">
                <a:solidFill>
                  <a:schemeClr val="tx1"/>
                </a:solidFill>
              </a:rPr>
              <a:t>interdisciplinary university </a:t>
            </a:r>
            <a:r>
              <a:rPr lang="en-CA" sz="2200" dirty="0">
                <a:solidFill>
                  <a:schemeClr val="tx1"/>
                </a:solidFill>
              </a:rPr>
              <a:t>themes: Human Health and Life Sciences, Science for Sustainably, Connected World, and Governance for Society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200" dirty="0" smtClean="0">
                <a:solidFill>
                  <a:schemeClr val="tx1"/>
                </a:solidFill>
              </a:rPr>
              <a:t>May take a </a:t>
            </a:r>
            <a:r>
              <a:rPr lang="en-CA" sz="2200" dirty="0">
                <a:solidFill>
                  <a:schemeClr val="tx1"/>
                </a:solidFill>
              </a:rPr>
              <a:t>mix of undergraduate and master’s </a:t>
            </a:r>
            <a:r>
              <a:rPr lang="en-CA" sz="2200" dirty="0" smtClean="0">
                <a:solidFill>
                  <a:schemeClr val="tx1"/>
                </a:solidFill>
              </a:rPr>
              <a:t>courses in </a:t>
            </a:r>
            <a:r>
              <a:rPr lang="en-CA" sz="2200" dirty="0">
                <a:solidFill>
                  <a:schemeClr val="tx1"/>
                </a:solidFill>
              </a:rPr>
              <a:t>international law, crime and justice, </a:t>
            </a:r>
            <a:r>
              <a:rPr lang="en-CA" sz="2200" dirty="0" smtClean="0">
                <a:solidFill>
                  <a:schemeClr val="tx1"/>
                </a:solidFill>
              </a:rPr>
              <a:t>and human </a:t>
            </a:r>
            <a:r>
              <a:rPr lang="en-CA" sz="2200" dirty="0">
                <a:solidFill>
                  <a:schemeClr val="tx1"/>
                </a:solidFill>
              </a:rPr>
              <a:t>rights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200" dirty="0">
                <a:solidFill>
                  <a:schemeClr val="tx1"/>
                </a:solidFill>
              </a:rPr>
              <a:t>Terms run September to January and February to June</a:t>
            </a:r>
          </a:p>
          <a:p>
            <a:pPr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7" name="Picture 6" descr="amsterd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373" y="4249604"/>
            <a:ext cx="3331746" cy="20597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</a:blip>
          <a:srcRect l="3348" t="2921" r="2464" b="3648"/>
          <a:stretch/>
        </p:blipFill>
        <p:spPr bwMode="auto">
          <a:xfrm>
            <a:off x="5378500" y="4249604"/>
            <a:ext cx="3153940" cy="205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fulloftravel.com/wp-content/uploads/2012/09/downtown_core_singapore-1024x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05" y="4337253"/>
            <a:ext cx="2963608" cy="19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200900" cy="792088"/>
          </a:xfrm>
        </p:spPr>
        <p:txBody>
          <a:bodyPr>
            <a:normAutofit/>
          </a:bodyPr>
          <a:lstStyle/>
          <a:p>
            <a:r>
              <a:rPr lang="en-CA" sz="4000" dirty="0" smtClean="0">
                <a:solidFill>
                  <a:schemeClr val="tx1"/>
                </a:solidFill>
              </a:rPr>
              <a:t>National University of Singapore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704" y="1268760"/>
            <a:ext cx="7703746" cy="2160240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Students and faculty from more than a hundred countries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Electives in Asian legal studies, corporate law, world trade law, IP and technology law, international and comparative law, etc.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Terms run August to December and February to June</a:t>
            </a:r>
            <a:endParaRPr lang="en-CA" sz="2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nus.edu.sg/openday/2013/img/img-la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/>
          <a:stretch/>
        </p:blipFill>
        <p:spPr bwMode="auto">
          <a:xfrm>
            <a:off x="971600" y="4316086"/>
            <a:ext cx="4583758" cy="19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1" y="476672"/>
            <a:ext cx="3488045" cy="3488045"/>
          </a:xfr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2068" y="3990709"/>
            <a:ext cx="3009528" cy="679733"/>
          </a:xfrm>
        </p:spPr>
        <p:txBody>
          <a:bodyPr>
            <a:norm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Exploring Thailand and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Vietnam while at NUS </a:t>
            </a:r>
            <a:r>
              <a:rPr lang="en-US" sz="1400" dirty="0">
                <a:solidFill>
                  <a:schemeClr val="tx1"/>
                </a:solidFill>
              </a:rPr>
              <a:t/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200" i="1" dirty="0" smtClean="0">
                <a:solidFill>
                  <a:schemeClr val="tx1"/>
                </a:solidFill>
              </a:rPr>
              <a:t>Photo credit: Mark </a:t>
            </a:r>
            <a:r>
              <a:rPr lang="en-US" sz="1200" i="1" dirty="0" err="1" smtClean="0">
                <a:solidFill>
                  <a:schemeClr val="tx1"/>
                </a:solidFill>
              </a:rPr>
              <a:t>McKamey</a:t>
            </a:r>
            <a:endParaRPr lang="en-CA" sz="12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854" y="762872"/>
            <a:ext cx="2289600" cy="171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4097" y="762872"/>
            <a:ext cx="2289600" cy="171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320" y="3051142"/>
            <a:ext cx="2289600" cy="171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400" y="3051142"/>
            <a:ext cx="2289600" cy="171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1508" y="5054541"/>
            <a:ext cx="501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Clockwise from left: Arab district</a:t>
            </a:r>
            <a:r>
              <a:rPr lang="en-CA" sz="1400" dirty="0"/>
              <a:t> </a:t>
            </a:r>
            <a:r>
              <a:rPr lang="en-CA" sz="1400" dirty="0" smtClean="0"/>
              <a:t>of Singapore; Gardens by the Bay, Singapore; Botanic Gardens, NUS; downtown Singapore.</a:t>
            </a:r>
          </a:p>
          <a:p>
            <a:r>
              <a:rPr lang="en-CA" sz="1200" i="1" dirty="0" smtClean="0"/>
              <a:t>Photo credit: Cate White</a:t>
            </a:r>
            <a:endParaRPr lang="en-CA" sz="1200" i="1" dirty="0"/>
          </a:p>
        </p:txBody>
      </p:sp>
    </p:spTree>
    <p:extLst>
      <p:ext uri="{BB962C8B-B14F-4D97-AF65-F5344CB8AC3E}">
        <p14:creationId xmlns:p14="http://schemas.microsoft.com/office/powerpoint/2010/main" val="17869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79722"/>
            <a:ext cx="7211144" cy="689038"/>
          </a:xfrm>
        </p:spPr>
        <p:txBody>
          <a:bodyPr>
            <a:normAutofit/>
          </a:bodyPr>
          <a:lstStyle/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University of Hong Kong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71600" y="1268760"/>
            <a:ext cx="7488832" cy="42484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Offers excellent courses </a:t>
            </a:r>
            <a:r>
              <a:rPr lang="en-CA" sz="2400" dirty="0" smtClean="0">
                <a:solidFill>
                  <a:schemeClr val="tx1"/>
                </a:solidFill>
              </a:rPr>
              <a:t>on </a:t>
            </a:r>
            <a:r>
              <a:rPr lang="en-CA" sz="2400" dirty="0">
                <a:solidFill>
                  <a:schemeClr val="tx1"/>
                </a:solidFill>
              </a:rPr>
              <a:t>Hong Kong’s unique legal and constitutional system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Wide range of electives in human rights, corporate and financial law, information technology and IP law, international law, and </a:t>
            </a:r>
            <a:r>
              <a:rPr lang="en-CA" sz="2400" dirty="0" smtClean="0">
                <a:solidFill>
                  <a:schemeClr val="tx1"/>
                </a:solidFill>
              </a:rPr>
              <a:t>arbitration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Terms run September to December</a:t>
            </a:r>
            <a:br>
              <a:rPr lang="en-CA" sz="2400" dirty="0" smtClean="0">
                <a:solidFill>
                  <a:schemeClr val="tx1"/>
                </a:solidFill>
              </a:rPr>
            </a:br>
            <a:r>
              <a:rPr lang="en-CA" sz="2400" dirty="0" smtClean="0">
                <a:solidFill>
                  <a:schemeClr val="tx1"/>
                </a:solidFill>
              </a:rPr>
              <a:t>and January to May</a:t>
            </a:r>
            <a:endParaRPr lang="en-CA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law.hku.hk/images/others/P20898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37638"/>
            <a:ext cx="2232248" cy="297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2149" y="5878433"/>
            <a:ext cx="177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400" dirty="0" smtClean="0"/>
              <a:t>Cheng Yu Tung Tower</a:t>
            </a:r>
          </a:p>
          <a:p>
            <a:pPr algn="r"/>
            <a:r>
              <a:rPr lang="en-CA" sz="1400" dirty="0" smtClean="0"/>
              <a:t>Centennial Campus</a:t>
            </a:r>
            <a:endParaRPr lang="en-CA" sz="1400" dirty="0"/>
          </a:p>
        </p:txBody>
      </p:sp>
      <p:pic>
        <p:nvPicPr>
          <p:cNvPr id="1028" name="Picture 4" descr="http://www4.hku.hk/photos/index.php/gallery/media/photo/4201/5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3558"/>
            <a:ext cx="2736304" cy="184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9"/>
          <a:stretch/>
        </p:blipFill>
        <p:spPr>
          <a:xfrm>
            <a:off x="1259632" y="4141963"/>
            <a:ext cx="3513600" cy="2109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6"/>
          <a:stretch/>
        </p:blipFill>
        <p:spPr>
          <a:xfrm>
            <a:off x="4867252" y="446109"/>
            <a:ext cx="3491542" cy="21602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15816" y="6237312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Photo credit: Daniel Babcock, </a:t>
            </a:r>
            <a:r>
              <a:rPr lang="en-US" sz="1400" i="1" dirty="0" smtClean="0"/>
              <a:t>Jordan </a:t>
            </a:r>
            <a:r>
              <a:rPr lang="en-US" sz="1400" i="1" dirty="0"/>
              <a:t>Kay, </a:t>
            </a:r>
            <a:r>
              <a:rPr lang="en-US" sz="1400" i="1" dirty="0" smtClean="0"/>
              <a:t>and </a:t>
            </a:r>
            <a:r>
              <a:rPr lang="en-US" sz="1400" i="1" dirty="0"/>
              <a:t>Spencer </a:t>
            </a:r>
            <a:r>
              <a:rPr lang="en-US" sz="1400" i="1" dirty="0" err="1"/>
              <a:t>Toffoli</a:t>
            </a:r>
            <a:endParaRPr lang="en-CA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"/>
          <a:stretch/>
        </p:blipFill>
        <p:spPr>
          <a:xfrm>
            <a:off x="1259632" y="451541"/>
            <a:ext cx="2666908" cy="332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>
          <a:xfrm>
            <a:off x="5689890" y="3079051"/>
            <a:ext cx="2663972" cy="31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2009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University Of Sydney </a:t>
            </a:r>
            <a:br>
              <a:rPr lang="en-CA" sz="4000" dirty="0" smtClean="0">
                <a:solidFill>
                  <a:schemeClr val="tx1"/>
                </a:solidFill>
              </a:rPr>
            </a:br>
            <a:r>
              <a:rPr lang="en-CA" sz="3200" dirty="0" smtClean="0">
                <a:solidFill>
                  <a:schemeClr val="tx1"/>
                </a:solidFill>
              </a:rPr>
              <a:t>(Australia)</a:t>
            </a:r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72816"/>
            <a:ext cx="7488832" cy="2520280"/>
          </a:xfrm>
          <a:noFill/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Offer courses in international and transnational law, comparative law, and environmental law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Terms run July to November and February to June </a:t>
            </a:r>
          </a:p>
        </p:txBody>
      </p:sp>
      <p:pic>
        <p:nvPicPr>
          <p:cNvPr id="3076" name="Picture 4" descr="https://lh4.googleusercontent.com/-odUYX7shn7Y/UL7HqAoVjlI/AAAAAAAAABs/C2xsbyqLCRQ/s0/090729_d3x_3568cmy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b="-1"/>
          <a:stretch/>
        </p:blipFill>
        <p:spPr bwMode="auto">
          <a:xfrm>
            <a:off x="971600" y="4149080"/>
            <a:ext cx="361157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6309320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>
                <a:solidFill>
                  <a:schemeClr val="bg1">
                    <a:lumMod val="10000"/>
                  </a:schemeClr>
                </a:solidFill>
              </a:rPr>
              <a:t>Sydney Law School</a:t>
            </a:r>
            <a:endParaRPr lang="en-CA" sz="1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080" name="Picture 8" descr="http://australiaadventures.files.wordpress.com/2009/12/sydneyharbourbridg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4974672" y="4149080"/>
            <a:ext cx="355776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00" y="566717"/>
            <a:ext cx="7200900" cy="1485900"/>
          </a:xfrm>
        </p:spPr>
        <p:txBody>
          <a:bodyPr>
            <a:noAutofit/>
          </a:bodyPr>
          <a:lstStyle/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Victoria University of Wellington </a:t>
            </a:r>
            <a:r>
              <a:rPr lang="en-CA" sz="3200" dirty="0" smtClean="0">
                <a:solidFill>
                  <a:schemeClr val="tx1"/>
                </a:solidFill>
              </a:rPr>
              <a:t>(New Zealand)	</a:t>
            </a:r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00" y="1772816"/>
            <a:ext cx="7632848" cy="3450696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Located in the city centre</a:t>
            </a:r>
            <a:r>
              <a:rPr lang="en-CA" sz="2400" dirty="0">
                <a:solidFill>
                  <a:schemeClr val="tx1"/>
                </a:solidFill>
              </a:rPr>
              <a:t> </a:t>
            </a:r>
            <a:r>
              <a:rPr lang="en-CA" sz="2400" dirty="0" smtClean="0">
                <a:solidFill>
                  <a:schemeClr val="tx1"/>
                </a:solidFill>
              </a:rPr>
              <a:t>close to the Parliament House and Supreme Court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Courses in public law, commercial law, legal theory, and comparative law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Semesters run July to November and February to June</a:t>
            </a:r>
          </a:p>
          <a:p>
            <a:pPr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3314" name="AutoShape 2" descr="data:image/jpg;base64,/9j/4AAQSkZJRgABAQAAAQABAAD/2wBDAAkGBwgHBgkIBwgKCgkLDRYPDQwMDRsUFRAWIB0iIiAdHx8kKDQsJCYxJx8fLT0tMTU3Ojo6Iys/RD84QzQ5Ojf/2wBDAQoKCg0MDRoPDxo3JR8lNzc3Nzc3Nzc3Nzc3Nzc3Nzc3Nzc3Nzc3Nzc3Nzc3Nzc3Nzc3Nzc3Nzc3Nzc3Nzc3Nzf/wAARCACnAN8DASIAAhEBAxEB/8QAHAAAAQUBAQEAAAAAAAAAAAAABgIDBAUHAAEI/8QAPxAAAgEDAwIFAQYEAwcEAwAAAQIDAAQRBRIhMUEGEyJRYXEHFDKBkaEjQrHBFdHwJDNSYnKy4RZDovFTgpL/xAAaAQACAwEBAAAAAAAAAAAAAAACAwABBAUG/8QAIxEAAgICAgMAAwEBAAAAAAAAAAECEQMhEjEEIkETMlEFM//aAAwDAQACEQMRAD8AzQClgUkUsV1xJ6BS1FJFKFEiCgKUBXgpQo0Az0UsV0alyAqlnYhUUdWY9AP9cdavPEWitpEVghdJN0JzIhyrNu5CnuBlevPIoXnhGag+2ThJx5IpRS1FIFOLWoQxainUFNqKdWrKHFp1Rxx1ptadWhLA/WRcPNJLcWrxygbVZW4bn/I/X4qh7g0e+ITbfdVjukwr7gr8/wAM44OP7fP1oMun8wK0UQRUUBiOvXGT9a43kwUZ3ZsxytHtjNFbuZG5dDleev6U9eahcX2VXOHwGUD8TY68VXEk4GOc/rVjafdEhAmALHnexOB8Ef3/ANFMZOuITX0glGOGLqcnGCen604YsYWM7yewU5H6ipM5s4g/lrI27BVZGyCPnAHPT44rrXUri3jaCIxoz8NNt9ePbP5VVJPZZBnCo21WLAdSRjmm6W3PqIzz7cV6rhV2lVJ55PzQFjeD7UoYxgjn3rznsKXtXaG3DPde4qEEEY7HB6V4KcdlwAoPHcnrXrwyRsUdCGGOPqMioQbddpxlT8g5pNe4NSLeymuFZk2BVGSXkVe4Hc/IqECAUoV4BShXYEnjOsYJc8YqffzSXbQXkmwmaFMlBjDKoUg/82R+eRTNvpR1IndII0VhtwAzE/TsKNY/CUieEYTCIpisU1whxskGGwxPZv7flWaefjMNRtASOpHt+9ebhvCDJZuigZP6U2Ji7qIdrKSAWxkDP9+tHOieGrbStXFxcA3KK26MBsMT03EkdhwPbJP0nkebDFpBYfHlkHtC0ZdP0+W8upo0uPL3PEx9UUQGT9ScZOPgduWNatJ3tvu8yxmXy1uEiVs7SR/u2/5trDOOm4e2aMn02CYsbG43MT/uZ8KwH/Keh/aoa2f3W2s4NRtcvaMUiEneMAquffCnH1GfauL+Ryk8kn7HU4UlCK1/DLyuGxnP/N70pat/EdjDaX8jW6yLDJ61Vmzs9x+R/Zh7VVL716jxsyzYlNHBzY3jm4sWtOrTajJp1RTxI4op1aQtOpVFiLm1hvIvLuI1dMg4PxQ3reiyWlq0kCh1JYvsjxsHGO/Tjp9aLFpbRpIjRyqGRhhge4rPlxRmmHGbiZlFZ5spbhn2kMqoDwGJ5x+mP1qKI3LbQpLewHNG7+E4hcKISTAzHcrPyo7YqQbHTfD4iVbcyySlj5r8smOmMD5I46nFc9+NJdmlZU+gRtdD1C4yVtZhhAwyoAwc4649jXaZp8dzc/drm4+65/nYAjpn3+BVneeI9X+7q7Onlsvl5A78Enj3yPjFU9/qVxqUkbXcuQOD7dACce5x2pT/ABxethKyVqtjZ2JQW13HeRHcpdcr6sd+SD17VTsCMAinnJKFeQAckDgCmcZwO1Ll2Wj1JGT8JIz7UuI7cu6B1GRg/Smsc1IkgkgWKWRfQ2cZ6HHb9xVFiZY1TncD6yMAHoO+atLjVkuZmaKyiVtgjQqp3AYx2PJ+etVA3Ou0ZIUE46496XbrM0u21Ds54AQZJq0yiVe6bJZXLQXAK9wxB5GMgY6g81ZQJaWdjb3aRrdEIfNVmIKuTgDHtgE8HuOeoqjlmDIFZW3qeu79e1OWeyaQJNMqAA4LnirTp6JRfLSxx2zVJHezJ/OT8MM1KTVQF9UR3e4OR+db4+RBgcQk0q6igO2V1XJ3HJAzWtaGsd74PgAw9u+n3CyMp/CTIeD3HFYvpFtZ3MC3OoTMZHLBUQ4CAHHatb8P+HZT4WtLrSL24AZGY2chVkk9ZBAJ5UkZ74z1rBmm3bQ7Gtoo7DQrCwuLhvLV1mCgxyICBtyeP1q8t4Gluo1PDSOERmXgGkX1pJYyNHeIUCEEljkbffP0oL8TePV/2rTfD7v90kODcOpDPgEen2Bz9fyrnQxyyP2OnPLDEvQL576zhvJbdbqGRo5CjMD6W/Mgc/8AmrKPU5o4PKl8uaHP+7lAZcf2/Kse0PUpAZoi4ZZAMhuv/nqKINN1doGVIJ2C5/DnIz9DxRz8dxfqxUPKjJJZEGHiGx0/UbB2hEkFwg3pG3qRyAfSD1GQSOeOazwrhiMEfXv80f6Mx1OCVQ0Syqm7arEb8dSPke36UNa1YRQ7ZEJUtvyoHGRzx7dTxW3/AD/JeGf45rTE+Zgjlj+SD6KhRTqikK8Ue17hysQPrI9qe2hXZQSQCcE9SK9De6OLWrFKKdQUhaeQVRBainkFNoKeUUJBajGBzivXgimXZNGkins6gj36UpBTqigewloF9W8JQeSXsXMW3LNGV35HXAHvmgrdFbyx+REZCAN3mIPxZ6df9citgJVEJkwFAzknGKDzpGmNqUl3qVy/lsTItu8ZRgcE4Ye2AeRWLPhWnEfCb+g1r15LNqRmkjC7o1whAzgqP/NVMqlG5KkkZ9PzVxrraU5ij0aKdBs3P5j5ByAeB14xz/aqZlIJ6fSsU009jkcisVLBSRnGccZ9qJ5JYJPC6RNphWSVyYpYl9RxxzgcjOeOCPkVAsrC3MazXJkjtldVkc5GSccrgHOM9Pz56UZ+Fb2yGrXEsTzSGcRgSzEBvSPVgDseDn69M0zHD5/QZP6Z4kFwrCLa6Fh0PGc0hpN8sf3dBGVHpKnBJ98+9Gv2hafEb03kEzu77cYO5ec9GHf09Pn6UDsjo+0hkZTg542mgnHg6LTss7PRp52ZpLa48pRukZMEjPfn/XFQLm32yyeQHMSttDNxk09a3l5HBIsUrbDyw654xn96ZfY3Acj05JOTuPc0MqpUWIJroznPzTJJ96diVn9KAsx6AdapsJF1pBaMJsfacH5zzX0N4TJb7PbHecO1s4B6ZO9q+dbErGygtk444/WvovwqzR/Z7pjKBvFtuG4e7N1GPmhl+oaW0UuvXepppF9b2hNwzxlEiKeY2Txgd/esvn0S3N+0QvAtz1MLRozcd8HnrmthFzDLNH59uEYuP4kTbMc4zjkcflWQ69Go8d3MgkDPvYAY5YYPOf1NJwbTHeTWtD/hzwsLydzaXdrOVifhkO304z6lOQeOo/vStS8MXlmJZfu9xCoP41/jQ9e7Lyv/AOyiqzwjbPOt3bQzR+qCR0LOEG8AFRk4wcjg/vWga1qmqabJqk6OWEVnBLbvIOEPAYIwI9vfqaY7QlAppmqXOnETzRq0eNqTxvuQHB6kZ4I7cGjW6Wy1PTzLYfxLa4hyA/JjkwRjp1B/se9Vtzf6VLc3J1KzWNrdYM3EY2yHzOAdyY75/Fn86sNHt5bVFhs1d7a/3AROF3pKhbP4QBux3xlhwc7RSp7V/UOwycZV8ZnOuSrf6rcWOnuuBIzZDAKMHOM+wyKIFsb1dGtLq8SUy4KSSsQyuASFwQewGMEds5NUWtKLbx1crKm0eZkhhjGVXt9aNlka88FLJnIiuiGP/CNwIH/zP6V0cGWbnFtmXNCMbSKFRTyCkKKdQV2TnjiinlFNqKeUUDIhainUFIUU6goWEDPizVI9PuYFVGMrg7s/hK8dRjt7j560I63eJNIs1u8hYnLs+eGHHBzg8Ac9aJ/H8atFE/ko+1MbgvIJOByPzwO+DQQkVw0WRBLwwOdpxyOPz5rm+RKTk4mnGlRP0W4hs5y5mi82QFGSWNmQqR0IHz2+lVsjZk83ylUfiwBw3Pz/AGq1e20+HTraWW4DXMrAsgDA4J5JPx8d6r54d05jCFWXJLSMSOhOemfnpSJKlQxMnPezanHEt3KywxIF9IJITGCfbGR37k0TaTquhjVLa5R1slQN5qMcDO3hlI7HuB8UMz29slvB9wllEwTLBzncSMnHGMYH5/1JPDmkxPaNDcWC319IAwCnCxKc8s+fSd3ZRng9elMx8uQEqolaxqdpcARWejGRp+jzQCMykd0z6ifkdcDPNCWtRxMkk33lTNLIHeGDLRxe+4kk7vb6HpWk2vgsXSq3iG+uL1kAEcazMEUe2SMmmNT+znT3tZZNPeVbkLlEcgoSOw6YHb96ZOEpAqSRmVnBEbWV7ln2DYQu4r1bBI98DNN3d2JXCQRRwxqgjAjQrux/Me5JxnmjPQvBOo6lLKuol4Ta5QRO/G7llXPdeT09/ril17wfqehWzXV+bdY9yqhRshyRkgDrx9KRKDSsYpIH54hGiPghj2NTbWQQWqtEud4IcAcmo+o7PPZVLAL0B705bMos1B/FuPf5pbWwkO6fcpbXIkaBZlB/Cc4J/Ktz8HeMLG68M2mkyKYpvIMSsHB9QJIyDg8/AI+ayTTpYo7RiihViYYxgZz/AH5/ate0i1tb/wAKaCLu3WcTWM7EGNSVIDYKtjKkZ96CSfEbHtDzuouIwU/h7gSfjjNZb4kCf+vJvLG0FzsX4w39qOxrNvZqh1TT7lBGV3TWzrMh6ZLIcEf+az7V721vfF76pazRtbCUsvOCV5/Tr+1K8dVY7yXyoi+FWby7tV6m3lHXtso81CaWGe8kjyo/wSN1GfSx9HUHIPt9KAtBsmimeN7i0xIrqGMwC52nHP6UdahHOpnlwQkmhqivwylgE3AEZGae6M20OXyWss+pR3aBVFjbSPLH6WzuGPcHk+wz8dautCkeIamhlaJAGYc8BgQD9KGNYkBh1PAyDosDAj3Gw5/eifS2mDXskAG4CYZHb0o396XNaDxv2RlnjO5uZPEzHUmWUEqxKnO5SuBluCTxzRl4WsdOvPCOqXtotxC9rKgMe8FHB24znJ465GKD/tAuDc64rPHEHKJ60UDdyeuOD+gor+zCUJ4S8WpNkRpDHM3A6APk/wDxo8Uq4tkyq20RwADTqCo1hfW16nnKrRwSTeRAzkZdwASSP5VGVGe5YfJE8Rle1dqHk45fTnSxTXw5RTqikqKdUU276BqhainFFJQU8ooWQRcW8V1bvDONyOORVDr63FlprepFgjUJGVQKDx6QTznGOmM/I4okBAGSQAOpPaqHX/EGhxQPDcsLs/8A44eTn/q7fr04pORxoZG7Ay7t7i7t/KgiO4xmZztXoqZxnOenOD3PeoemWbvdIt4rx5KqXwSy4BOdrcHgYOegpn/EJkmlNpJJDG7ghQ/YcqDjg4o08A29zOL7U7g+e6oRmfLb9w9XY59P/dXOlJLbNUYt6O03wWs2oCX7yDFtYgyJvbsOvQ9T24xnvRnoum29k0otA0cIYBUyDkhQC2epP19jTOnW0z25R3bKIoSNwOF5285wc4I+q9qt7G2FrbxwjPpHJPUk8k/mSa241FxuJnnd0x9BTqjI6Z+KSBgHAz8VAi1u0e+isJPMhuZVfG70gFcZG7357e1W3/QEi2A6Fvjk1nX2lXTxWtvp/wDiUM+Jf4kUoDP0YgsRyMcge/GeeTE1rxtd6PqF5bwyTyIEMUXmgoytk7n99+T8AYzj3zuS5mvLh5p5VeWRss0lZsmVNUhsIPsbvnLXL/pTW4thRXsrh/UQQ56+1IUc1mY4nw3BRGThdzDk+1bb4S8SaWuiaFa3U8kMltbyRYkgbbLuBxhhke3XFYUqs2CoJHTIFan4Vhk+42MUiOA8AZA4wCNp6UnLNpI0YYKT2XGpBZIJIHk2bxgvGpyoJxkD8zQXeRFNYaBHZoonA4BBbnqccc0WzGZYZGE0D7UJ9S4PA9x1/Q0JTS+ddNc7BGZG37Gl6cd/9d6XgVDvK3Vl/wCCY4m1pEliNwGgk9EiA5Oxj/MMdf6UUNodrHmeC3ezzN5TzWLmJShIGSBlT1z0waD/AAneraeILOb8WNw2rcIuRtOTk4wea0IS27SLIjywASK/8aAgYBAbMibgRhe/+RDJ9mZFNPosV1aPi/jlMyNbfx7fDbTt43R/JXBKcVO0m0uYi6MUiNx5kcUiTCRJG2KNqkYIPp6MM81MEMswzCsV1H5oYyW5WTA9A4x6hyD19qlRWUV3p8tlOjKr3JV1YkHBVGB45Bz05yPehdtFqk0Yv9osbR61aM8ZjZowdpUg/iz0P1oo+y54byy8SaUuGkn05/UcDPJA/wC6gzxRez3WpxWU89zLBGwUNcOHYAnkqSOAevNXnhLSLU6pJDDLcLcrDKyFZBztXdjDL8H/ADHWmQtR0Se5bJMcX+GeF59MdWLylHj9o5WKhuegxsU54PJ7U7Nq8K3ckbh1bLsR12gN3x17dKsfuWpxQs8d1D6CFZLlcAg9CGUnAOR2601JC0Uskl5o8kUjxsj3Fv8AxAQeudvI/MUuOaS/ZD3gj8dFDqHi6xtgywRyTyDPUbACPfPP7Cr2KeRFSO7CRzmBJuchXVh1XPOAeD+R71T3ei2GpWi2+nXtuZhKZP4v4yD1U98de1Std0+Se2W2WIrHFbPGJZO6hgyjjr37dhWjH5NdOjPPx5fyyRN4h0q2Zlku03L1VMuf2FUmo+OlUlNOtScf+5Mf7ChxtJvQkJSPPnsyRrwDlTgjBxz/AJ1W3cMsEjRzKySKcMrDBB9sVrfkSa0zN+JJ7RN1HW9Q1I5u7p2XtGDtUfkKrs4/+8U0rN0xTsQDuqkgZIGT0rO5N9hpUKRGZhkkqTjIrcfB2iLZ6Bp6yuomlQTPsOCN4/CePbAIORQV4V0O11bRpUwXkjvYTMFG3ETA7sZ743DtWrwxqAWhJVQ3H0rNmnqkavHhu2Qr6xNnGl3GU8u3BWQKu0+WSM8dDg4bjHQ04g6Y5HvVruV02uoIIwcj8X/j4qmtYvuk8unkMRBhoix5MR6ZPfacqfoD3rV4eW/RiPLxV7IYu9UitrWeZUaVoSQ0aOu44BJKjv0/Y+1Y34r1MXeqT3S3Es8gcNFMxAG0YxwOOo7dxRr9oerz2TyJ5MKkKREZcEuOA2Aee46HsOMc1k0krSuWlOWI4pmafwRjj9Hb++uNRvJbq8k8yeU7nYgDJ9+KbVQYzwSwPT4pqnYkDglpAg+e9Zuxo1TyQscE/pSZsF8YxjrU6Q744Sq/BqFobFzIcJ5jBB2HANa54O1G7W30+IzvLAbdFZJeQQVPv/4rHI88EDOO3vWt+ESI7LTz1yinhscCM0jN0jVgSbdl9c6fpzqfud/bgHrFPGVEgPUZwRnnsf061mviISR+MEVQiQQyKCkT4VVDdBk8jGKNXmQKCd6qmAw3HPueaAPFSrH41IjJZfvC7Sx5I3dzVYPpPJvRL8InUE1a4jRpjLOrCHy39RYhh6cZ5op02/1Sxm0WKcGIz20rSrLGY2LrkjJABzhRx2oI8LZGuyJ6iSxAAHJ/F0o2tr67ii8MEXVx/FL+aN5Ib1MMsCcGmyViEyXY+JpbldLa/tFea6SRjKFDFCmeF43dFP8AMKIfDXiIajb+dEbhogFZYpJixYHOQu4kqQR03EH460H2E5ZNEdre0Z3uJkGI9hUchsBSBz8g9al+GGhitbR4wbWITKYw77iAHfjOBznOKW40govYC+NIvL1YPGwZdq8E4YEfGM96uPCOs29p4ps5JpgtvmQSSE54dCvQD5qN9pGlXNvr08ohYRyMxUIQwQbjgAjqOf3ql8O29ydWsHS3kkHnJwEJB5HH7ijT9bLkrkbNbrZ6hGIzfRGBmQeZGSQcHnDY46ewocudQ1W19MiEt9+8jcg3KqEek4578Zz27Gre0DWsMkTRFXQsNpBBBBPaq+7SKaS/VoxhNSOcEercA2fp6ulJx7bNGdUkyJ4uaaCXRBcwwFp5yksk0ayEhsYz7jDg465HxmpsmkpbSmGK/uLZ40ViGYSxAksMbXOQPT/xdxUb7RLmT/09p7HcBBPGRvAOBtI49vwjpV3qqR3enK6RkzQzRXCyq3qOG+e2HNTXRe1Gyqntb5QZp7ayvo0wwkjbYykc5AORnp0NZx4l3zXbXmwJDeEyQuO65wQfkYwR2NH8+nzCe2iN6rW5upldZAQ5GVOATnOORjdgg0LS2KtoSJ5Cs9rqssM2wbiVI4BI6jIPNNhHiZ5Tc+wMbarcZ60qL8WdxNTrqGCeN5IdwKoGwxz1/wBYqHbwqU813KrnHA6GnMQjRPskvJW1e/tv4YjmtNxU4/kOSfrgn960GfUY0k06P70kMF1IfNuVO7YiRs7YPI3HaF6HGc9hWK+E7xrDXtPZduGu41LH+UZwePoTW1XelW0glnjsopLyNGKlAELMFPU9MnpznvzWfIlyTNONvg0M6jrRivEl0nD2yL60k3cnPUhiSOmAw/es8+0Lxnc3OpxR6eslotuB1PrLAg844I4XA+PyopNzbGJVeQ20LCNh5q7MiRQQS3THpYDPOTWY+KLlJL6YMEOQmCjZ4wOenOQR+lFj7sXOTqrKq+1C6v5Wku53kZnZyWP8x6n+lRg21SAep5GP0pI561MNtCsRZ7nDYB8sLyfj4p22JIwOfU3Iz0FdIpWNS3Gc457U/BaTPDJPEuVjwCAMkZ45HamNhyQwIx1qEOmcliO2alqdsCZ7A9KhvjfS/OYDaOlQtDkTJn1K+3PUdRWqeG9Z06LTrCK5sNQglSMRpOillYbSNxHT+lZSmCRuJAz2rTtBkjXTrTfBOYhEu4qUZT6eTjdkHGe1Iy9I0YltlqdIvni3rC0kTIHWSNlkUqMc8H/L6UC+OoltfHEqBcLHOoyWzjBFEj6VJAjNby3SqpOWXODgHH5HAoV1G4vJ7x5Lu4Ek7AF2eJS547nFTF/Ssv8AGN6CwPirKNgG4O3HGcsen60YWjj7l4VDMcLNJuUjvvahjR7d31a0WS5EUZnUtLHGoKgsPUDjtnPejRhcZwt5b3DQSHAns9pUjcQQVIwfT7dSKKWSgEk+yNprFodFJRSf8Tl3Y4xlhnHsOfbtUjw/l9OtxGmGS4lVfjEvA/eoISS0mBkWENFIJFaOU7d24Y6gY5/rU/TZordUjFu6RPK7lpGDKCxBJBXtlaB5F0ycaemUH2sW8dr4jkeDKAuxDDgknB/Yk0F20rG4iklZmIZTyc9xWkfa5p7TzWuo2gV4ZlG7bIreoqMnGe/9qziC3lYghQMe7AYx+dHHaCdWbRp891bI0sVyI8EqzPtfrg4w3Y8fpXksUlwJptluTNh2aEGMFgMBscjp8VUfd7mHVIIZQiZgMgO0SK2Cp9+mHqSZbEbTLm3nYSOqpG6ehWPqyD7Afy1nVp6NL4ONyQx4vaG48HzR3STxTxMrh12PGfVwOu4fix0q70vZdaBHIzw+ZJaLiMyBXc7QcqO/I/ahjxJe2smhXgS8mliaIYU4YMxbAAJGeor3wr4gSfT7XT1tlVoY1QO8jbZewyNpCnr9cUW6tg2raT7L68Rxh5A4Au2KsV4IZeOce4H50Ca1IYrXxBEhAA1RLgY42h1cj+oFaGsnT/ZzuPB8lxn9Ac/tQVr0Mj6trURQO33KKeOOXhm2MMgg8n07j9B8U1TUhX4+G7A4kkybsgbDwFz3quSfETJsUbmB+n0qZNcKsnERjz1QZ4FV8gTf6C3X+btT3T6M2yQkpR0mU4ZGDD65r6R06eK5SGcbcSKshJGeCB/avm2CJp12xck8c4HNbv4RnaTw7pckm3Jg8o+oEhl9JBHY9OtZ8q1ZqwtbRU6hG9vZyxKu5oraaEKeha3mEij9GH6VjupxPFfTxSKVaOQqQcZH6cVumroI9VmZmUQG8ilJz/7dzGYn/LeRn6Vl/imEXrQPHKrSmOLIBGCQvlkk/WPv70yL0Z3pgop42grgnOSKKL7TVPhSK/h8pnhufKmKAB48rxnnOOnJ7n6gDkZktLhX24dDnDKCP07ip2n2d3r+qGOGNJJnycFto+AD79AB34FMiwWI057cSCO9lPlKwIBL7cng5wCR+QzU23uUjYx6dp9vNIAcyTqXZ+eqqeAMfGfeoF00QR7eOBgYz+Ivk5AAPtjoeOfbtmpV593m0xZ4ocXJkIdlkyvc4CYG3jHv+tEmyilYjOa4DmvO9LUUssdXjjJ/KtL8PMDb2YZHKlUXK87WKcZ+CB/Ws2UY5/etN8OQullathvVGpz2OUyBg/65pOU1Ye2NQW8MLN5CKod8kBRwME5x26fvQRdG8ubqUkTI+SxV3bJxx360cvIkcA87O4cDBzj4A7fSoMiq6yeb6trYKjG2Recc+/09qCMuJc42UdteMlsPNDLLGmYw3fuKcg1++tw3k3UsHOAFkODwM5+OM07drp87s8ts0RGeUc8KOBwQKqZI4DcgQEtGRxu4HB5APfFEqYqUGlZbS6jfauwkvmjfYCSVjC4yP+UD2H61Y6CpiulF2pnQZBDY2gcY+nf64oZtbyIZ3O2AMHaPxADkf0q60vVZbA/fUijmLAqOOgyR19+evzx0oZx/otNt7Lnx69kZ4ZLCEBGQfeAcr5jfQ9+M5HFB2p2N2FadI1ECKBuT2+nbmrzWb5pNKknu1kkJmQr1Hqxk59gRnryaqr7WGjt2ggVXEsQBZucKfj9KuHL4G1TCfw/5IubQW2MywkOocnHpyOvTnPT3oovlhvprPzbNOLecZiYphQOVwMjnJNCHhuVpV0na3qDquG/6SP8AX5UXXFldxy6ZdNbyJb5kVn/l9Sjaevv/AFoa9zRP/mCviKyt7bwhEpW4WOO7CLsZS2GUkBuBn8PGMUj7L3hlu7y2kY+S/lsSeuAxGfr6hUnWme58FXKurLNFJFI8fcEMVIPf+eqT7OZjFrUiA53QuAPkEEf0NMf6gY65IL5xq8dpIkVxFcOqXG3dKuWZTlPScZ9PHTGf3B9Uu75NTsbu681Z2Qb8gLgBugAGBjnt3rS9V2y6pDESr/eZJ4wR0IaL+v8AnWYeIUAg0+ReAGkQjHA5zj6c0cY+tir9qYvxbYW9jrN1BHHIqD1oQw5yfbp3oauYzDMVJyRg89aMfFzmS5s597Dz7CNj3GQo6foaFtWObgHqGUHNHH9bAmqk0MWxKybxyUIIB6ZFaX9kd5LPHfW8krny9kgXdwc5Uk/PArMYG5PzRp9lF35PiNrdmKieFlyB3BDf0BoJ9DMdckH/AItjcK23K+bYyFBnq0TB8foR+lAnjW2jCxzQ7Vghnk27RxtkCyr/AFb6/vRt421mWwubSFbb7yiGSRZ0UlckYZPYnZkkZHUUB6n911SIeZPFAEigjRlZiAFUryT+I4xyB2GPmoyVA5F7FN4oLTTLcLbskTekSv8AjlYdz26Y6Ads81ffZHeWtn4mD3gbyzGwVuSqNtJ3Ee+Mj86o9S0pE0SzntZ5J3VC1zHj0wkkYIPTBBHznOelNadr9xY6XPYqu+OUg7SeAecE98g8j8weMU3G0nYvJs0Pxt4M0WTTp9d0i6isoYhhoWXKvID0B5IJznuOh6UK6f4RvLmFLl4LKQMxzGbpYzwB2AOPxKfp25qRoPiuZIYbS7mhSIs0lx59urpJg7xlVwecEZ5zx7CqXxTeXOoXTS3V4lyV4TaQcqfUAMDkDIHPIpsnHtAJP6ULD+JS1XmpN1aSW7L5oHJOD74PNIC4PzWe76H8aOC8flWoaTtazsX2FWaBMMOh9P8A9VmI6jGK0nTZCtnpvQEIuCP+j9+1Ky/DRiXYzeosdtPMFZgmCTGC233Hsc1WRyTJemO6KmNG3g8EMvHHyOeM9P2q3a/W1027ZYptluHLgkcsWwqZGQBzkjr2+arbeea9sDctEuCcr8kEHP1HGO/PuMkFsKaVlNq8N1e30UcMTPGI8ou08DJ5/bP5iq28H3ZxGkqvIFKsE6A/6FWurX0ltYPPBkPdM0O89QoO7jsMk/Xihm3OZv4m4jBz3NNirM838HrWJTKvm+oNkHBxmimxiSCOJ2BkVOgTkZx9Pjrjt8VSbBb24bBL7cgY9JwV4/7v0FXFqZbqOcxFwccbehyfUQO45P7UOR6A6FX+3U9N2xsA8bq74P4ux+Pb9qEJAxlKtnI9z2outrSPybtJSTIigoFPYHnp74/pQlOAtxIqkkKSMn4NXiemiMNPDTxx2lhNLKYUjmVmcAtgBuTgc9OePejGZ9OeZw1wzqTkuhkUE49u1Z7YFj4dfZkESMMk8HIDf2NHPhrUpdK8MHURAt4wtwWScBlGGIJGMHoB3oJrZpi6Q1rNxDHpN82n3couGhIAaTJYAg45HwP0oM8ESXE/iy2bBkdyUJ6ZBUijbWfF0eo2uo6cdBtFk+6MfMi3AgtGSCBzyDjrWYWUrW92XUkf8RHcfHtRwTpoGUrknE3OZJZ7pJDbWpljcMpEbDYwGBjDcHt81mXj2K3sLiO0ijKggTLiXcFJOCBkA/kc0Y6Beadb6bCdYtXneeD7ykkAUFEAUsDnrgmgnx5c2M9+76fJcqRGrSRSqvp3AFcEE5G0/lnFVj5XVlZeNdbE65PHJ4c0Kc7iwieHjp6W7/8A9Ghe6lSYA5YMowBjNXdneXWs6Z/hc0uYLNWuIyT+D/iwB7+1UUsSeVvEoLA8pjH6U6LpUJyPk+QwpwanaNqM2lalDe27bZImyDgHsQevwTUDpXE1YKdOww1XxjcahptzbzQoWncbZU9JXGORgdTyO3BND6X0/llWYMN24gqM8Dn9v/qoK9Cc4OeKXIBsTg8gnJP4uTVKKRHJssrvWbi4E/lMbSGUANFAxVG99w7knk/5dKuKRkfcp5HSkV5VlCixJySTnr815k9q8rqhDdvEfgfSRot3eR2zCeO1d0cyHIKqSO/NBXg/wvFrU0kMykkShFIcrtAVm/PoK6upa7octxbCmb7LERA0e/qw5n9utRzayac1vakAC3kMO8nJOz0/15+a6uoMqpIZgbbaZU381zLp2qpNKixGOImAZPRhz7DHPH7U1awrJ4YtgPxrISOOQdq4Oe3SurqFP1Q2a9yo8S4j0PTJVHqLM2CoK5BbPp6dc9sGhmDMszvgZILEAYFdXU6H6mTJ2WjXYl02KJ4iXDN6y3Uk5Of1qXZXcjXYMZAONvA4OBjH04FdXUEkqBXY9ryMl7EbZWEbRAOxIBZskN07fFDdzH5NxjqSMmurqmNjJfrYR+Hdk2lzQuCAZcZHbK4/vRnoU0ll4b+5JKhm8llw0YdCDIDjDDHTP7V1dSPIm4vQ2L0Vt2wXUmAigWUxBdyQouQRgA4UA9fagrUW/wBudQIgu448uMJ+wrq6m4pNiemaP4d2TeF7KeSGKRkgmiG/d0wy4yrDA4HzxxigPxnEBf27RwhPNt4yDuJyNuB1PTAFdXUePQWf9iiine2dtpIOCpweo7j6UgyEoy54JzXV1NEDdeV1dUIKQ4OacDhAhUdDk5GckGurqhBo9a8rq6oQ6urq6oQ//9k="/>
          <p:cNvSpPr>
            <a:spLocks noChangeAspect="1" noChangeArrowheads="1"/>
          </p:cNvSpPr>
          <p:nvPr/>
        </p:nvSpPr>
        <p:spPr bwMode="auto">
          <a:xfrm>
            <a:off x="155575" y="-700088"/>
            <a:ext cx="1952625" cy="1466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50" name="Picture 2" descr="http://www.toureuropebymotorhome.com/tour/antipodean/20090315/frame_old_government_building_made_of_w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79" y="4077072"/>
            <a:ext cx="3613700" cy="221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vmp8zzttzftq.cloudfront.net/wp-content/uploads/2012/07/a-the-downtown-wellington-new-zealand-1600x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66" y="4077072"/>
            <a:ext cx="374385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9221" y="6309320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NZ Parliament Buildings Executive Wing</a:t>
            </a:r>
            <a:endParaRPr lang="en-CA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70179" y="6291111"/>
            <a:ext cx="3665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Government Building housing the VUW Faculty of Law</a:t>
            </a:r>
            <a:endParaRPr lang="en-CA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71599" y="908720"/>
            <a:ext cx="7408333" cy="3816424"/>
          </a:xfrm>
        </p:spPr>
        <p:txBody>
          <a:bodyPr>
            <a:normAutofit lnSpcReduction="10000"/>
          </a:bodyPr>
          <a:lstStyle/>
          <a:p>
            <a:pPr marL="0" lvl="1" indent="0">
              <a:buClr>
                <a:schemeClr val="accent3">
                  <a:lumMod val="75000"/>
                </a:schemeClr>
              </a:buClr>
              <a:buNone/>
            </a:pPr>
            <a:r>
              <a:rPr lang="en-CA" sz="2800" i="0" u="sng" dirty="0" smtClean="0">
                <a:solidFill>
                  <a:schemeClr val="tx1"/>
                </a:solidFill>
              </a:rPr>
              <a:t>Partner Institutions</a:t>
            </a: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smtClean="0">
                <a:solidFill>
                  <a:schemeClr val="tx1"/>
                </a:solidFill>
              </a:rPr>
              <a:t>University </a:t>
            </a:r>
            <a:r>
              <a:rPr lang="en-CA" sz="2400" i="0" dirty="0">
                <a:solidFill>
                  <a:schemeClr val="tx1"/>
                </a:solidFill>
              </a:rPr>
              <a:t>of Limerick</a:t>
            </a:r>
            <a:r>
              <a:rPr lang="en-CA" sz="2400" i="0" dirty="0" smtClean="0">
                <a:solidFill>
                  <a:schemeClr val="tx1"/>
                </a:solidFill>
              </a:rPr>
              <a:t>, Limerick, Ireland (</a:t>
            </a:r>
            <a:r>
              <a:rPr lang="en-CA" sz="2400" i="0" dirty="0" smtClean="0">
                <a:solidFill>
                  <a:srgbClr val="FF0000"/>
                </a:solidFill>
              </a:rPr>
              <a:t>4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  <a:endParaRPr lang="en-CA" sz="2400" i="0" dirty="0">
              <a:solidFill>
                <a:schemeClr val="tx1"/>
              </a:solidFill>
            </a:endParaRP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>
                <a:solidFill>
                  <a:schemeClr val="tx1"/>
                </a:solidFill>
              </a:rPr>
              <a:t>University of Utrecht, </a:t>
            </a:r>
            <a:r>
              <a:rPr lang="en-CA" sz="2400" i="0" dirty="0" smtClean="0">
                <a:solidFill>
                  <a:schemeClr val="tx1"/>
                </a:solidFill>
              </a:rPr>
              <a:t>Netherlands (</a:t>
            </a:r>
            <a:r>
              <a:rPr lang="en-CA" sz="2400" i="0" dirty="0" smtClean="0">
                <a:solidFill>
                  <a:srgbClr val="FF0000"/>
                </a:solidFill>
              </a:rPr>
              <a:t>4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  <a:endParaRPr lang="en-CA" sz="2400" i="0" dirty="0">
              <a:solidFill>
                <a:schemeClr val="tx1"/>
              </a:solidFill>
            </a:endParaRP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err="1">
                <a:solidFill>
                  <a:schemeClr val="tx1"/>
                </a:solidFill>
              </a:rPr>
              <a:t>Vrije</a:t>
            </a:r>
            <a:r>
              <a:rPr lang="en-CA" sz="2400" i="0" dirty="0">
                <a:solidFill>
                  <a:schemeClr val="tx1"/>
                </a:solidFill>
              </a:rPr>
              <a:t> </a:t>
            </a:r>
            <a:r>
              <a:rPr lang="en-CA" sz="2400" i="0" dirty="0" smtClean="0">
                <a:solidFill>
                  <a:schemeClr val="tx1"/>
                </a:solidFill>
              </a:rPr>
              <a:t>University, </a:t>
            </a:r>
            <a:r>
              <a:rPr lang="en-CA" sz="2400" i="0" dirty="0">
                <a:solidFill>
                  <a:schemeClr val="tx1"/>
                </a:solidFill>
              </a:rPr>
              <a:t>Amsterdam, </a:t>
            </a:r>
            <a:r>
              <a:rPr lang="en-CA" sz="2400" i="0" dirty="0" smtClean="0">
                <a:solidFill>
                  <a:schemeClr val="tx1"/>
                </a:solidFill>
              </a:rPr>
              <a:t>Netherlands (</a:t>
            </a:r>
            <a:r>
              <a:rPr lang="en-CA" sz="2400" i="0" dirty="0" smtClean="0">
                <a:solidFill>
                  <a:srgbClr val="FF0000"/>
                </a:solidFill>
              </a:rPr>
              <a:t>2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  <a:endParaRPr lang="en-CA" sz="2400" i="0" dirty="0">
              <a:solidFill>
                <a:schemeClr val="tx1"/>
              </a:solidFill>
            </a:endParaRP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smtClean="0">
                <a:solidFill>
                  <a:schemeClr val="tx1"/>
                </a:solidFill>
              </a:rPr>
              <a:t>National University of Singapore, Singapore (</a:t>
            </a:r>
            <a:r>
              <a:rPr lang="en-CA" sz="2400" i="0" dirty="0" smtClean="0">
                <a:solidFill>
                  <a:srgbClr val="FF0000"/>
                </a:solidFill>
              </a:rPr>
              <a:t>4)</a:t>
            </a: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smtClean="0">
                <a:solidFill>
                  <a:schemeClr val="tx1"/>
                </a:solidFill>
              </a:rPr>
              <a:t>University of Hong Kong, Hong Kong (</a:t>
            </a:r>
            <a:r>
              <a:rPr lang="en-CA" sz="2400" i="0" dirty="0" smtClean="0">
                <a:solidFill>
                  <a:srgbClr val="FF0000"/>
                </a:solidFill>
              </a:rPr>
              <a:t>4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smtClean="0">
                <a:solidFill>
                  <a:schemeClr val="tx1"/>
                </a:solidFill>
              </a:rPr>
              <a:t>University </a:t>
            </a:r>
            <a:r>
              <a:rPr lang="en-CA" sz="2400" i="0" dirty="0">
                <a:solidFill>
                  <a:schemeClr val="tx1"/>
                </a:solidFill>
              </a:rPr>
              <a:t>of Sydney, </a:t>
            </a:r>
            <a:r>
              <a:rPr lang="en-CA" sz="2400" i="0" dirty="0" smtClean="0">
                <a:solidFill>
                  <a:schemeClr val="tx1"/>
                </a:solidFill>
              </a:rPr>
              <a:t>Australia (</a:t>
            </a:r>
            <a:r>
              <a:rPr lang="en-CA" sz="2400" i="0" dirty="0" smtClean="0">
                <a:solidFill>
                  <a:srgbClr val="FF0000"/>
                </a:solidFill>
              </a:rPr>
              <a:t>4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  <a:endParaRPr lang="en-CA" sz="2400" i="0" dirty="0">
              <a:solidFill>
                <a:schemeClr val="tx1"/>
              </a:solidFill>
            </a:endParaRP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smtClean="0">
                <a:solidFill>
                  <a:schemeClr val="tx1"/>
                </a:solidFill>
              </a:rPr>
              <a:t>Victoria University of Wellington, New Zealand (</a:t>
            </a:r>
            <a:r>
              <a:rPr lang="en-CA" sz="2400" i="0" dirty="0" smtClean="0">
                <a:solidFill>
                  <a:srgbClr val="FF0000"/>
                </a:solidFill>
              </a:rPr>
              <a:t>4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</a:p>
          <a:p>
            <a:pPr marL="715963" lvl="1" indent="-382588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i="0" dirty="0" err="1" smtClean="0">
                <a:solidFill>
                  <a:schemeClr val="tx1"/>
                </a:solidFill>
              </a:rPr>
              <a:t>Chulalongkorn</a:t>
            </a:r>
            <a:r>
              <a:rPr lang="en-CA" sz="2400" i="0" dirty="0">
                <a:solidFill>
                  <a:schemeClr val="tx1"/>
                </a:solidFill>
              </a:rPr>
              <a:t> </a:t>
            </a:r>
            <a:r>
              <a:rPr lang="en-CA" sz="2400" i="0" dirty="0" smtClean="0">
                <a:solidFill>
                  <a:schemeClr val="tx1"/>
                </a:solidFill>
              </a:rPr>
              <a:t>University, Thailand (</a:t>
            </a:r>
            <a:r>
              <a:rPr lang="en-CA" sz="2400" i="0" dirty="0" smtClean="0">
                <a:solidFill>
                  <a:srgbClr val="FF0000"/>
                </a:solidFill>
              </a:rPr>
              <a:t>4</a:t>
            </a:r>
            <a:r>
              <a:rPr lang="en-CA" sz="2400" i="0" dirty="0" smtClean="0">
                <a:solidFill>
                  <a:schemeClr val="tx1"/>
                </a:solidFill>
              </a:rPr>
              <a:t>)</a:t>
            </a:r>
            <a:endParaRPr lang="en-CA" sz="2400" i="0" dirty="0" smtClean="0">
              <a:solidFill>
                <a:schemeClr val="tx1"/>
              </a:solidFill>
            </a:endParaRPr>
          </a:p>
          <a:p>
            <a:pPr lvl="1"/>
            <a:endParaRPr lang="en-CA" dirty="0" smtClean="0"/>
          </a:p>
          <a:p>
            <a:pPr marL="530352" lvl="1" indent="0">
              <a:buNone/>
            </a:pPr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1183378" y="5013176"/>
            <a:ext cx="6984776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For 2021-22, these partners may not be able to accept incoming exchange students.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0830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beehi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" r="9910"/>
          <a:stretch/>
        </p:blipFill>
        <p:spPr>
          <a:xfrm>
            <a:off x="5759830" y="3061916"/>
            <a:ext cx="2382617" cy="3240360"/>
          </a:xfrm>
          <a:prstGeom prst="rect">
            <a:avLst/>
          </a:prstGeom>
        </p:spPr>
      </p:pic>
      <p:pic>
        <p:nvPicPr>
          <p:cNvPr id="5" name="Picture Placeholder 6" descr="VUW 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r="2458"/>
          <a:stretch>
            <a:fillRect/>
          </a:stretch>
        </p:blipFill>
        <p:spPr>
          <a:xfrm>
            <a:off x="1403648" y="3861048"/>
            <a:ext cx="3092554" cy="2441228"/>
          </a:xfrm>
          <a:prstGeom prst="rect">
            <a:avLst/>
          </a:prstGeom>
        </p:spPr>
      </p:pic>
      <p:pic>
        <p:nvPicPr>
          <p:cNvPr id="7" name="Picture Placeholder 5" descr="powhenu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427" r="42227" b="-427"/>
          <a:stretch/>
        </p:blipFill>
        <p:spPr>
          <a:xfrm>
            <a:off x="1403648" y="620688"/>
            <a:ext cx="2268251" cy="3024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111" y="620688"/>
            <a:ext cx="302433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3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88832" cy="158417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Visit the Outgoing Exchange </a:t>
            </a:r>
            <a:r>
              <a:rPr lang="en-US" sz="2400" dirty="0" smtClean="0">
                <a:solidFill>
                  <a:srgbClr val="FF0000"/>
                </a:solidFill>
              </a:rPr>
              <a:t>Webpage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000" u="sng" dirty="0" smtClean="0">
                <a:solidFill>
                  <a:srgbClr val="0070C0"/>
                </a:solidFill>
              </a:rPr>
              <a:t>www.uvic.ca/law/jd/exchangeterms/outgoingexchange/</a:t>
            </a:r>
            <a:endParaRPr lang="en-CA" sz="20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9182" y="1772816"/>
            <a:ext cx="5267114" cy="43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68760"/>
            <a:ext cx="7488832" cy="4248472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Learn about different legal systems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Expand your knowledge of other countries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Streamlined application process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Pay UVic tuition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Eligible for law bursaries and Canada student loans while on exchange*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Travel</a:t>
            </a:r>
            <a:endParaRPr lang="en-CA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600" y="541784"/>
            <a:ext cx="7200900" cy="6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Advantages of Going on Exchange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68760"/>
            <a:ext cx="7488832" cy="4392488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Graduation and articling may be delayed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Adjusting to cultural differences while attending classes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Term dates may affect </a:t>
            </a:r>
            <a:r>
              <a:rPr lang="en-CA" sz="2400" dirty="0">
                <a:solidFill>
                  <a:schemeClr val="tx1"/>
                </a:solidFill>
              </a:rPr>
              <a:t>s</a:t>
            </a:r>
            <a:r>
              <a:rPr lang="en-CA" sz="2400" dirty="0" smtClean="0">
                <a:solidFill>
                  <a:schemeClr val="tx1"/>
                </a:solidFill>
              </a:rPr>
              <a:t>tudent loans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Not available to visiting, transfer &amp; BCL/JD students due to UVic residency requirements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JD/JID students must ensure exchange term does not conflict with their program requirements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Non-refundable admin fee of $150.00 upon acceptance of an offer for an exchange term</a:t>
            </a:r>
          </a:p>
          <a:p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600" y="541784"/>
            <a:ext cx="7200900" cy="6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Drawbacks to Going on Exchange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68760"/>
            <a:ext cx="7488832" cy="5184576"/>
          </a:xfrm>
        </p:spPr>
        <p:txBody>
          <a:bodyPr>
            <a:noAutofit/>
          </a:bodyPr>
          <a:lstStyle/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UVic Law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</a:rPr>
              <a:t>International Committee</a:t>
            </a:r>
            <a:endParaRPr lang="en-US" sz="210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tx1"/>
                </a:solidFill>
              </a:rPr>
              <a:t>Minimum GPA of 4.5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tx1"/>
                </a:solidFill>
              </a:rPr>
              <a:t>3L </a:t>
            </a:r>
            <a:r>
              <a:rPr lang="en-CA" sz="2100" dirty="0">
                <a:solidFill>
                  <a:schemeClr val="tx1"/>
                </a:solidFill>
              </a:rPr>
              <a:t>students have preference over </a:t>
            </a:r>
            <a:r>
              <a:rPr lang="en-CA" sz="2100" dirty="0" smtClean="0">
                <a:solidFill>
                  <a:schemeClr val="tx1"/>
                </a:solidFill>
              </a:rPr>
              <a:t>2L </a:t>
            </a:r>
            <a:r>
              <a:rPr lang="en-CA" sz="2100" dirty="0">
                <a:solidFill>
                  <a:schemeClr val="tx1"/>
                </a:solidFill>
              </a:rPr>
              <a:t>students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tx1"/>
                </a:solidFill>
              </a:rPr>
              <a:t>3L </a:t>
            </a:r>
            <a:r>
              <a:rPr lang="en-CA" sz="2100" dirty="0">
                <a:solidFill>
                  <a:schemeClr val="tx1"/>
                </a:solidFill>
              </a:rPr>
              <a:t>students on exchange in their last term must have completed all mandatory courses (301, 315, 360, </a:t>
            </a:r>
            <a:r>
              <a:rPr lang="en-CA" sz="2100" dirty="0" smtClean="0">
                <a:solidFill>
                  <a:schemeClr val="tx1"/>
                </a:solidFill>
              </a:rPr>
              <a:t>388/390)</a:t>
            </a:r>
            <a:endParaRPr lang="en-CA" sz="210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tx1"/>
                </a:solidFill>
              </a:rPr>
              <a:t>Academic performance relative to other applicants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tx1"/>
                </a:solidFill>
              </a:rPr>
              <a:t>Reasons for wishing to participate in exchange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en-CA" sz="2100" b="1" dirty="0" smtClean="0">
                <a:solidFill>
                  <a:schemeClr val="tx1"/>
                </a:solidFill>
              </a:rPr>
              <a:t>Host University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1"/>
                </a:solidFill>
              </a:rPr>
              <a:t>Nominations sent to host institutions who have final say in accepting/declining an application</a:t>
            </a:r>
            <a:endParaRPr lang="en-CA" sz="210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600" y="541784"/>
            <a:ext cx="7200900" cy="6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Selection Criteria</a:t>
            </a:r>
          </a:p>
          <a:p>
            <a:pPr algn="ctr"/>
            <a:endParaRPr lang="en-CA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335" y="1268760"/>
            <a:ext cx="7408333" cy="3921299"/>
          </a:xfrm>
        </p:spPr>
        <p:txBody>
          <a:bodyPr>
            <a:normAutofit fontScale="92500"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Registered in LAW 352 at UVic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Block credit </a:t>
            </a:r>
            <a:r>
              <a:rPr lang="en-CA" sz="2400" dirty="0">
                <a:solidFill>
                  <a:schemeClr val="tx1"/>
                </a:solidFill>
              </a:rPr>
              <a:t>of 7.5 units </a:t>
            </a:r>
            <a:r>
              <a:rPr lang="en-CA" sz="2400" dirty="0" smtClean="0">
                <a:solidFill>
                  <a:schemeClr val="tx1"/>
                </a:solidFill>
              </a:rPr>
              <a:t>is </a:t>
            </a:r>
            <a:r>
              <a:rPr lang="en-CA" sz="2400" dirty="0">
                <a:solidFill>
                  <a:schemeClr val="tx1"/>
                </a:solidFill>
              </a:rPr>
              <a:t>typical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Can only take law courses at host </a:t>
            </a:r>
            <a:r>
              <a:rPr lang="en-CA" sz="2400" dirty="0" smtClean="0">
                <a:solidFill>
                  <a:schemeClr val="tx1"/>
                </a:solidFill>
              </a:rPr>
              <a:t>university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All program required courses must be completed at </a:t>
            </a:r>
            <a:r>
              <a:rPr lang="en-CA" sz="2400" dirty="0" smtClean="0">
                <a:solidFill>
                  <a:schemeClr val="tx1"/>
                </a:solidFill>
              </a:rPr>
              <a:t>UVic</a:t>
            </a:r>
            <a:endParaRPr lang="en-CA" sz="240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Dean &amp; Registrar’s Office must </a:t>
            </a:r>
            <a:r>
              <a:rPr lang="en-CA" sz="2400" dirty="0">
                <a:solidFill>
                  <a:schemeClr val="tx1"/>
                </a:solidFill>
              </a:rPr>
              <a:t>approve all course registrations during an exchange term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Cannot register for courses at UVic during exchange term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Grades do not contribute to GPA and course prizes</a:t>
            </a:r>
          </a:p>
          <a:p>
            <a:endParaRPr lang="en-CA" sz="2400" dirty="0" smtClean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600" y="541784"/>
            <a:ext cx="7200900" cy="6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Academic Information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71600" y="541784"/>
            <a:ext cx="7200900" cy="65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 smtClean="0">
                <a:solidFill>
                  <a:schemeClr val="tx1"/>
                </a:solidFill>
              </a:rPr>
              <a:t>Application Deadline</a:t>
            </a:r>
          </a:p>
          <a:p>
            <a:pPr algn="ctr"/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8205" y="1196752"/>
            <a:ext cx="6970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sz="3200" b="1" dirty="0">
                <a:solidFill>
                  <a:srgbClr val="C00000"/>
                </a:solidFill>
                <a:latin typeface="Calibri"/>
              </a:rPr>
              <a:t>Thursday, February </a:t>
            </a:r>
            <a:r>
              <a:rPr lang="en-CA" sz="3200" b="1" dirty="0" smtClean="0">
                <a:solidFill>
                  <a:srgbClr val="C00000"/>
                </a:solidFill>
                <a:latin typeface="Calibri"/>
              </a:rPr>
              <a:t>11</a:t>
            </a:r>
            <a:r>
              <a:rPr lang="en-CA" sz="3200" b="1" baseline="30000" dirty="0" smtClean="0">
                <a:solidFill>
                  <a:srgbClr val="C00000"/>
                </a:solidFill>
                <a:latin typeface="Calibri"/>
              </a:rPr>
              <a:t>th</a:t>
            </a:r>
            <a:r>
              <a:rPr lang="en-CA" sz="3200" b="1" dirty="0" smtClean="0">
                <a:solidFill>
                  <a:srgbClr val="C00000"/>
                </a:solidFill>
                <a:latin typeface="Calibri"/>
              </a:rPr>
              <a:t> at 12:00 noon</a:t>
            </a:r>
            <a:endParaRPr lang="en-CA" sz="3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55576" y="2348880"/>
            <a:ext cx="7992888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CA" sz="9600" dirty="0" smtClean="0">
                <a:solidFill>
                  <a:schemeClr val="tx1"/>
                </a:solidFill>
                <a:latin typeface="+mj-lt"/>
              </a:rPr>
              <a:t>Submit the following by email to Katharine Waring at </a:t>
            </a:r>
            <a:r>
              <a:rPr lang="en-CA" sz="9600" dirty="0" smtClean="0">
                <a:solidFill>
                  <a:schemeClr val="tx1"/>
                </a:solidFill>
                <a:latin typeface="+mj-lt"/>
                <a:hlinkClick r:id="rId3"/>
              </a:rPr>
              <a:t>ldeanadm@uvic.ca</a:t>
            </a:r>
            <a:r>
              <a:rPr lang="en-CA" sz="9600" dirty="0" smtClean="0">
                <a:solidFill>
                  <a:schemeClr val="tx1"/>
                </a:solidFill>
                <a:latin typeface="+mj-lt"/>
              </a:rPr>
              <a:t>: </a:t>
            </a:r>
          </a:p>
          <a:p>
            <a:pPr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9600" dirty="0" smtClean="0">
                <a:solidFill>
                  <a:schemeClr val="tx1"/>
                </a:solidFill>
              </a:rPr>
              <a:t>Completed </a:t>
            </a:r>
            <a:r>
              <a:rPr lang="en-CA" sz="9600" dirty="0">
                <a:solidFill>
                  <a:schemeClr val="tx1"/>
                </a:solidFill>
              </a:rPr>
              <a:t>application </a:t>
            </a:r>
            <a:r>
              <a:rPr lang="en-CA" sz="9600" dirty="0" smtClean="0">
                <a:solidFill>
                  <a:schemeClr val="tx1"/>
                </a:solidFill>
              </a:rPr>
              <a:t>form</a:t>
            </a:r>
            <a:endParaRPr lang="en-CA" sz="9600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9600" dirty="0" smtClean="0">
                <a:solidFill>
                  <a:schemeClr val="tx1"/>
                </a:solidFill>
              </a:rPr>
              <a:t>Law </a:t>
            </a:r>
            <a:r>
              <a:rPr lang="en-CA" sz="9600" dirty="0">
                <a:solidFill>
                  <a:schemeClr val="tx1"/>
                </a:solidFill>
              </a:rPr>
              <a:t>school transcript from MyPage </a:t>
            </a:r>
          </a:p>
          <a:p>
            <a:pPr>
              <a:lnSpc>
                <a:spcPct val="114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9600" dirty="0" smtClean="0">
                <a:solidFill>
                  <a:schemeClr val="tx1"/>
                </a:solidFill>
              </a:rPr>
              <a:t>Current CV/resume </a:t>
            </a:r>
            <a:endParaRPr lang="en-CA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sz="5000" dirty="0" smtClean="0">
              <a:solidFill>
                <a:schemeClr val="tx1"/>
              </a:solidFill>
              <a:latin typeface="+mj-lt"/>
            </a:endParaRPr>
          </a:p>
          <a:p>
            <a:endParaRPr lang="en-CA" sz="50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CA" sz="5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5004465"/>
            <a:ext cx="8986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CA" sz="2400" dirty="0" smtClean="0"/>
              <a:t>Application forms available online at </a:t>
            </a:r>
            <a:r>
              <a:rPr lang="en-CA" sz="2400" dirty="0" smtClean="0">
                <a:solidFill>
                  <a:srgbClr val="0000FF"/>
                </a:solidFill>
                <a:hlinkClick r:id="rId4"/>
              </a:rPr>
              <a:t>www.uvic.ca/law/jd/exchangeterms/outgoingexchange/index.php</a:t>
            </a:r>
            <a:endParaRPr lang="en-CA" sz="2400" dirty="0" smtClean="0">
              <a:solidFill>
                <a:srgbClr val="0000FF"/>
              </a:solidFill>
            </a:endParaRPr>
          </a:p>
          <a:p>
            <a:pPr lvl="0" algn="ctr"/>
            <a:endParaRPr lang="en-CA" sz="32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40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7584" y="1772816"/>
            <a:ext cx="7557517" cy="2260824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Cutting edge legal research through its Centre for Criminal Justice, International Commercial and Economic Law Group, and Research Cluster for Understanding Emotions in Society</a:t>
            </a:r>
            <a:endParaRPr lang="en-CA" sz="2200" dirty="0" smtClean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CA" sz="2200" dirty="0" smtClean="0">
                <a:solidFill>
                  <a:schemeClr val="tx1"/>
                </a:solidFill>
              </a:rPr>
              <a:t>Wide range of modules </a:t>
            </a:r>
            <a:r>
              <a:rPr lang="en-US" sz="2200" dirty="0" smtClean="0">
                <a:solidFill>
                  <a:schemeClr val="tx1"/>
                </a:solidFill>
              </a:rPr>
              <a:t>covering European Union law, international commercial law, human rights in criminal justice, etc.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Terms run September to December and January to May</a:t>
            </a:r>
            <a:endParaRPr lang="en-CA" sz="2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ul.ie/law/sites/default/files/styles/banner/public/Law_Bann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962" r="8333" b="5831"/>
          <a:stretch/>
        </p:blipFill>
        <p:spPr bwMode="auto">
          <a:xfrm>
            <a:off x="4575323" y="4653136"/>
            <a:ext cx="38884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9"/>
          <a:stretch/>
        </p:blipFill>
        <p:spPr bwMode="auto">
          <a:xfrm>
            <a:off x="971600" y="4653136"/>
            <a:ext cx="330914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748780" y="548680"/>
            <a:ext cx="5631532" cy="125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University of Limerick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(Limerick, Ireland)</a:t>
            </a:r>
            <a:endParaRPr lang="en-CA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4704523" cy="35283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55523" y="3016614"/>
            <a:ext cx="2566954" cy="369672"/>
          </a:xfrm>
        </p:spPr>
        <p:txBody>
          <a:bodyPr>
            <a:noAutofit/>
          </a:bodyPr>
          <a:lstStyle/>
          <a:p>
            <a:pPr defTabSz="914400"/>
            <a:r>
              <a:rPr lang="en-US" sz="12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credit: Ben Bertram</a:t>
            </a:r>
            <a:endParaRPr lang="en-CA" sz="14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16374"/>
            <a:ext cx="3746037" cy="24964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88610" y="5517232"/>
            <a:ext cx="2299414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Giants Causeway</a:t>
            </a:r>
            <a:br>
              <a:rPr lang="en-US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credit: Kaitlin </a:t>
            </a:r>
            <a:r>
              <a:rPr lang="en-US" sz="1200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Kuefler</a:t>
            </a:r>
            <a:endParaRPr lang="en-CA" sz="14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37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6472</TotalTime>
  <Words>1720</Words>
  <Application>Microsoft Office PowerPoint</Application>
  <PresentationFormat>On-screen Show (4:3)</PresentationFormat>
  <Paragraphs>176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Schoolbook</vt:lpstr>
      <vt:lpstr>Courier New</vt:lpstr>
      <vt:lpstr>Franklin Gothic Book</vt:lpstr>
      <vt:lpstr>Classic Photo Album</vt:lpstr>
      <vt:lpstr>Crop</vt:lpstr>
      <vt:lpstr>Outbound Exchange  Info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credit: Ben Bertram</vt:lpstr>
      <vt:lpstr>PowerPoint Presentation</vt:lpstr>
      <vt:lpstr>PowerPoint Presentation</vt:lpstr>
      <vt:lpstr>View from top of the Dom Tower in Utrecht   Photo credit: Gina Addario-Berry</vt:lpstr>
      <vt:lpstr>Vrije University  (Amsterdam, Netherlands)</vt:lpstr>
      <vt:lpstr>National University of Singapore</vt:lpstr>
      <vt:lpstr>Exploring Thailand and  Vietnam while at NUS  Photo credit: Mark McKamey</vt:lpstr>
      <vt:lpstr>University of Hong Kong</vt:lpstr>
      <vt:lpstr>PowerPoint Presentation</vt:lpstr>
      <vt:lpstr>University Of Sydney  (Australia)</vt:lpstr>
      <vt:lpstr>Victoria University of Wellington (New Zealand) </vt:lpstr>
      <vt:lpstr>PowerPoint Presentation</vt:lpstr>
      <vt:lpstr>Visit the Outgoing Exchange Webpage   www.uvic.ca/law/jd/exchangeterms/outgoingexchange/</vt:lpstr>
    </vt:vector>
  </TitlesOfParts>
  <Company>University of Victoria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EXCHANGE INFO SESSION</dc:title>
  <dc:creator>lawada</dc:creator>
  <cp:lastModifiedBy>Katharine Waring</cp:lastModifiedBy>
  <cp:revision>390</cp:revision>
  <cp:lastPrinted>2019-01-31T20:58:04Z</cp:lastPrinted>
  <dcterms:created xsi:type="dcterms:W3CDTF">2010-09-09T17:23:44Z</dcterms:created>
  <dcterms:modified xsi:type="dcterms:W3CDTF">2021-02-04T18:27:52Z</dcterms:modified>
</cp:coreProperties>
</file>