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44" r:id="rId2"/>
    <p:sldId id="354" r:id="rId3"/>
    <p:sldId id="362" r:id="rId4"/>
    <p:sldId id="355" r:id="rId5"/>
    <p:sldId id="356" r:id="rId6"/>
    <p:sldId id="357" r:id="rId7"/>
    <p:sldId id="363" r:id="rId8"/>
    <p:sldId id="364" r:id="rId9"/>
    <p:sldId id="365" r:id="rId10"/>
    <p:sldId id="358" r:id="rId11"/>
    <p:sldId id="360" r:id="rId12"/>
    <p:sldId id="361" r:id="rId13"/>
    <p:sldId id="359" r:id="rId14"/>
    <p:sldId id="366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11"/>
    <p:restoredTop sz="94654"/>
  </p:normalViewPr>
  <p:slideViewPr>
    <p:cSldViewPr>
      <p:cViewPr varScale="1">
        <p:scale>
          <a:sx n="131" d="100"/>
          <a:sy n="131" d="100"/>
        </p:scale>
        <p:origin x="56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081C4E-65DC-BCFF-A1D9-8DEF9EFCB0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Garamond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B24941-B592-164A-1163-4D2DC71760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F9BA273-94E2-FC4E-8BF3-155AF759AB17}" type="datetimeFigureOut">
              <a:rPr lang="en-US" altLang="en-US"/>
              <a:pPr>
                <a:defRPr/>
              </a:pPr>
              <a:t>6/7/22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A8F5A7-A825-D969-F706-D58B7BEA9A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Garamond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5C352-34F1-A489-421C-2ED482D7EA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23AF6C2-9C12-A043-8D72-C1BFB797563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234DEB4-A40C-E60E-28CE-53EF0ABB3A4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F554CCA-98F9-9C9B-396A-E3684C7CAEE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43FF5CF7-09D3-DEF7-88E0-3E9C8C6ED31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DE03B25D-0BB0-0238-47EE-FBDFAC7A4D2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E290FA10-BB76-9C85-45EB-099FE0184E0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94693D78-66B7-B1BF-B7D5-3429DAD4B1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AC8F44D-58A9-FE44-8536-63108997E9B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>
            <a:extLst>
              <a:ext uri="{FF2B5EF4-FFF2-40B4-BE49-F238E27FC236}">
                <a16:creationId xmlns:a16="http://schemas.microsoft.com/office/drawing/2014/main" id="{DC15997D-E0AE-DEB0-9121-E9F19A11CB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9pPr>
          </a:lstStyle>
          <a:p>
            <a:fld id="{E926F9E5-F73F-E640-AC58-8BFC8FE01467}" type="slidenum">
              <a:rPr lang="en-US" altLang="en-US" smtClean="0">
                <a:latin typeface="Arial" panose="020B0604020202020204" pitchFamily="34" charset="0"/>
              </a:rPr>
              <a:pPr/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1DEB0AA0-A67F-206E-9817-86AA42AACE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ADED39B-0D62-AE7C-5161-E61BBC81F5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wireframeOverlay-Home.png">
            <a:extLst>
              <a:ext uri="{FF2B5EF4-FFF2-40B4-BE49-F238E27FC236}">
                <a16:creationId xmlns:a16="http://schemas.microsoft.com/office/drawing/2014/main" id="{9AC32A83-346C-5732-74A6-0D88265007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3973"/>
          <a:stretch>
            <a:fillRect/>
          </a:stretch>
        </p:blipFill>
        <p:spPr bwMode="auto">
          <a:xfrm>
            <a:off x="179388" y="1182688"/>
            <a:ext cx="8786812" cy="527685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DirectionalButtons-RightOnly.png">
            <a:extLst>
              <a:ext uri="{FF2B5EF4-FFF2-40B4-BE49-F238E27FC236}">
                <a16:creationId xmlns:a16="http://schemas.microsoft.com/office/drawing/2014/main" id="{3A6F1755-9D0C-5DCB-7812-AC8777FCED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613" y="533400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28CCBD3-150C-83D4-D5FE-6B2B07A00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F870ADF-1CD4-FC60-1E44-680128191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6E0033C-72E1-ACC0-18ED-CE79112D6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A43BC-1DEB-C449-97B3-6840D9F925D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9290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wireframeOverlay-Content.png">
            <a:extLst>
              <a:ext uri="{FF2B5EF4-FFF2-40B4-BE49-F238E27FC236}">
                <a16:creationId xmlns:a16="http://schemas.microsoft.com/office/drawing/2014/main" id="{A5E824AC-D392-C8CA-2BFF-0BE48C7FE0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79513"/>
            <a:ext cx="8786812" cy="144145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rtlCol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dirty="0"/>
              <a:t>Click icon to add picture</a:t>
            </a:r>
            <a:endParaRPr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D4B2E02-E127-5F2E-D1D2-2FE220B00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AC47AF6-C797-3C5F-AC51-4FF641ADB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6BDB5A5-CDDA-0D59-6F3E-006320DCB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23612-AD04-EF45-813F-D98BD66B9A9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275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wireframeOverlay-PCVertical.png">
            <a:extLst>
              <a:ext uri="{FF2B5EF4-FFF2-40B4-BE49-F238E27FC236}">
                <a16:creationId xmlns:a16="http://schemas.microsoft.com/office/drawing/2014/main" id="{6B98F467-9FDC-5D18-C6CC-8DF98E911A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23309"/>
          <a:stretch>
            <a:fillRect/>
          </a:stretch>
        </p:blipFill>
        <p:spPr bwMode="auto">
          <a:xfrm>
            <a:off x="182563" y="1179513"/>
            <a:ext cx="5133975" cy="5275262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tx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CA" noProof="0" dirty="0"/>
              <a:t>Click icon to add picture</a:t>
            </a:r>
            <a:endParaRPr noProof="0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82752BB-CBD0-BBE2-81A3-3611D553AFD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B884E0A6-2864-9323-A3CD-083F020B185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79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E684916-FAE6-60C7-DB01-53CBE089F01B}"/>
              </a:ext>
            </a:extLst>
          </p:cNvPr>
          <p:cNvSpPr/>
          <p:nvPr/>
        </p:nvSpPr>
        <p:spPr>
          <a:xfrm>
            <a:off x="182563" y="3281363"/>
            <a:ext cx="8788400" cy="317500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CA" noProof="0" dirty="0"/>
              <a:t>Click icon to add picture</a:t>
            </a:r>
            <a:endParaRPr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DE9D115D-5CAE-15E3-5E8E-ED4DCBC34B9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488A99C0-ACC2-63AF-9CC7-56047AC5FCB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291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wireframeOverlay-PCVertical.png">
            <a:extLst>
              <a:ext uri="{FF2B5EF4-FFF2-40B4-BE49-F238E27FC236}">
                <a16:creationId xmlns:a16="http://schemas.microsoft.com/office/drawing/2014/main" id="{36C42351-27E5-6B0E-5864-779BB843AB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23309"/>
          <a:stretch>
            <a:fillRect/>
          </a:stretch>
        </p:blipFill>
        <p:spPr bwMode="auto">
          <a:xfrm>
            <a:off x="3835400" y="1179513"/>
            <a:ext cx="5133975" cy="5275262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tx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CA" noProof="0" dirty="0"/>
              <a:t>Click icon to add picture</a:t>
            </a:r>
            <a:endParaRPr noProof="0" dirty="0"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CA" noProof="0" dirty="0"/>
              <a:t>Click icon to add picture</a:t>
            </a:r>
            <a:endParaRPr noProof="0" dirty="0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CA" noProof="0" dirty="0"/>
              <a:t>Click icon to add picture</a:t>
            </a:r>
            <a:endParaRPr noProof="0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9D92B262-A9E3-828A-EA52-0B795A6471AC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7F5752F4-36BB-FAFA-D300-2297CCC083D1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3EA572F-C9AA-70F2-48F5-DD71B299927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EB13C-D03C-2841-9442-CBCAEB6201F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0010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wireframeOverlay-Content.png">
            <a:extLst>
              <a:ext uri="{FF2B5EF4-FFF2-40B4-BE49-F238E27FC236}">
                <a16:creationId xmlns:a16="http://schemas.microsoft.com/office/drawing/2014/main" id="{3D442CF2-D5FF-686F-5F0F-DBCFB85CB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79513"/>
            <a:ext cx="8786812" cy="144145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D4DBE52-A8A0-D4BE-C917-DD9C25860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CD5674F-0178-4D1E-2A2B-06C117375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5CB8CF-3406-0EF3-7633-05EC97DA7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554C5-33A8-5843-B95B-6CAD908AF7C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00957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wireframeOverlay-VerticalTC.png">
            <a:extLst>
              <a:ext uri="{FF2B5EF4-FFF2-40B4-BE49-F238E27FC236}">
                <a16:creationId xmlns:a16="http://schemas.microsoft.com/office/drawing/2014/main" id="{E07F86AC-53BC-EFCB-408B-A4BD3DBCE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3649"/>
          <a:stretch>
            <a:fillRect/>
          </a:stretch>
        </p:blipFill>
        <p:spPr bwMode="auto">
          <a:xfrm>
            <a:off x="7445375" y="1177925"/>
            <a:ext cx="1524000" cy="52752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81D032-6853-8E27-8E91-4D5C16011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C0E1B3-B671-4905-2875-54A685663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52F1B2-9458-78F1-030A-0666331D0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14EA9-2E2B-A84F-A0C8-E1F963EE03B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15634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6B060AE-B75F-B589-CE7C-C2D5A485558C}"/>
              </a:ext>
            </a:extLst>
          </p:cNvPr>
          <p:cNvSpPr/>
          <p:nvPr/>
        </p:nvSpPr>
        <p:spPr>
          <a:xfrm>
            <a:off x="182563" y="1179513"/>
            <a:ext cx="8788400" cy="5276850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rgbClr val="FFFFFF"/>
              </a:solidFill>
              <a:ea typeface="ＭＳ Ｐゴシック" charset="0"/>
              <a:cs typeface="ＭＳ Ｐゴシック" charset="0"/>
            </a:endParaRPr>
          </a:p>
        </p:txBody>
      </p:sp>
      <p:pic>
        <p:nvPicPr>
          <p:cNvPr id="3" name="Picture 10" descr="DirectionalButtons-LeftOnlyOnly.png">
            <a:extLst>
              <a:ext uri="{FF2B5EF4-FFF2-40B4-BE49-F238E27FC236}">
                <a16:creationId xmlns:a16="http://schemas.microsoft.com/office/drawing/2014/main" id="{830569EF-05BD-C7A1-5E10-E856619E84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488" y="538163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A74C6AA7-0A58-4756-6107-ED6C5310D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E1D92763-B6DB-DE6D-20EA-BAA2DE2D2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7A35A07-11F0-2B3F-FBAE-74A5B674F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F5988-9307-E749-B018-124B84A33EA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9818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wireframeOverlay-Content.png">
            <a:extLst>
              <a:ext uri="{FF2B5EF4-FFF2-40B4-BE49-F238E27FC236}">
                <a16:creationId xmlns:a16="http://schemas.microsoft.com/office/drawing/2014/main" id="{FA4091CA-6523-0867-BA46-15CAFECD7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79513"/>
            <a:ext cx="8786812" cy="144145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D3A66B-200B-AC3A-7BF5-06D89E88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CEE517D-98EA-4A98-E5F7-22BD2023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2226BC-EBC5-089D-594F-63499CF8E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21763-CE0E-0F47-BB8D-B795B42DAA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551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wireframeOverlay-TCFull.png">
            <a:extLst>
              <a:ext uri="{FF2B5EF4-FFF2-40B4-BE49-F238E27FC236}">
                <a16:creationId xmlns:a16="http://schemas.microsoft.com/office/drawing/2014/main" id="{8BD2C3C1-9F87-7C05-E97F-1EC399B4A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8711"/>
          <a:stretch>
            <a:fillRect/>
          </a:stretch>
        </p:blipFill>
        <p:spPr bwMode="auto">
          <a:xfrm>
            <a:off x="177800" y="1179513"/>
            <a:ext cx="8788400" cy="52768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tx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2265C33-F2BD-7393-35B4-B6AF28F32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8FE53BD-5556-9D73-AFBC-0A9A359A7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1BC9570-59C6-F6DC-0661-94D154F47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43BBC-CAF8-1642-B20D-BA8366DB77D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333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wireframeOverlay-SectionH.png">
            <a:extLst>
              <a:ext uri="{FF2B5EF4-FFF2-40B4-BE49-F238E27FC236}">
                <a16:creationId xmlns:a16="http://schemas.microsoft.com/office/drawing/2014/main" id="{37F94216-A537-6356-C223-5C06CD0D3E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91875"/>
          <a:stretch>
            <a:fillRect/>
          </a:stretch>
        </p:blipFill>
        <p:spPr bwMode="auto">
          <a:xfrm>
            <a:off x="182563" y="1179513"/>
            <a:ext cx="8785225" cy="527685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/>
          <a:lstStyle>
            <a:lvl1pPr algn="r">
              <a:defRPr sz="4800" b="0" cap="none" baseline="0"/>
            </a:lvl1pPr>
          </a:lstStyle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456FEDA-218F-7C04-1EC7-389F983A9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D396EE7-D3A9-BDA0-2983-B35C5FA2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9515005-7870-E521-D859-F554C30C5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E8604-C916-C443-806B-EDCF0DB3675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893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wireframeOverlay-Content.png">
            <a:extLst>
              <a:ext uri="{FF2B5EF4-FFF2-40B4-BE49-F238E27FC236}">
                <a16:creationId xmlns:a16="http://schemas.microsoft.com/office/drawing/2014/main" id="{4F9E3565-D004-F988-65DA-7A4E1CF19D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79513"/>
            <a:ext cx="8786812" cy="144145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F7C50019-477A-251C-713C-DA7123C83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44FB4382-A1C6-A729-EB73-B42CD6F9D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1D5D461C-8F29-DEFE-6AA9-304622ECB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B70AA-ADE5-8F46-887A-79C66E62BD1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4513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wireframeOverlay-Content.png">
            <a:extLst>
              <a:ext uri="{FF2B5EF4-FFF2-40B4-BE49-F238E27FC236}">
                <a16:creationId xmlns:a16="http://schemas.microsoft.com/office/drawing/2014/main" id="{AC183A18-3AF8-17B0-086B-655E82C0F0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79513"/>
            <a:ext cx="8786812" cy="144145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9C579839-B805-9E54-00AE-85B476D27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7AEDE634-3EE3-266B-74AF-7A61BFCC3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8E298AE4-BCD2-9897-A997-850D2CF0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0DAC1-CB13-F444-9186-44459EF6023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591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wireframeOverlay-Content.png">
            <a:extLst>
              <a:ext uri="{FF2B5EF4-FFF2-40B4-BE49-F238E27FC236}">
                <a16:creationId xmlns:a16="http://schemas.microsoft.com/office/drawing/2014/main" id="{D22DA81A-EDA0-6A2F-731E-B3DEC23B7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79513"/>
            <a:ext cx="8786812" cy="1441450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9958D34C-105D-667E-05F6-C3C6CB9DE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F8DCEAF4-2E6E-02C4-FBAA-9CB07D02C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40E3BCBA-847F-09C8-777B-03FC30AFF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F9C01-E54C-064B-81BA-E737DFAAA11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8907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873C02F-3A75-D90F-9903-66100A161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503404C-50C4-A927-AF24-B45FA4F0C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79E5B6A-2B85-24DB-E846-184B926A7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64528-8A34-9D49-939E-30505E08CF2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774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wireframeOverlay-ContentCap.png">
            <a:extLst>
              <a:ext uri="{FF2B5EF4-FFF2-40B4-BE49-F238E27FC236}">
                <a16:creationId xmlns:a16="http://schemas.microsoft.com/office/drawing/2014/main" id="{6E66CDB4-CC15-C94F-2F1D-B9F2ECE0F6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35870"/>
          <a:stretch>
            <a:fillRect/>
          </a:stretch>
        </p:blipFill>
        <p:spPr bwMode="auto">
          <a:xfrm>
            <a:off x="182563" y="1179513"/>
            <a:ext cx="4229100" cy="52736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tx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CA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rtlCol="0">
            <a:normAutofit/>
          </a:bodyPr>
          <a:lstStyle>
            <a:lvl1pPr marL="0" indent="0"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9417836-C306-8D50-327D-8330BE951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362250F-F502-76A7-DA81-2A39D061A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4480DC2-1045-056E-57B1-96F4C905C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D023A-FB45-5640-8012-E341D5FE8AC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442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21B237-3D99-27FA-EAA3-70893191E37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15925" y="1457325"/>
            <a:ext cx="83089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92B5BF0-5B14-3EFF-FB8A-2740F90B4B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15925" y="2770188"/>
            <a:ext cx="8308975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7BC79-AFF7-773F-B6FB-AFD9FCAF6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50013" y="6454775"/>
            <a:ext cx="2398712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04040"/>
                </a:solidFill>
                <a:latin typeface="Garamond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A2771-07BD-75A3-2384-FFDA52AEA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0350" y="6454775"/>
            <a:ext cx="36576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404040"/>
                </a:solidFill>
                <a:latin typeface="Garamond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F50CA-6E83-C4F2-7C7F-E65A0CCB2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6236E5-B72B-9B42-92C1-CAEACA7164D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6" descr="HomeButton.png">
            <a:hlinkClick r:id="" action="ppaction://hlinkshowjump?jump=firstslide"/>
            <a:extLst>
              <a:ext uri="{FF2B5EF4-FFF2-40B4-BE49-F238E27FC236}">
                <a16:creationId xmlns:a16="http://schemas.microsoft.com/office/drawing/2014/main" id="{37EB8A77-1B39-E227-842C-6E5615CDA13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525463"/>
            <a:ext cx="4572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9" descr="DirectionalButtons-Full.png">
            <a:extLst>
              <a:ext uri="{FF2B5EF4-FFF2-40B4-BE49-F238E27FC236}">
                <a16:creationId xmlns:a16="http://schemas.microsoft.com/office/drawing/2014/main" id="{A0C22F63-C692-85A8-4468-1388B63F771F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375" y="525463"/>
            <a:ext cx="7524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09" r:id="rId1"/>
    <p:sldLayoutId id="2147484810" r:id="rId2"/>
    <p:sldLayoutId id="2147484811" r:id="rId3"/>
    <p:sldLayoutId id="2147484812" r:id="rId4"/>
    <p:sldLayoutId id="2147484813" r:id="rId5"/>
    <p:sldLayoutId id="2147484814" r:id="rId6"/>
    <p:sldLayoutId id="2147484815" r:id="rId7"/>
    <p:sldLayoutId id="2147484808" r:id="rId8"/>
    <p:sldLayoutId id="2147484816" r:id="rId9"/>
    <p:sldLayoutId id="2147484817" r:id="rId10"/>
    <p:sldLayoutId id="2147484818" r:id="rId11"/>
    <p:sldLayoutId id="2147484819" r:id="rId12"/>
    <p:sldLayoutId id="2147484820" r:id="rId13"/>
    <p:sldLayoutId id="2147484821" r:id="rId14"/>
    <p:sldLayoutId id="2147484822" r:id="rId15"/>
    <p:sldLayoutId id="2147484823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rgbClr val="7F7F7F"/>
        </a:buClr>
        <a:buSzPct val="70000"/>
        <a:buFont typeface="Wingdings" pitchFamily="2" charset="2"/>
        <a:buChar char="l"/>
        <a:defRPr sz="2000" kern="1200">
          <a:solidFill>
            <a:srgbClr val="404040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262626"/>
        </a:buClr>
        <a:buSzPct val="70000"/>
        <a:buFont typeface="Wingdings" pitchFamily="2" charset="2"/>
        <a:buChar char="l"/>
        <a:defRPr kern="1200">
          <a:solidFill>
            <a:srgbClr val="404040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rgbClr val="7F7F7F"/>
        </a:buClr>
        <a:buSzPct val="70000"/>
        <a:buFont typeface="Wingdings" pitchFamily="2" charset="2"/>
        <a:buChar char="l"/>
        <a:defRPr kern="1200">
          <a:solidFill>
            <a:srgbClr val="404040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262626"/>
        </a:buClr>
        <a:buSzPct val="70000"/>
        <a:buFont typeface="Wingdings" pitchFamily="2" charset="2"/>
        <a:buChar char="l"/>
        <a:defRPr kern="1200">
          <a:solidFill>
            <a:srgbClr val="404040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rgbClr val="7F7F7F"/>
        </a:buClr>
        <a:buSzPct val="70000"/>
        <a:buFont typeface="Wingdings" pitchFamily="2" charset="2"/>
        <a:buChar char="l"/>
        <a:defRPr kern="1200">
          <a:solidFill>
            <a:srgbClr val="404040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5E55943C-1534-4CB0-EE9E-9EA7CAE779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219200"/>
          </a:xfrm>
        </p:spPr>
        <p:txBody>
          <a:bodyPr/>
          <a:lstStyle/>
          <a:p>
            <a:pPr eaLnBrk="1" hangingPunct="1"/>
            <a:br>
              <a:rPr lang="en-US" altLang="en-US" sz="4000" b="1" dirty="0">
                <a:ea typeface="ＭＳ Ｐゴシック" panose="020B0600070205080204" pitchFamily="34" charset="-128"/>
              </a:rPr>
            </a:br>
            <a:br>
              <a:rPr lang="en-US" altLang="en-US" sz="4000" b="1" dirty="0">
                <a:ea typeface="ＭＳ Ｐゴシック" panose="020B0600070205080204" pitchFamily="34" charset="-128"/>
              </a:rPr>
            </a:br>
            <a:br>
              <a:rPr lang="en-US" altLang="en-US" sz="4000" b="1" dirty="0">
                <a:ea typeface="ＭＳ Ｐゴシック" panose="020B0600070205080204" pitchFamily="34" charset="-128"/>
              </a:rPr>
            </a:br>
            <a:r>
              <a:rPr lang="en-US" altLang="en-US" sz="4000" b="1" dirty="0">
                <a:ea typeface="ＭＳ Ｐゴシック" panose="020B0600070205080204" pitchFamily="34" charset="-128"/>
              </a:rPr>
              <a:t>                                                          Course Information and Registration, June 2022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86D32010-3D63-F692-D248-AADA694A5C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657600"/>
            <a:ext cx="8307388" cy="2514600"/>
          </a:xfrm>
        </p:spPr>
        <p:txBody>
          <a:bodyPr/>
          <a:lstStyle/>
          <a:p>
            <a:pPr eaLnBrk="1" hangingPunct="1">
              <a:lnSpc>
                <a:spcPct val="60000"/>
              </a:lnSpc>
            </a:pPr>
            <a:endParaRPr lang="en-US" altLang="en-US" sz="7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60000"/>
              </a:lnSpc>
            </a:pPr>
            <a:endParaRPr lang="en-US" altLang="en-US" sz="700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60000"/>
              </a:lnSpc>
            </a:pPr>
            <a:endParaRPr lang="en-US" altLang="en-US" sz="2400" b="1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60000"/>
              </a:lnSpc>
            </a:pPr>
            <a:r>
              <a:rPr lang="en-US" altLang="en-US" sz="2400" b="1" dirty="0">
                <a:ea typeface="ＭＳ Ｐゴシック" panose="020B0600070205080204" pitchFamily="34" charset="-128"/>
              </a:rPr>
              <a:t>Office of the Associate Dean </a:t>
            </a:r>
          </a:p>
          <a:p>
            <a:pPr eaLnBrk="1" hangingPunct="1">
              <a:lnSpc>
                <a:spcPct val="60000"/>
              </a:lnSpc>
            </a:pPr>
            <a:r>
              <a:rPr lang="en-US" altLang="en-US" sz="2400" b="1" dirty="0">
                <a:ea typeface="ＭＳ Ｐゴシック" panose="020B0600070205080204" pitchFamily="34" charset="-128"/>
              </a:rPr>
              <a:t>Academic and Student Relations</a:t>
            </a:r>
          </a:p>
          <a:p>
            <a:pPr eaLnBrk="1" hangingPunct="1">
              <a:lnSpc>
                <a:spcPct val="60000"/>
              </a:lnSpc>
            </a:pPr>
            <a:endParaRPr lang="en-US" altLang="en-US" b="1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60000"/>
              </a:lnSpc>
            </a:pPr>
            <a:endParaRPr lang="en-US" altLang="en-US" sz="700" b="1" dirty="0">
              <a:ea typeface="ＭＳ Ｐゴシック" panose="020B0600070205080204" pitchFamily="34" charset="-128"/>
            </a:endParaRPr>
          </a:p>
        </p:txBody>
      </p:sp>
      <p:pic>
        <p:nvPicPr>
          <p:cNvPr id="20483" name="Picture 4">
            <a:extLst>
              <a:ext uri="{FF2B5EF4-FFF2-40B4-BE49-F238E27FC236}">
                <a16:creationId xmlns:a16="http://schemas.microsoft.com/office/drawing/2014/main" id="{F52BB0BF-CCE5-60C2-C881-CAC1DE580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114800"/>
            <a:ext cx="1620838" cy="213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7A27B-314C-75C2-AABE-08E837AB7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Mooting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7B549-F850-E24D-9822-490B91E65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Lists of 2022-2023 moots will be posted later this summer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Selection for mooting teams occurs in early September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Students cannot register for mooting unless they are selected to participate in a moot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Students should register in a full course load in June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Only 2L JD/JID students can participate in moots, </a:t>
            </a:r>
            <a:r>
              <a:rPr lang="en-CA" b="1" i="1" u="sng" dirty="0"/>
              <a:t>except</a:t>
            </a:r>
            <a:r>
              <a:rPr lang="en-CA" dirty="0"/>
              <a:t> fourth-year JD/JID students may participate in the </a:t>
            </a:r>
            <a:r>
              <a:rPr lang="en-CA" dirty="0" err="1"/>
              <a:t>Kawaskimhon</a:t>
            </a:r>
            <a:r>
              <a:rPr lang="en-CA" dirty="0"/>
              <a:t> Moot in spring 2023 as they will not be in field school.</a:t>
            </a:r>
          </a:p>
        </p:txBody>
      </p:sp>
    </p:spTree>
    <p:extLst>
      <p:ext uri="{BB962C8B-B14F-4D97-AF65-F5344CB8AC3E}">
        <p14:creationId xmlns:p14="http://schemas.microsoft.com/office/powerpoint/2010/main" val="1622247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15D98-4135-BB40-FE89-C32762CC9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Non-Law Course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B9171-98AE-96BF-F2AB-EDAF77650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Students may take </a:t>
            </a:r>
            <a:r>
              <a:rPr lang="en-CA" dirty="0"/>
              <a:t>a maximum of </a:t>
            </a:r>
            <a:r>
              <a:rPr lang="en-CA" b="1" i="1" dirty="0"/>
              <a:t>3.0 units </a:t>
            </a:r>
            <a:r>
              <a:rPr lang="en-CA" dirty="0"/>
              <a:t>worth of courses in other faculties within the university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Approval must be sought from the Associate Dean and course instructor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Department in question will register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445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FB50E-A851-15A6-90DD-535B4BE90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Concentration in Environmental Law and Sustainability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EB3C8-5853-A268-1AC8-3415EFD72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Provides students with the opportunity to immerse themselves in environmental law and sustainability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Students who complete the 8 required courses and electives will receive a notation on their transcript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8 Courses – 4 required and 4 electives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LAW 301 or LAW 301I Admin Law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LAW 309 The Law of Evidence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LAW 329 Environmental Law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LAW 353 Environmental Law Clinic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4 approved electives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883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2962A-4ED8-0F29-FD0E-1A3E0D19E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Co-op Students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59D9A-7572-ACD7-E8A0-B68642937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Please consult with Francine Proctor, Law Co-op Coordinator, with respect to your approved program and your interest in participating in various opportunities such 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Mooting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Appeal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Law Centre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Exchange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321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0E99C-EEFF-C56F-3A33-D5C77BFC9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for registration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4A5D2-E452-F328-1A63-37CF19681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checklist of things to do: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 Preliminary Course Information Summaries (PCIS)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Make sure you have </a:t>
            </a:r>
            <a:r>
              <a:rPr lang="en-CA" dirty="0"/>
              <a:t>course prerequisites and/or corequisites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Plan course selection in light of the exam schedule (to be posted)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Consider taking mandatory courses early in your program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Plan carefully if you want to take Law Centre, go on exchange, obtain the CELS designation or take other courses that have prerequisites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Seek out advice and guidance</a:t>
            </a:r>
          </a:p>
        </p:txBody>
      </p:sp>
    </p:spTree>
    <p:extLst>
      <p:ext uri="{BB962C8B-B14F-4D97-AF65-F5344CB8AC3E}">
        <p14:creationId xmlns:p14="http://schemas.microsoft.com/office/powerpoint/2010/main" val="674189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9908E661-5714-4C43-3208-8FC3CA2A9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Time Tickets and Registration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C25F0815-B047-704C-6E6D-F85608424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819400"/>
            <a:ext cx="8308975" cy="349250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Make sure you have received a </a:t>
            </a:r>
            <a:r>
              <a:rPr lang="en-CA" b="1" i="1" dirty="0"/>
              <a:t>time ticket </a:t>
            </a:r>
            <a:r>
              <a:rPr lang="en-CA" dirty="0"/>
              <a:t>email.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email shows how to check your registration date and time in </a:t>
            </a:r>
            <a:r>
              <a:rPr lang="en-CA" b="1" i="1" dirty="0"/>
              <a:t>Online Tools</a:t>
            </a:r>
            <a:r>
              <a:rPr lang="en-CA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Ensure you have </a:t>
            </a:r>
            <a:r>
              <a:rPr lang="en-CA" b="1" i="1" dirty="0"/>
              <a:t>no holds </a:t>
            </a:r>
            <a:r>
              <a:rPr lang="en-CA" dirty="0"/>
              <a:t>on your registration.  Check your registration status!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Law courses have caps and limited spaces. Be prepared and </a:t>
            </a:r>
            <a:r>
              <a:rPr lang="en-CA" b="1" i="1" dirty="0"/>
              <a:t>register promptly</a:t>
            </a:r>
            <a:r>
              <a:rPr lang="en-CA" dirty="0"/>
              <a:t> at your designated date and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Law students may waitlist and register in a </a:t>
            </a:r>
            <a:r>
              <a:rPr lang="en-CA" b="1" i="1" dirty="0"/>
              <a:t>combined total of 10.0 units</a:t>
            </a:r>
            <a:r>
              <a:rPr lang="en-CA" dirty="0"/>
              <a:t> per term.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1" i="1" dirty="0"/>
              <a:t>8.5 units is the maximum registered units </a:t>
            </a:r>
            <a:r>
              <a:rPr lang="en-CA" dirty="0"/>
              <a:t>permitted and an additional 1.5 units allows waitlist flexibility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673421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9908E661-5714-4C43-3208-8FC3CA2A9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Registration Dates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C25F0815-B047-704C-6E6D-F85608424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819400"/>
            <a:ext cx="8308975" cy="34925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b="1" u="sng" dirty="0"/>
              <a:t>Wed, June 8, 12:00 p.m.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Deadline for LAW 350 </a:t>
            </a:r>
            <a:r>
              <a:rPr lang="en-CA" b="1" i="1" u="sng" dirty="0"/>
              <a:t>Law Centre </a:t>
            </a:r>
            <a:r>
              <a:rPr lang="en-CA" dirty="0"/>
              <a:t>Lottery (fall 2022 &amp; spring 2023) </a:t>
            </a:r>
            <a:br>
              <a:rPr lang="en-CA" dirty="0"/>
            </a:br>
            <a:r>
              <a:rPr lang="en-CA" dirty="0"/>
              <a:t>Deadline for LAW 353A </a:t>
            </a:r>
            <a:r>
              <a:rPr lang="en-CA" b="1" i="1" u="sng" dirty="0"/>
              <a:t>ELC Intensive </a:t>
            </a:r>
            <a:r>
              <a:rPr lang="en-CA" dirty="0"/>
              <a:t>Lottery (spring 2023)</a:t>
            </a:r>
          </a:p>
          <a:p>
            <a:pPr marL="0" indent="0">
              <a:buNone/>
            </a:pPr>
            <a:r>
              <a:rPr lang="en-CA" b="1" u="sng" dirty="0"/>
              <a:t>Tues, June 14, 8:00 a.m</a:t>
            </a:r>
            <a:r>
              <a:rPr lang="en-CA" b="1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Registration opens for students starting or continuing in </a:t>
            </a:r>
            <a:r>
              <a:rPr lang="en-CA" b="1" i="1" dirty="0"/>
              <a:t>3L JD and </a:t>
            </a:r>
            <a:br>
              <a:rPr lang="en-CA" b="1" i="1" dirty="0"/>
            </a:br>
            <a:r>
              <a:rPr lang="en-CA" b="1" i="1" dirty="0"/>
              <a:t>3L/4L JD/JID</a:t>
            </a:r>
            <a:endParaRPr lang="en-CA" dirty="0"/>
          </a:p>
          <a:p>
            <a:pPr marL="0" indent="0">
              <a:buNone/>
            </a:pPr>
            <a:r>
              <a:rPr lang="en-CA" b="1" u="sng" dirty="0"/>
              <a:t>Tues, June 14, 1:00 p.m.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Registration opens for students starting or continuing in </a:t>
            </a:r>
            <a:r>
              <a:rPr lang="en-CA" b="1" i="1" dirty="0"/>
              <a:t>2L JD/JID</a:t>
            </a:r>
            <a:endParaRPr lang="en-CA" dirty="0"/>
          </a:p>
          <a:p>
            <a:pPr marL="0" indent="0">
              <a:buNone/>
            </a:pPr>
            <a:endParaRPr lang="en-CA" b="1" dirty="0"/>
          </a:p>
          <a:p>
            <a:pPr>
              <a:buFont typeface="Arial" panose="020B0604020202020204" pitchFamily="34" charset="0"/>
              <a:buChar char="•"/>
            </a:pPr>
            <a:endParaRPr lang="en-CA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599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E77DC-3E9A-8243-596C-42A1E9E5F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Registration Dates (2)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341A4-EA9A-8F8A-B17B-86AAEA111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b="1" u="sng" dirty="0"/>
              <a:t>Wed, June 15, 8:00 a.m.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Registration opens for students starting or continuing in </a:t>
            </a:r>
            <a:r>
              <a:rPr lang="en-CA" b="1" i="1" dirty="0"/>
              <a:t>2L JD</a:t>
            </a:r>
            <a:endParaRPr lang="en-CA" dirty="0"/>
          </a:p>
          <a:p>
            <a:pPr marL="0" indent="0">
              <a:buNone/>
            </a:pPr>
            <a:r>
              <a:rPr lang="en-CA" b="1" u="sng" dirty="0"/>
              <a:t>Thurs, June 16, 8:00 a.m.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Co-op students may register in back-up courses in the term in which they’re scheduled to be on a work term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76799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7A27B-314C-75C2-AABE-08E837AB7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Unit Requirements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7B549-F850-E24D-9822-490B91E65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Minimum and maximum: </a:t>
            </a:r>
            <a:r>
              <a:rPr lang="en-US" b="1" i="1" dirty="0"/>
              <a:t>14.5-16.5</a:t>
            </a:r>
            <a:r>
              <a:rPr lang="en-US" dirty="0"/>
              <a:t> units each academic year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Minimum and maximum</a:t>
            </a:r>
            <a:r>
              <a:rPr lang="en-US" b="1" i="1" dirty="0"/>
              <a:t>: 7-8.5 </a:t>
            </a:r>
            <a:r>
              <a:rPr lang="en-US" dirty="0"/>
              <a:t>units each term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Minimum is </a:t>
            </a:r>
            <a:r>
              <a:rPr lang="en-US" b="1" i="1" dirty="0"/>
              <a:t>7.0 in one term </a:t>
            </a:r>
            <a:r>
              <a:rPr lang="en-US" dirty="0"/>
              <a:t>and </a:t>
            </a:r>
            <a:r>
              <a:rPr lang="en-US" b="1" i="1" dirty="0"/>
              <a:t>7.5 in second term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i="1" dirty="0"/>
              <a:t>With permission of the Associate</a:t>
            </a:r>
            <a:r>
              <a:rPr lang="en-US" dirty="0"/>
              <a:t> </a:t>
            </a:r>
            <a:r>
              <a:rPr lang="en-US" b="1" i="1" dirty="0"/>
              <a:t>Dean</a:t>
            </a:r>
            <a:r>
              <a:rPr lang="en-US" dirty="0"/>
              <a:t>, in exceptional circumstances, students may take 6.5 units in one term, provided they take 8 units in the second term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415550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7A27B-314C-75C2-AABE-08E837AB7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Compulsory JD and JD/JID Upper-Year Courses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7B549-F850-E24D-9822-490B91E65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For students who entered the JD program in September 2019 or later: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LAW 301 The Administrative Law Process;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LAW 360 Legal Ethics and Professionalism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Major Paper Requirement can be satisfied in three ways:</a:t>
            </a:r>
          </a:p>
          <a:p>
            <a:pPr marL="742950" lvl="1" indent="-514350">
              <a:buAutoNum type="romanLcParenBoth"/>
            </a:pPr>
            <a:r>
              <a:rPr lang="en-CA" dirty="0"/>
              <a:t>writing a major research paper (7500 words +) in a course;</a:t>
            </a:r>
          </a:p>
          <a:p>
            <a:pPr marL="742950" lvl="1" indent="-514350">
              <a:buAutoNum type="romanLcParenBoth"/>
            </a:pPr>
            <a:r>
              <a:rPr lang="en-CA" dirty="0"/>
              <a:t>successfully completing LAW 388 Advanced Legal Research and Writing; or</a:t>
            </a:r>
          </a:p>
          <a:p>
            <a:pPr marL="742950" lvl="1" indent="-514350">
              <a:buAutoNum type="romanLcParenBoth"/>
            </a:pPr>
            <a:r>
              <a:rPr lang="en-CA" dirty="0"/>
              <a:t>writing a directed major research paper (7500 words +) in LAW 399 Supervised Research and Writing.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764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7A27B-314C-75C2-AABE-08E837AB7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Additional Compulsory Courses for JD/JID Students in 2022-2023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7B549-F850-E24D-9822-490B91E65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u="sng" dirty="0"/>
              <a:t>2L JD/JID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LAW 105 Contracts (full year)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LAW 109I Transsystemic Torts (full year)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LAW 395I Coast Salish Legal Studies and Language (fall)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LAW 301I Transsystemic Administrative Law (spring)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u="sng" dirty="0"/>
              <a:t>The front office will automatically register you in these four courses</a:t>
            </a:r>
          </a:p>
          <a:p>
            <a:pPr marL="0" indent="0">
              <a:buNone/>
            </a:pPr>
            <a:r>
              <a:rPr lang="en-CA" b="1" u="sng" dirty="0"/>
              <a:t>Note</a:t>
            </a:r>
            <a:r>
              <a:rPr lang="en-CA" dirty="0"/>
              <a:t>:  Students will also have to take LAW 315I Transsystemic Business Associations and two field schools in 3L and 4L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853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7A27B-314C-75C2-AABE-08E837AB7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Additional Compulsory Courses for JD/JID Students in 2022-2023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7B549-F850-E24D-9822-490B91E65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u="sng" dirty="0"/>
              <a:t>3L JD/JID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LAW 395I Coast Salish Legal Studies and Language (fall)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LAW 350I Indigenous Field Study Level I (spring)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u="sng" dirty="0"/>
              <a:t>The front office will automatically register you in these two courses</a:t>
            </a:r>
            <a:endParaRPr lang="en-CA" dirty="0"/>
          </a:p>
          <a:p>
            <a:pPr marL="0" indent="0">
              <a:buNone/>
            </a:pPr>
            <a:r>
              <a:rPr lang="en-CA" b="1" u="sng" dirty="0"/>
              <a:t>Note</a:t>
            </a:r>
            <a:r>
              <a:rPr lang="en-CA" dirty="0"/>
              <a:t>:  Students will also have to take LAW 315I Transsystemic Business Associations and their second field school next year </a:t>
            </a:r>
          </a:p>
        </p:txBody>
      </p:sp>
    </p:spTree>
    <p:extLst>
      <p:ext uri="{BB962C8B-B14F-4D97-AF65-F5344CB8AC3E}">
        <p14:creationId xmlns:p14="http://schemas.microsoft.com/office/powerpoint/2010/main" val="3014976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7A27B-314C-75C2-AABE-08E837AB7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Additional Compulsory JID Courses </a:t>
            </a:r>
            <a:br>
              <a:rPr lang="en-CA" dirty="0"/>
            </a:br>
            <a:r>
              <a:rPr lang="en-CA" dirty="0"/>
              <a:t>in 2022-2023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7B549-F850-E24D-9822-490B91E65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u="sng" dirty="0"/>
              <a:t>4L JD/JID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LAW 450I Indigenous Field Study Level II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u="sng" dirty="0"/>
              <a:t>The front office will automatically register you in this course</a:t>
            </a:r>
            <a:endParaRPr lang="en-CA" dirty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4L students who have completed all program requirements can ballot for Law Centre and ELC Intensive</a:t>
            </a:r>
          </a:p>
        </p:txBody>
      </p:sp>
    </p:spTree>
    <p:extLst>
      <p:ext uri="{BB962C8B-B14F-4D97-AF65-F5344CB8AC3E}">
        <p14:creationId xmlns:p14="http://schemas.microsoft.com/office/powerpoint/2010/main" val="1873271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3284</TotalTime>
  <Words>900</Words>
  <Application>Microsoft Macintosh PowerPoint</Application>
  <PresentationFormat>On-screen Show (4:3)</PresentationFormat>
  <Paragraphs>91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Garamond</vt:lpstr>
      <vt:lpstr>Wingdings</vt:lpstr>
      <vt:lpstr>Expo</vt:lpstr>
      <vt:lpstr>                                                             Course Information and Registration, June 2022</vt:lpstr>
      <vt:lpstr>Time Tickets and Registration </vt:lpstr>
      <vt:lpstr>Registration Dates </vt:lpstr>
      <vt:lpstr>Registration Dates (2) </vt:lpstr>
      <vt:lpstr>Program Unit Requirements </vt:lpstr>
      <vt:lpstr>Compulsory JD and JD/JID Upper-Year Courses</vt:lpstr>
      <vt:lpstr>Additional Compulsory Courses for JD/JID Students in 2022-2023</vt:lpstr>
      <vt:lpstr>Additional Compulsory Courses for JD/JID Students in 2022-2023</vt:lpstr>
      <vt:lpstr>Additional Compulsory JID Courses  in 2022-2023</vt:lpstr>
      <vt:lpstr>Mooting </vt:lpstr>
      <vt:lpstr>Non-Law Course </vt:lpstr>
      <vt:lpstr>Concentration in Environmental Law and Sustainability </vt:lpstr>
      <vt:lpstr>Co-op Students </vt:lpstr>
      <vt:lpstr>Preparing for registration </vt:lpstr>
    </vt:vector>
  </TitlesOfParts>
  <Company>UVic Faculty of Law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</dc:creator>
  <cp:lastModifiedBy>Microsoft Office User</cp:lastModifiedBy>
  <cp:revision>240</cp:revision>
  <cp:lastPrinted>2022-04-01T16:30:24Z</cp:lastPrinted>
  <dcterms:created xsi:type="dcterms:W3CDTF">2013-04-17T04:56:12Z</dcterms:created>
  <dcterms:modified xsi:type="dcterms:W3CDTF">2022-06-07T18:45:31Z</dcterms:modified>
</cp:coreProperties>
</file>