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  <p:sldMasterId id="2147484008" r:id="rId2"/>
    <p:sldMasterId id="2147484020" r:id="rId3"/>
  </p:sldMasterIdLst>
  <p:notesMasterIdLst>
    <p:notesMasterId r:id="rId26"/>
  </p:notesMasterIdLst>
  <p:handoutMasterIdLst>
    <p:handoutMasterId r:id="rId27"/>
  </p:handoutMasterIdLst>
  <p:sldIdLst>
    <p:sldId id="256" r:id="rId4"/>
    <p:sldId id="321" r:id="rId5"/>
    <p:sldId id="322" r:id="rId6"/>
    <p:sldId id="323" r:id="rId7"/>
    <p:sldId id="324" r:id="rId8"/>
    <p:sldId id="325" r:id="rId9"/>
    <p:sldId id="280" r:id="rId10"/>
    <p:sldId id="274" r:id="rId11"/>
    <p:sldId id="273" r:id="rId12"/>
    <p:sldId id="266" r:id="rId13"/>
    <p:sldId id="279" r:id="rId14"/>
    <p:sldId id="316" r:id="rId15"/>
    <p:sldId id="277" r:id="rId16"/>
    <p:sldId id="262" r:id="rId17"/>
    <p:sldId id="259" r:id="rId18"/>
    <p:sldId id="270" r:id="rId19"/>
    <p:sldId id="271" r:id="rId20"/>
    <p:sldId id="261" r:id="rId21"/>
    <p:sldId id="263" r:id="rId22"/>
    <p:sldId id="320" r:id="rId23"/>
    <p:sldId id="318" r:id="rId24"/>
    <p:sldId id="291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93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94" autoAdjust="0"/>
    <p:restoredTop sz="71158" autoAdjust="0"/>
  </p:normalViewPr>
  <p:slideViewPr>
    <p:cSldViewPr>
      <p:cViewPr varScale="1">
        <p:scale>
          <a:sx n="124" d="100"/>
          <a:sy n="124" d="100"/>
        </p:scale>
        <p:origin x="287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71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150" y="9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48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48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A4648-11FD-4EE9-B7A8-33ACDD32225E}" type="datetimeFigureOut">
              <a:rPr lang="en-CA" smtClean="0"/>
              <a:pPr/>
              <a:t>2023-01-17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30"/>
            <a:ext cx="3038475" cy="4648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930"/>
            <a:ext cx="3038475" cy="4648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1E362-E26E-4E63-8B03-2685C08CA4C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0115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48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48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90151-34E9-42FA-AC5A-027D396277AE}" type="datetimeFigureOut">
              <a:rPr lang="en-CA" smtClean="0"/>
              <a:pPr/>
              <a:t>2023-01-17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51375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537"/>
            <a:ext cx="5607050" cy="4182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30"/>
            <a:ext cx="3038475" cy="4648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930"/>
            <a:ext cx="3038475" cy="4648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31B4A-7F70-4F6E-899C-8FA0C6046B2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1796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Territorial Acknowledgement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Connections of law,</a:t>
            </a:r>
            <a:r>
              <a:rPr lang="en-CA" baseline="0" dirty="0"/>
              <a:t> sense of place, and learning law in another place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3832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482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0247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5103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5896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4857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88673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73826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45333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30105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079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E7861D-F037-4830-92ED-FBD66E701D4E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0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2928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19102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8023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Kiran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E7861D-F037-4830-92ED-FBD66E701D4E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0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409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E7861D-F037-4830-92ED-FBD66E701D4E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0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605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7861D-F037-4830-92ED-FBD66E701D4E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841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3450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0793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9864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8781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n-US" dirty="0"/>
              <a:t>Click to add photo album title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en-US" sz="3200" i="1" kern="0" dirty="0">
              <a:solidFill>
                <a:prstClr val="white"/>
              </a:solidFill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date and other details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>
              <a:buFontTx/>
              <a:buNone/>
            </a:pPr>
            <a:r>
              <a:rPr lang="en-CA" sz="2000"/>
              <a:t>Drag picture to placeholder or click icon to add</a:t>
            </a:r>
            <a:endParaRPr lang="en-US" sz="20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1/17/23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56640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1/17/23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8134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1/17/23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51637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1/17/23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682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1/17/23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75513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24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1/17/23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3226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1/17/23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1697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1/17/23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38033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1/17/23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47454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CA" sz="2400" i="0"/>
              <a:t>Drag picture to placeholder or click icon to add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1/17/23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4902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CA" sz="2400" i="0"/>
              <a:t>Drag picture to placeholder or click icon to add</a:t>
            </a:r>
            <a:endParaRPr lang="en-US" sz="2400" i="0" dirty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CA" sz="2400" i="0"/>
              <a:t>Drag picture to placeholder or click icon to add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1/17/23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5119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CA" sz="240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i="0"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1/17/23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3900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1/17/23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06160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CA" noProof="1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noProof="1"/>
              <a:t>Click to edit Master text styles</a:t>
            </a:r>
          </a:p>
          <a:p>
            <a:pPr lvl="1"/>
            <a:r>
              <a:rPr lang="en-CA" noProof="1"/>
              <a:t>Second level</a:t>
            </a:r>
          </a:p>
          <a:p>
            <a:pPr lvl="2"/>
            <a:r>
              <a:rPr lang="en-CA" noProof="1"/>
              <a:t>Third level</a:t>
            </a:r>
          </a:p>
          <a:p>
            <a:pPr lvl="3"/>
            <a:r>
              <a:rPr lang="en-CA" noProof="1"/>
              <a:t>Fourth level</a:t>
            </a:r>
          </a:p>
          <a:p>
            <a:pPr lvl="4"/>
            <a:r>
              <a:rPr lang="en-CA" noProof="1"/>
              <a:t>Fifth level</a:t>
            </a:r>
            <a:endParaRPr lang="en-US"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EC6F-6501-4E04-BD6C-A8A6CABB2C5B}" type="datetimeFigureOut">
              <a:rPr lang="en-US" smtClean="0">
                <a:solidFill>
                  <a:srgbClr val="D4D2D0"/>
                </a:solidFill>
              </a:rPr>
              <a:pPr/>
              <a:t>1/17/23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88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215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1B24A92-7EB8-43CD-82FE-65A004B0B448}" type="datetimeFigureOut">
              <a:rPr lang="en-CA" smtClean="0"/>
              <a:pPr/>
              <a:t>2023-01-17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20D2591-6AB3-4530-8E2E-33F89806FAD3}" type="slidenum">
              <a:rPr lang="en-CA" smtClean="0"/>
              <a:pPr/>
              <a:t>‹#›</a:t>
            </a:fld>
            <a:endParaRPr lang="en-CA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248688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4A92-7EB8-43CD-82FE-65A004B0B448}" type="datetimeFigureOut">
              <a:rPr lang="en-CA" smtClean="0"/>
              <a:pPr/>
              <a:t>2023-01-17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2591-6AB3-4530-8E2E-33F89806FAD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9627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B24A92-7EB8-43CD-82FE-65A004B0B448}" type="datetimeFigureOut">
              <a:rPr lang="en-CA" smtClean="0"/>
              <a:pPr/>
              <a:t>2023-01-17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0D2591-6AB3-4530-8E2E-33F89806FAD3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177989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4A92-7EB8-43CD-82FE-65A004B0B448}" type="datetimeFigureOut">
              <a:rPr lang="en-CA" smtClean="0"/>
              <a:pPr/>
              <a:t>2023-01-17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2591-6AB3-4530-8E2E-33F89806FAD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84296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4A92-7EB8-43CD-82FE-65A004B0B448}" type="datetimeFigureOut">
              <a:rPr lang="en-CA" smtClean="0"/>
              <a:pPr/>
              <a:t>2023-01-17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2591-6AB3-4530-8E2E-33F89806FAD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94655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4A92-7EB8-43CD-82FE-65A004B0B448}" type="datetimeFigureOut">
              <a:rPr lang="en-CA" smtClean="0"/>
              <a:pPr/>
              <a:t>2023-01-17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2591-6AB3-4530-8E2E-33F89806FAD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87569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4A92-7EB8-43CD-82FE-65A004B0B448}" type="datetimeFigureOut">
              <a:rPr lang="en-CA" smtClean="0"/>
              <a:pPr/>
              <a:t>2023-01-17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2591-6AB3-4530-8E2E-33F89806FAD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1293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CA" i="0"/>
              <a:t>Drag picture to placeholder or click icon to add</a:t>
            </a:r>
            <a:endParaRPr lang="en-US" i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1/17/23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455533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B24A92-7EB8-43CD-82FE-65A004B0B448}" type="datetimeFigureOut">
              <a:rPr lang="en-CA" smtClean="0"/>
              <a:pPr/>
              <a:t>2023-01-17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0D2591-6AB3-4530-8E2E-33F89806FAD3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122262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B24A92-7EB8-43CD-82FE-65A004B0B448}" type="datetimeFigureOut">
              <a:rPr lang="en-CA" smtClean="0"/>
              <a:pPr/>
              <a:t>2023-01-17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0D2591-6AB3-4530-8E2E-33F89806FAD3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90752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4A92-7EB8-43CD-82FE-65A004B0B448}" type="datetimeFigureOut">
              <a:rPr lang="en-CA" smtClean="0"/>
              <a:pPr/>
              <a:t>2023-01-17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2591-6AB3-4530-8E2E-33F89806FAD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67124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4A92-7EB8-43CD-82FE-65A004B0B448}" type="datetimeFigureOut">
              <a:rPr lang="en-CA" smtClean="0"/>
              <a:pPr/>
              <a:t>2023-01-17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2591-6AB3-4530-8E2E-33F89806FAD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01964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37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244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577145-B83F-4414-9F92-88DDE0092700}" type="datetimeFigureOut">
              <a:rPr lang="en-CA" smtClean="0"/>
              <a:pPr/>
              <a:t>2023-01-17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5796BA-F2EA-46DD-839F-B5355C75B5D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0250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 dirty="0"/>
              <a:t>Click icon</a:t>
            </a:r>
            <a:r>
              <a:rPr lang="en-US" i="0" baseline="0" dirty="0"/>
              <a:t> to add </a:t>
            </a:r>
            <a:r>
              <a:rPr lang="en-US" i="0" dirty="0"/>
              <a:t>full page picture</a:t>
            </a:r>
            <a:endParaRPr lang="en-US" i="0" baseline="0" dirty="0"/>
          </a:p>
          <a:p>
            <a:pPr marL="0" marR="0" indent="0" algn="ctr">
              <a:buFontTx/>
              <a:buNone/>
            </a:pPr>
            <a:endParaRPr lang="en-US" i="0" dirty="0"/>
          </a:p>
          <a:p>
            <a:pPr algn="ctr">
              <a:buFontTx/>
              <a:buNone/>
            </a:pPr>
            <a:endParaRPr lang="en-US" i="0" dirty="0"/>
          </a:p>
          <a:p>
            <a:pPr algn="ctr">
              <a:buFontTx/>
              <a:buNone/>
            </a:pP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53309096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>
              <a:defRPr baseline="0"/>
            </a:lvl1pPr>
            <a:extLst/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>
              <a:buFontTx/>
              <a:buNone/>
              <a:defRPr sz="1800"/>
            </a:lvl1pPr>
            <a:extLst/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>
              <a:buFontTx/>
              <a:buNone/>
            </a:pPr>
            <a:r>
              <a:rPr lang="en-CA" sz="2000"/>
              <a:t>Drag picture to placeholder or click icon to add</a:t>
            </a:r>
            <a:endParaRPr lang="en-US" sz="200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>
              <a:buFontTx/>
              <a:buNone/>
            </a:pPr>
            <a:r>
              <a:rPr lang="en-CA" sz="2000"/>
              <a:t>Drag picture to placeholder or click icon to add</a:t>
            </a:r>
            <a:endParaRPr lang="en-US" sz="200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>
              <a:buFontTx/>
              <a:buNone/>
            </a:pPr>
            <a:r>
              <a:rPr lang="en-CA" sz="2000"/>
              <a:t>Drag picture to placeholder or click icon to add</a:t>
            </a:r>
            <a:endParaRPr lang="en-US" sz="2000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1/17/23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492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CA" sz="2400" i="0"/>
              <a:t>Drag picture to placeholder or click icon to add</a:t>
            </a:r>
            <a:endParaRPr lang="en-US" sz="2400" i="0" dirty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CA" sz="2400" i="0"/>
              <a:t>Drag picture to placeholder or click icon to add</a:t>
            </a:r>
            <a:endParaRPr lang="en-US" sz="2400" i="0" dirty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1/17/23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63553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1/17/23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83963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CA" i="0"/>
              <a:t>Drag picture to placeholder or click icon to add</a:t>
            </a:r>
            <a:endParaRPr lang="en-US" i="0" dirty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CA" i="0"/>
              <a:t>Drag picture to placeholder or click icon to add</a:t>
            </a:r>
            <a:endParaRPr lang="en-US" i="0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1/17/23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89077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1/17/23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03069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.jp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CA" noProof="1"/>
              <a:t>Click to edit Master title style</a:t>
            </a:r>
            <a:endParaRPr lang="en-US" dirty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CA" noProof="1"/>
              <a:t>Click to edit Master text styles</a:t>
            </a:r>
          </a:p>
          <a:p>
            <a:pPr lvl="1"/>
            <a:r>
              <a:rPr lang="en-CA" noProof="1"/>
              <a:t>Second level</a:t>
            </a:r>
          </a:p>
          <a:p>
            <a:pPr lvl="2"/>
            <a:r>
              <a:rPr lang="en-CA" noProof="1"/>
              <a:t>Third level</a:t>
            </a:r>
          </a:p>
          <a:p>
            <a:pPr lvl="3"/>
            <a:r>
              <a:rPr lang="en-CA" noProof="1"/>
              <a:t>Fourth level</a:t>
            </a:r>
          </a:p>
          <a:p>
            <a:pPr lvl="4"/>
            <a:r>
              <a:rPr lang="en-CA" noProof="1"/>
              <a:t>Fifth level</a:t>
            </a:r>
            <a:endParaRPr lang="en-US" dirty="0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1/17/23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2"/>
                </a:solidFill>
              </a:defRPr>
            </a:lvl1pPr>
            <a:extLst/>
          </a:lstStyle>
          <a:p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616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  <p:sldLayoutId id="2147483987" r:id="rId15"/>
    <p:sldLayoutId id="2147483988" r:id="rId16"/>
    <p:sldLayoutId id="2147483989" r:id="rId17"/>
    <p:sldLayoutId id="2147483990" r:id="rId18"/>
    <p:sldLayoutId id="2147483991" r:id="rId19"/>
    <p:sldLayoutId id="2147483992" r:id="rId20"/>
    <p:sldLayoutId id="2147483993" r:id="rId21"/>
    <p:sldLayoutId id="2147483994" r:id="rId22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1/17/23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352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368">
          <p15:clr>
            <a:srgbClr val="F26B43"/>
          </p15:clr>
        </p15:guide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C+M_04180_UnveilingMat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052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00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</p:sldLayoutIdLst>
  <p:hf hdr="0" dt="0"/>
  <p:txStyles>
    <p:titleStyle>
      <a:lvl1pPr algn="ctr" defTabSz="457039" rtl="0" eaLnBrk="1" latinLnBrk="0" hangingPunct="1">
        <a:spcBef>
          <a:spcPct val="0"/>
        </a:spcBef>
        <a:buNone/>
        <a:defRPr sz="3600" kern="1200" cap="all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779" indent="-342779" algn="l" defTabSz="45703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8" indent="-285650" algn="l" defTabSz="45703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8" indent="-228520" algn="l" defTabSz="45703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36" indent="-228520" algn="l" defTabSz="45703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6" indent="-228520" algn="l" defTabSz="45703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14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54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92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32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8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8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6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5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4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2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2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lawcaa@uvic.ca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www.uvic.ca/law/jd/exchangeterms/outgoingexchange/index.ph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bocconi.eu/wps/wcm/connect/1d89abf8-a075-411e-9529-f079644dec68/Course+offer+-+Fall+2021+-+ENG.pdf?MOD=AJPERES&amp;CVID=nHedEp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c.ie/en/law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world@uvic.c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196752"/>
            <a:ext cx="6736054" cy="2098226"/>
          </a:xfrm>
        </p:spPr>
        <p:txBody>
          <a:bodyPr>
            <a:normAutofit fontScale="90000"/>
          </a:bodyPr>
          <a:lstStyle/>
          <a:p>
            <a:r>
              <a:rPr lang="en-CA" sz="6600" b="1" cap="none" dirty="0">
                <a:solidFill>
                  <a:schemeClr val="tx1"/>
                </a:solidFill>
              </a:rPr>
              <a:t>Outbound Exchange </a:t>
            </a:r>
            <a:br>
              <a:rPr lang="en-CA" sz="6600" b="1" cap="none" dirty="0">
                <a:solidFill>
                  <a:schemeClr val="tx1"/>
                </a:solidFill>
              </a:rPr>
            </a:br>
            <a:r>
              <a:rPr lang="en-CA" sz="6600" b="1" cap="none" dirty="0">
                <a:solidFill>
                  <a:schemeClr val="tx1"/>
                </a:solidFill>
              </a:rPr>
              <a:t>Info Session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6016" y="4462994"/>
            <a:ext cx="3456384" cy="1152128"/>
          </a:xfrm>
        </p:spPr>
        <p:txBody>
          <a:bodyPr>
            <a:noAutofit/>
          </a:bodyPr>
          <a:lstStyle/>
          <a:p>
            <a:r>
              <a:rPr lang="en-CA" sz="2000" dirty="0">
                <a:solidFill>
                  <a:schemeClr val="tx1"/>
                </a:solidFill>
                <a:latin typeface="+mj-lt"/>
              </a:rPr>
              <a:t>Tuesday January 17, 2023</a:t>
            </a:r>
          </a:p>
          <a:p>
            <a:r>
              <a:rPr lang="en-CA" sz="2000" dirty="0">
                <a:solidFill>
                  <a:schemeClr val="tx1"/>
                </a:solidFill>
                <a:latin typeface="+mj-lt"/>
              </a:rPr>
              <a:t>FRA Room 157</a:t>
            </a:r>
          </a:p>
          <a:p>
            <a:r>
              <a:rPr lang="en-CA" sz="2000" dirty="0">
                <a:solidFill>
                  <a:schemeClr val="tx1"/>
                </a:solidFill>
                <a:latin typeface="+mj-lt"/>
              </a:rPr>
              <a:t>12:30 pm to 1:20 pm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125" y="3717032"/>
            <a:ext cx="3507854" cy="235602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268760"/>
            <a:ext cx="7488832" cy="5184576"/>
          </a:xfrm>
        </p:spPr>
        <p:txBody>
          <a:bodyPr>
            <a:noAutofit/>
          </a:bodyPr>
          <a:lstStyle/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2400" b="1" dirty="0">
                <a:solidFill>
                  <a:schemeClr val="tx1"/>
                </a:solidFill>
              </a:rPr>
              <a:t>UVic Law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</a:rPr>
              <a:t>Selection by Subcommittee of the International Committee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100" dirty="0">
                <a:solidFill>
                  <a:schemeClr val="tx1"/>
                </a:solidFill>
              </a:rPr>
              <a:t>Minimum 4.5 GPA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100" dirty="0">
                <a:solidFill>
                  <a:schemeClr val="tx1"/>
                </a:solidFill>
              </a:rPr>
              <a:t>3L/4L students have preference over 2L students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100" dirty="0">
                <a:solidFill>
                  <a:schemeClr val="tx1"/>
                </a:solidFill>
              </a:rPr>
              <a:t>3L/4L students on exchange in their last term must have completed all mandatory courses 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100" dirty="0">
                <a:solidFill>
                  <a:schemeClr val="tx1"/>
                </a:solidFill>
              </a:rPr>
              <a:t>Academic performance relative to other applicants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100" dirty="0">
                <a:solidFill>
                  <a:schemeClr val="tx1"/>
                </a:solidFill>
              </a:rPr>
              <a:t>Reasons for wishing to participate in exchange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CA" sz="2100" b="1" dirty="0">
                <a:solidFill>
                  <a:schemeClr val="tx1"/>
                </a:solidFill>
              </a:rPr>
              <a:t>Host University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</a:rPr>
              <a:t>Nominations sent to host institutions who have final say in accepting/declining an application</a:t>
            </a:r>
            <a:endParaRPr lang="en-CA" sz="2100" dirty="0">
              <a:solidFill>
                <a:schemeClr val="tx1"/>
              </a:solidFill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71600" y="541784"/>
            <a:ext cx="7200900" cy="6549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000" dirty="0">
                <a:solidFill>
                  <a:schemeClr val="tx1"/>
                </a:solidFill>
              </a:rPr>
              <a:t>Selection Criteria</a:t>
            </a:r>
          </a:p>
          <a:p>
            <a:pPr algn="ctr"/>
            <a:endParaRPr lang="en-CA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335" y="1268760"/>
            <a:ext cx="7408333" cy="3921299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Registered in LAW 352 at UVic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Block credit of 7.5 units is typical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Pass/Fail; Grades do not contribute to GPA and course prizes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Can only take law courses at host university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All program required courses must be completed at UVic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Associate Dean &amp; Registrar’s Office must approve all course registrations during an exchange term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Cannot register for courses at UVic during exchange term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Pass/Fail; Grades do not contribute to GPA and course prizes</a:t>
            </a:r>
          </a:p>
          <a:p>
            <a:endParaRPr lang="en-CA" sz="2400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71600" y="541784"/>
            <a:ext cx="7200900" cy="6549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000" dirty="0">
                <a:solidFill>
                  <a:schemeClr val="tx1"/>
                </a:solidFill>
              </a:rPr>
              <a:t>Academic Information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71600" y="541784"/>
            <a:ext cx="7200900" cy="6549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000" dirty="0">
                <a:solidFill>
                  <a:schemeClr val="tx1"/>
                </a:solidFill>
              </a:rPr>
              <a:t>Application Deadline</a:t>
            </a:r>
          </a:p>
          <a:p>
            <a:pPr algn="ctr"/>
            <a:endParaRPr lang="en-CA" sz="4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8205" y="1196752"/>
            <a:ext cx="69701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CA" sz="3200" b="1" dirty="0">
                <a:solidFill>
                  <a:srgbClr val="C00000"/>
                </a:solidFill>
                <a:latin typeface="Calibri"/>
              </a:rPr>
              <a:t>Wednesday, March 1</a:t>
            </a:r>
            <a:r>
              <a:rPr lang="en-CA" sz="3200" b="1" baseline="30000" dirty="0">
                <a:solidFill>
                  <a:srgbClr val="C00000"/>
                </a:solidFill>
                <a:latin typeface="Calibri"/>
              </a:rPr>
              <a:t>st</a:t>
            </a:r>
            <a:r>
              <a:rPr lang="en-CA" sz="3200" b="1" dirty="0">
                <a:solidFill>
                  <a:srgbClr val="C00000"/>
                </a:solidFill>
                <a:latin typeface="Calibri"/>
              </a:rPr>
              <a:t> at 4:00pm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755576" y="2348880"/>
            <a:ext cx="7992888" cy="208823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9600" dirty="0">
                <a:solidFill>
                  <a:schemeClr val="tx1"/>
                </a:solidFill>
                <a:latin typeface="+mj-lt"/>
              </a:rPr>
              <a:t>Submit the following by email to Fran Blake at </a:t>
            </a:r>
            <a:r>
              <a:rPr lang="en-CA" sz="9600" dirty="0">
                <a:solidFill>
                  <a:schemeClr val="tx1"/>
                </a:solidFill>
                <a:latin typeface="+mj-lt"/>
                <a:hlinkClick r:id="rId3"/>
              </a:rPr>
              <a:t>lawcaa@uvic.ca</a:t>
            </a:r>
            <a:r>
              <a:rPr lang="en-CA" sz="9600" dirty="0">
                <a:solidFill>
                  <a:schemeClr val="tx1"/>
                </a:solidFill>
                <a:latin typeface="+mj-lt"/>
              </a:rPr>
              <a:t>:</a:t>
            </a:r>
          </a:p>
          <a:p>
            <a:pPr>
              <a:lnSpc>
                <a:spcPct val="114000"/>
              </a:lnSpc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9600" dirty="0">
                <a:solidFill>
                  <a:schemeClr val="tx1"/>
                </a:solidFill>
              </a:rPr>
              <a:t>Completed application form</a:t>
            </a:r>
          </a:p>
          <a:p>
            <a:pPr>
              <a:lnSpc>
                <a:spcPct val="114000"/>
              </a:lnSpc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9600" dirty="0">
                <a:solidFill>
                  <a:schemeClr val="tx1"/>
                </a:solidFill>
              </a:rPr>
              <a:t>Law school transcript from Online Tools </a:t>
            </a:r>
          </a:p>
          <a:p>
            <a:pPr>
              <a:lnSpc>
                <a:spcPct val="114000"/>
              </a:lnSpc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9600" dirty="0">
                <a:solidFill>
                  <a:schemeClr val="tx1"/>
                </a:solidFill>
              </a:rPr>
              <a:t>Current CV/resume </a:t>
            </a:r>
          </a:p>
          <a:p>
            <a:pPr marL="0" indent="0">
              <a:buNone/>
            </a:pPr>
            <a:endParaRPr lang="en-CA" sz="5000" dirty="0">
              <a:solidFill>
                <a:schemeClr val="tx1"/>
              </a:solidFill>
              <a:latin typeface="+mj-lt"/>
            </a:endParaRPr>
          </a:p>
          <a:p>
            <a:endParaRPr lang="en-CA" sz="50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endParaRPr lang="en-CA" sz="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5004465"/>
            <a:ext cx="89864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CA" sz="2400" dirty="0"/>
              <a:t>Application forms available online at </a:t>
            </a:r>
            <a:r>
              <a:rPr lang="en-CA" sz="2400" dirty="0">
                <a:solidFill>
                  <a:srgbClr val="0000FF"/>
                </a:solidFill>
                <a:hlinkClick r:id="rId4"/>
              </a:rPr>
              <a:t>www.uvic.ca/law/jd/exchangeterms/outgoingexchange/index.php</a:t>
            </a:r>
            <a:endParaRPr lang="en-CA" sz="2400" dirty="0">
              <a:solidFill>
                <a:srgbClr val="0000FF"/>
              </a:solidFill>
            </a:endParaRPr>
          </a:p>
          <a:p>
            <a:pPr lvl="0" algn="ctr"/>
            <a:endParaRPr lang="en-CA" sz="3200" b="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8400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7584" y="1772816"/>
            <a:ext cx="7557517" cy="2260824"/>
          </a:xfrm>
        </p:spPr>
        <p:txBody>
          <a:bodyPr>
            <a:no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Cutting edge legal research through its Centre for Criminal Justice, International Commercial and Economic Law Group, and Research Cluster for Understanding Emotions in Society</a:t>
            </a:r>
            <a:endParaRPr lang="en-CA" sz="2200" dirty="0">
              <a:solidFill>
                <a:schemeClr val="tx1"/>
              </a:solidFill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200" dirty="0">
                <a:solidFill>
                  <a:schemeClr val="tx1"/>
                </a:solidFill>
              </a:rPr>
              <a:t>Wide range of modules </a:t>
            </a:r>
            <a:r>
              <a:rPr lang="en-US" sz="2200" dirty="0">
                <a:solidFill>
                  <a:schemeClr val="tx1"/>
                </a:solidFill>
              </a:rPr>
              <a:t>covering European Union law, international commercial law, human rights in criminal justice, etc.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Terms run September to December and January to May</a:t>
            </a:r>
            <a:endParaRPr lang="en-CA" sz="22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www.ul.ie/law/sites/default/files/styles/banner/public/Law_Bann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7962" r="8333" b="5831"/>
          <a:stretch/>
        </p:blipFill>
        <p:spPr bwMode="auto">
          <a:xfrm>
            <a:off x="4575323" y="4653136"/>
            <a:ext cx="388843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89"/>
          <a:stretch/>
        </p:blipFill>
        <p:spPr bwMode="auto">
          <a:xfrm>
            <a:off x="971600" y="4653136"/>
            <a:ext cx="330914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1748780" y="548680"/>
            <a:ext cx="5631532" cy="12527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tx1"/>
                </a:solidFill>
              </a:rPr>
              <a:t>University of Limerick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(Limerick, Ireland)</a:t>
            </a:r>
            <a:endParaRPr lang="en-CA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1868" y="1801408"/>
            <a:ext cx="7540572" cy="1944216"/>
          </a:xfrm>
        </p:spPr>
        <p:txBody>
          <a:bodyPr>
            <a:no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One of the oldest and largest universities in Europe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Courses in international law, human rights, and European law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Terms run September to February and February to June</a:t>
            </a:r>
          </a:p>
          <a:p>
            <a:pPr>
              <a:buNone/>
            </a:pPr>
            <a:endParaRPr lang="en-CA" sz="2400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b="2222"/>
          <a:stretch>
            <a:fillRect/>
          </a:stretch>
        </p:blipFill>
        <p:spPr bwMode="auto">
          <a:xfrm>
            <a:off x="988545" y="4005064"/>
            <a:ext cx="3153535" cy="2312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visit-utrecht.com/sites/default/files/ckfinder/images/12.Oudegracht%20%27s%20avonds-%203972-A4s1%20%28c%29%20Jurjen%20Drenth_Toerisme%20Utrech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35"/>
          <a:stretch/>
        </p:blipFill>
        <p:spPr bwMode="auto">
          <a:xfrm>
            <a:off x="4575274" y="4009232"/>
            <a:ext cx="382492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1748780" y="548680"/>
            <a:ext cx="5631532" cy="12527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tx1"/>
                </a:solidFill>
              </a:rPr>
              <a:t>University of Utrecht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(Utrecht, Netherlands)</a:t>
            </a:r>
            <a:endParaRPr lang="en-CA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6864" cy="726976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 err="1">
                <a:solidFill>
                  <a:schemeClr val="tx1"/>
                </a:solidFill>
              </a:rPr>
              <a:t>Vrije</a:t>
            </a:r>
            <a:r>
              <a:rPr lang="en-CA" b="1" dirty="0">
                <a:solidFill>
                  <a:schemeClr val="tx1"/>
                </a:solidFill>
              </a:rPr>
              <a:t> </a:t>
            </a:r>
            <a:r>
              <a:rPr lang="en-CA" dirty="0">
                <a:solidFill>
                  <a:schemeClr val="tx1"/>
                </a:solidFill>
              </a:rPr>
              <a:t>University</a:t>
            </a:r>
            <a:r>
              <a:rPr lang="en-CA" b="1" dirty="0">
                <a:solidFill>
                  <a:schemeClr val="tx1"/>
                </a:solidFill>
              </a:rPr>
              <a:t> </a:t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sz="3600" dirty="0">
                <a:solidFill>
                  <a:schemeClr val="tx1"/>
                </a:solidFill>
              </a:rPr>
              <a:t>(Amsterdam, Netherlands)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93373" y="1700808"/>
            <a:ext cx="7539067" cy="4104456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200" dirty="0">
                <a:solidFill>
                  <a:schemeClr val="tx1"/>
                </a:solidFill>
              </a:rPr>
              <a:t>Four interdisciplinary university themes: Human Health and Life Sciences, Science for Sustainably, Connected World, and Governance for Society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200" dirty="0">
                <a:solidFill>
                  <a:schemeClr val="tx1"/>
                </a:solidFill>
              </a:rPr>
              <a:t>May take a mix of undergraduate and master’s courses in international law, crime and justice, and human rights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200" dirty="0">
                <a:solidFill>
                  <a:schemeClr val="tx1"/>
                </a:solidFill>
              </a:rPr>
              <a:t>Terms run September to February and February to June</a:t>
            </a:r>
          </a:p>
          <a:p>
            <a:pPr>
              <a:buNone/>
            </a:pP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7" name="Picture 6" descr="amsterd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3373" y="4249604"/>
            <a:ext cx="3331746" cy="205971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lum contrast="10000"/>
          </a:blip>
          <a:srcRect l="3348" t="2921" r="2464" b="3648"/>
          <a:stretch/>
        </p:blipFill>
        <p:spPr bwMode="auto">
          <a:xfrm>
            <a:off x="5378500" y="4249604"/>
            <a:ext cx="3153940" cy="205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fulloftravel.com/wp-content/uploads/2012/09/downtown_core_singapore-1024x6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305" y="4337253"/>
            <a:ext cx="2963608" cy="197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200900" cy="792088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chemeClr val="tx1"/>
                </a:solidFill>
              </a:rPr>
              <a:t>National University of Singapore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704" y="1268760"/>
            <a:ext cx="7703746" cy="2160240"/>
          </a:xfrm>
        </p:spPr>
        <p:txBody>
          <a:bodyPr>
            <a:no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Students and faculty from more than a hundred countries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Electives in Asian legal studies, corporate law, world trade law, IP and technology law, international and comparative law, etc.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Terms run August to December and February to June</a:t>
            </a:r>
          </a:p>
        </p:txBody>
      </p:sp>
      <p:pic>
        <p:nvPicPr>
          <p:cNvPr id="2050" name="Picture 2" descr="http://www.nus.edu.sg/openday/2013/img/img-law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"/>
          <a:stretch/>
        </p:blipFill>
        <p:spPr bwMode="auto">
          <a:xfrm>
            <a:off x="971600" y="4316086"/>
            <a:ext cx="4583758" cy="199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579722"/>
            <a:ext cx="7211144" cy="689038"/>
          </a:xfrm>
        </p:spPr>
        <p:txBody>
          <a:bodyPr>
            <a:normAutofit/>
          </a:bodyPr>
          <a:lstStyle/>
          <a:p>
            <a:pPr algn="ctr"/>
            <a:r>
              <a:rPr lang="en-CA" sz="4000" dirty="0">
                <a:solidFill>
                  <a:schemeClr val="tx1"/>
                </a:solidFill>
              </a:rPr>
              <a:t>University of Hong Kong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71600" y="1268760"/>
            <a:ext cx="7488832" cy="4248472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Offers excellent courses on Hong Kong’s unique legal and constitutional system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Wide range of electives in human rights, corporate and financial law, information technology and IP law, international law, and arbitration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Terms run September to December</a:t>
            </a:r>
            <a:br>
              <a:rPr lang="en-CA" sz="2400" dirty="0">
                <a:solidFill>
                  <a:schemeClr val="tx1"/>
                </a:solidFill>
              </a:rPr>
            </a:br>
            <a:r>
              <a:rPr lang="en-CA" sz="2400" dirty="0">
                <a:solidFill>
                  <a:schemeClr val="tx1"/>
                </a:solidFill>
              </a:rPr>
              <a:t>and January to May</a:t>
            </a:r>
          </a:p>
        </p:txBody>
      </p:sp>
      <p:pic>
        <p:nvPicPr>
          <p:cNvPr id="1026" name="Picture 2" descr="http://www.law.hku.hk/images/others/P20898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37638"/>
            <a:ext cx="2232248" cy="297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02149" y="5878433"/>
            <a:ext cx="177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400" dirty="0"/>
              <a:t>Cheng Yu Tung Tower</a:t>
            </a:r>
          </a:p>
          <a:p>
            <a:pPr algn="r"/>
            <a:r>
              <a:rPr lang="en-CA" sz="1400" dirty="0"/>
              <a:t>Centennial Campus</a:t>
            </a:r>
          </a:p>
        </p:txBody>
      </p:sp>
      <p:pic>
        <p:nvPicPr>
          <p:cNvPr id="1028" name="Picture 4" descr="http://www4.hku.hk/photos/index.php/gallery/media/photo/4201/5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63558"/>
            <a:ext cx="2736304" cy="184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2009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000" dirty="0">
                <a:solidFill>
                  <a:schemeClr val="tx1"/>
                </a:solidFill>
              </a:rPr>
              <a:t>University Of Sydney </a:t>
            </a:r>
            <a:br>
              <a:rPr lang="en-CA" sz="4000" dirty="0">
                <a:solidFill>
                  <a:schemeClr val="tx1"/>
                </a:solidFill>
              </a:rPr>
            </a:br>
            <a:r>
              <a:rPr lang="en-CA" sz="3200" dirty="0">
                <a:solidFill>
                  <a:schemeClr val="tx1"/>
                </a:solidFill>
              </a:rPr>
              <a:t>(Australia)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772816"/>
            <a:ext cx="7488832" cy="2520280"/>
          </a:xfrm>
          <a:noFill/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Offer courses in international and transnational law, comparative law, and environmental law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Terms run July to November and February to June </a:t>
            </a:r>
          </a:p>
        </p:txBody>
      </p:sp>
      <p:pic>
        <p:nvPicPr>
          <p:cNvPr id="3076" name="Picture 4" descr="https://lh4.googleusercontent.com/-odUYX7shn7Y/UL7HqAoVjlI/AAAAAAAAABs/C2xsbyqLCRQ/s0/090729_d3x_3568cmy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9" b="-1"/>
          <a:stretch/>
        </p:blipFill>
        <p:spPr bwMode="auto">
          <a:xfrm>
            <a:off x="971600" y="4149080"/>
            <a:ext cx="361157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6309320"/>
            <a:ext cx="14302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>
                <a:solidFill>
                  <a:schemeClr val="bg1">
                    <a:lumMod val="10000"/>
                  </a:schemeClr>
                </a:solidFill>
              </a:rPr>
              <a:t>Sydney Law School</a:t>
            </a:r>
          </a:p>
        </p:txBody>
      </p:sp>
      <p:pic>
        <p:nvPicPr>
          <p:cNvPr id="3080" name="Picture 8" descr="http://australiaadventures.files.wordpress.com/2009/12/sydneyharbourbridge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0"/>
          <a:stretch/>
        </p:blipFill>
        <p:spPr bwMode="auto">
          <a:xfrm>
            <a:off x="4974672" y="4149080"/>
            <a:ext cx="355776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00" y="566717"/>
            <a:ext cx="7200900" cy="1485900"/>
          </a:xfrm>
        </p:spPr>
        <p:txBody>
          <a:bodyPr>
            <a:noAutofit/>
          </a:bodyPr>
          <a:lstStyle/>
          <a:p>
            <a:pPr algn="ctr"/>
            <a:r>
              <a:rPr lang="en-CA" sz="4000" dirty="0">
                <a:solidFill>
                  <a:schemeClr val="tx1"/>
                </a:solidFill>
              </a:rPr>
              <a:t>Victoria University of Wellington </a:t>
            </a:r>
            <a:r>
              <a:rPr lang="en-CA" sz="3200" dirty="0">
                <a:solidFill>
                  <a:schemeClr val="tx1"/>
                </a:solidFill>
              </a:rPr>
              <a:t>(New Zealand)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00" y="1772816"/>
            <a:ext cx="7632848" cy="3450696"/>
          </a:xfrm>
        </p:spPr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Located in the city centre close to the Parliament House and Supreme Court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Courses in public law, commercial law, legal theory, and comparative law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Semesters run July to November and February to June</a:t>
            </a:r>
          </a:p>
          <a:p>
            <a:pPr>
              <a:buNone/>
            </a:pP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3314" name="AutoShape 2" descr="data:image/jpg;base64,/9j/4AAQSkZJRgABAQAAAQABAAD/2wBDAAkGBwgHBgkIBwgKCgkLDRYPDQwMDRsUFRAWIB0iIiAdHx8kKDQsJCYxJx8fLT0tMTU3Ojo6Iys/RD84QzQ5Ojf/2wBDAQoKCg0MDRoPDxo3JR8lNzc3Nzc3Nzc3Nzc3Nzc3Nzc3Nzc3Nzc3Nzc3Nzc3Nzc3Nzc3Nzc3Nzc3Nzc3Nzc3Nzf/wAARCACnAN8DASIAAhEBAxEB/8QAHAAAAQUBAQEAAAAAAAAAAAAABgIDBAUHAAEI/8QAPxAAAgEDAwIFAQYEAwcEAwAAAQIDAAQRBRIhMUEGEyJRYXEHFDKBkaEjQrHBFdHwJDNSYnKy4RZDovFTgpL/xAAaAQACAwEBAAAAAAAAAAAAAAACAwABBAUG/8QAIxEAAgICAgMAAwEBAAAAAAAAAAECEQMhEjEEIkETMlEFM//aAAwDAQACEQMRAD8AzQClgUkUsV1xJ6BS1FJFKFEiCgKUBXgpQo0Az0UsV0alyAqlnYhUUdWY9AP9cdavPEWitpEVghdJN0JzIhyrNu5CnuBlevPIoXnhGag+2ThJx5IpRS1FIFOLWoQxainUFNqKdWrKHFp1Rxx1ptadWhLA/WRcPNJLcWrxygbVZW4bn/I/X4qh7g0e+ITbfdVjukwr7gr8/wAM44OP7fP1oMun8wK0UQRUUBiOvXGT9a43kwUZ3ZsxytHtjNFbuZG5dDleev6U9eahcX2VXOHwGUD8TY68VXEk4GOc/rVjafdEhAmALHnexOB8Ef3/ANFMZOuITX0glGOGLqcnGCen604YsYWM7yewU5H6ipM5s4g/lrI27BVZGyCPnAHPT44rrXUri3jaCIxoz8NNt9ePbP5VVJPZZBnCo21WLAdSRjmm6W3PqIzz7cV6rhV2lVJ55PzQFjeD7UoYxgjn3rznsKXtXaG3DPde4qEEEY7HB6V4KcdlwAoPHcnrXrwyRsUdCGGOPqMioQbddpxlT8g5pNe4NSLeymuFZk2BVGSXkVe4Hc/IqECAUoV4BShXYEnjOsYJc8YqffzSXbQXkmwmaFMlBjDKoUg/82R+eRTNvpR1IndII0VhtwAzE/TsKNY/CUieEYTCIpisU1whxskGGwxPZv7flWaefjMNRtASOpHt+9ebhvCDJZuigZP6U2Ji7qIdrKSAWxkDP9+tHOieGrbStXFxcA3KK26MBsMT03EkdhwPbJP0nkebDFpBYfHlkHtC0ZdP0+W8upo0uPL3PEx9UUQGT9ScZOPgduWNatJ3tvu8yxmXy1uEiVs7SR/u2/5trDOOm4e2aMn02CYsbG43MT/uZ8KwH/Keh/aoa2f3W2s4NRtcvaMUiEneMAquffCnH1GfauL+Ryk8kn7HU4UlCK1/DLyuGxnP/N70pat/EdjDaX8jW6yLDJ61Vmzs9x+R/Zh7VVL716jxsyzYlNHBzY3jm4sWtOrTajJp1RTxI4op1aQtOpVFiLm1hvIvLuI1dMg4PxQ3reiyWlq0kCh1JYvsjxsHGO/Tjp9aLFpbRpIjRyqGRhhge4rPlxRmmHGbiZlFZ5spbhn2kMqoDwGJ5x+mP1qKI3LbQpLewHNG7+E4hcKISTAzHcrPyo7YqQbHTfD4iVbcyySlj5r8smOmMD5I46nFc9+NJdmlZU+gRtdD1C4yVtZhhAwyoAwc4649jXaZp8dzc/drm4+65/nYAjpn3+BVneeI9X+7q7Onlsvl5A78Enj3yPjFU9/qVxqUkbXcuQOD7dACce5x2pT/ABxethKyVqtjZ2JQW13HeRHcpdcr6sd+SD17VTsCMAinnJKFeQAckDgCmcZwO1Ll2Wj1JGT8JIz7UuI7cu6B1GRg/Smsc1IkgkgWKWRfQ2cZ6HHb9xVFiZY1TncD6yMAHoO+atLjVkuZmaKyiVtgjQqp3AYx2PJ+etVA3Ou0ZIUE46496XbrM0u21Ds54AQZJq0yiVe6bJZXLQXAK9wxB5GMgY6g81ZQJaWdjb3aRrdEIfNVmIKuTgDHtgE8HuOeoqjlmDIFZW3qeu79e1OWeyaQJNMqAA4LnirTp6JRfLSxx2zVJHezJ/OT8MM1KTVQF9UR3e4OR+db4+RBgcQk0q6igO2V1XJ3HJAzWtaGsd74PgAw9u+n3CyMp/CTIeD3HFYvpFtZ3MC3OoTMZHLBUQ4CAHHatb8P+HZT4WtLrSL24AZGY2chVkk9ZBAJ5UkZ74z1rBmm3bQ7Gtoo7DQrCwuLhvLV1mCgxyICBtyeP1q8t4Gluo1PDSOERmXgGkX1pJYyNHeIUCEEljkbffP0oL8TePV/2rTfD7v90kODcOpDPgEen2Bz9fyrnQxyyP2OnPLDEvQL576zhvJbdbqGRo5CjMD6W/Mgc/8AmrKPU5o4PKl8uaHP+7lAZcf2/Kse0PUpAZoi4ZZAMhuv/nqKINN1doGVIJ2C5/DnIz9DxRz8dxfqxUPKjJJZEGHiGx0/UbB2hEkFwg3pG3qRyAfSD1GQSOeOazwrhiMEfXv80f6Mx1OCVQ0Syqm7arEb8dSPke36UNa1YRQ7ZEJUtvyoHGRzx7dTxW3/AD/JeGf45rTE+Zgjlj+SD6KhRTqikK8Ue17hysQPrI9qe2hXZQSQCcE9SK9De6OLWrFKKdQUhaeQVRBainkFNoKeUUJBajGBzivXgimXZNGkins6gj36UpBTqigewloF9W8JQeSXsXMW3LNGV35HXAHvmgrdFbyx+REZCAN3mIPxZ6df9citgJVEJkwFAzknGKDzpGmNqUl3qVy/lsTItu8ZRgcE4Ye2AeRWLPhWnEfCb+g1r15LNqRmkjC7o1whAzgqP/NVMqlG5KkkZ9PzVxrraU5ij0aKdBs3P5j5ByAeB14xz/aqZlIJ6fSsU009jkcisVLBSRnGccZ9qJ5JYJPC6RNphWSVyYpYl9RxxzgcjOeOCPkVAsrC3MazXJkjtldVkc5GSccrgHOM9Pz56UZ+Fb2yGrXEsTzSGcRgSzEBvSPVgDseDn69M0zHD5/QZP6Z4kFwrCLa6Fh0PGc0hpN8sf3dBGVHpKnBJ98+9Gv2hafEb03kEzu77cYO5ec9GHf09Pn6UDsjo+0hkZTg542mgnHg6LTss7PRp52ZpLa48pRukZMEjPfn/XFQLm32yyeQHMSttDNxk09a3l5HBIsUrbDyw654xn96ZfY3Acj05JOTuPc0MqpUWIJroznPzTJJ96diVn9KAsx6AdapsJF1pBaMJsfacH5zzX0N4TJb7PbHecO1s4B6ZO9q+dbErGygtk444/WvovwqzR/Z7pjKBvFtuG4e7N1GPmhl+oaW0UuvXepppF9b2hNwzxlEiKeY2Txgd/esvn0S3N+0QvAtz1MLRozcd8HnrmthFzDLNH59uEYuP4kTbMc4zjkcflWQ69Go8d3MgkDPvYAY5YYPOf1NJwbTHeTWtD/hzwsLydzaXdrOVifhkO304z6lOQeOo/vStS8MXlmJZfu9xCoP41/jQ9e7Lyv/AOyiqzwjbPOt3bQzR+qCR0LOEG8AFRk4wcjg/vWga1qmqabJqk6OWEVnBLbvIOEPAYIwI9vfqaY7QlAppmqXOnETzRq0eNqTxvuQHB6kZ4I7cGjW6Wy1PTzLYfxLa4hyA/JjkwRjp1B/se9Vtzf6VLc3J1KzWNrdYM3EY2yHzOAdyY75/Fn86sNHt5bVFhs1d7a/3AROF3pKhbP4QBux3xlhwc7RSp7V/UOwycZV8ZnOuSrf6rcWOnuuBIzZDAKMHOM+wyKIFsb1dGtLq8SUy4KSSsQyuASFwQewGMEds5NUWtKLbx1crKm0eZkhhjGVXt9aNlka88FLJnIiuiGP/CNwIH/zP6V0cGWbnFtmXNCMbSKFRTyCkKKdQV2TnjiinlFNqKeUUDIhainUFIUU6goWEDPizVI9PuYFVGMrg7s/hK8dRjt7j560I63eJNIs1u8hYnLs+eGHHBzg8Ac9aJ/H8atFE/ko+1MbgvIJOByPzwO+DQQkVw0WRBLwwOdpxyOPz5rm+RKTk4mnGlRP0W4hs5y5mi82QFGSWNmQqR0IHz2+lVsjZk83ylUfiwBw3Pz/AGq1e20+HTraWW4DXMrAsgDA4J5JPx8d6r54d05jCFWXJLSMSOhOemfnpSJKlQxMnPezanHEt3KywxIF9IJITGCfbGR37k0TaTquhjVLa5R1slQN5qMcDO3hlI7HuB8UMz29slvB9wllEwTLBzncSMnHGMYH5/1JPDmkxPaNDcWC319IAwCnCxKc8s+fSd3ZRng9elMx8uQEqolaxqdpcARWejGRp+jzQCMykd0z6ifkdcDPNCWtRxMkk33lTNLIHeGDLRxe+4kk7vb6HpWk2vgsXSq3iG+uL1kAEcazMEUe2SMmmNT+znT3tZZNPeVbkLlEcgoSOw6YHb96ZOEpAqSRmVnBEbWV7ln2DYQu4r1bBI98DNN3d2JXCQRRwxqgjAjQrux/Me5JxnmjPQvBOo6lLKuol4Ta5QRO/G7llXPdeT09/ril17wfqehWzXV+bdY9yqhRshyRkgDrx9KRKDSsYpIH54hGiPghj2NTbWQQWqtEud4IcAcmo+o7PPZVLAL0B705bMos1B/FuPf5pbWwkO6fcpbXIkaBZlB/Cc4J/Ktz8HeMLG68M2mkyKYpvIMSsHB9QJIyDg8/AI+ayTTpYo7RiihViYYxgZz/AH5/ate0i1tb/wAKaCLu3WcTWM7EGNSVIDYKtjKkZ96CSfEbHtDzuouIwU/h7gSfjjNZb4kCf+vJvLG0FzsX4w39qOxrNvZqh1TT7lBGV3TWzrMh6ZLIcEf+az7V721vfF76pazRtbCUsvOCV5/Tr+1K8dVY7yXyoi+FWby7tV6m3lHXtso81CaWGe8kjyo/wSN1GfSx9HUHIPt9KAtBsmimeN7i0xIrqGMwC52nHP6UdahHOpnlwQkmhqivwylgE3AEZGae6M20OXyWss+pR3aBVFjbSPLH6WzuGPcHk+wz8dautCkeIamhlaJAGYc8BgQD9KGNYkBh1PAyDosDAj3Gw5/eifS2mDXskAG4CYZHb0o396XNaDxv2RlnjO5uZPEzHUmWUEqxKnO5SuBluCTxzRl4WsdOvPCOqXtotxC9rKgMe8FHB24znJ465GKD/tAuDc64rPHEHKJ60UDdyeuOD+gor+zCUJ4S8WpNkRpDHM3A6APk/wDxo8Uq4tkyq20RwADTqCo1hfW16nnKrRwSTeRAzkZdwASSP5VGVGe5YfJE8Rle1dqHk45fTnSxTXw5RTqikqKdUU276BqhainFFJQU8ooWQRcW8V1bvDONyOORVDr63FlprepFgjUJGVQKDx6QTznGOmM/I4okBAGSQAOpPaqHX/EGhxQPDcsLs/8A44eTn/q7fr04pORxoZG7Ay7t7i7t/KgiO4xmZztXoqZxnOenOD3PeoemWbvdIt4rx5KqXwSy4BOdrcHgYOegpn/EJkmlNpJJDG7ghQ/YcqDjg4o08A29zOL7U7g+e6oRmfLb9w9XY59P/dXOlJLbNUYt6O03wWs2oCX7yDFtYgyJvbsOvQ9T24xnvRnoum29k0otA0cIYBUyDkhQC2epP19jTOnW0z25R3bKIoSNwOF5285wc4I+q9qt7G2FrbxwjPpHJPUk8k/mSa241FxuJnnd0x9BTqjI6Z+KSBgHAz8VAi1u0e+isJPMhuZVfG70gFcZG7357e1W3/QEi2A6Fvjk1nX2lXTxWtvp/wDiUM+Jf4kUoDP0YgsRyMcge/GeeTE1rxtd6PqF5bwyTyIEMUXmgoytk7n99+T8AYzj3zuS5mvLh5p5VeWRss0lZsmVNUhsIPsbvnLXL/pTW4thRXsrh/UQQ56+1IUc1mY4nw3BRGThdzDk+1bb4S8SaWuiaFa3U8kMltbyRYkgbbLuBxhhke3XFYUqs2CoJHTIFan4Vhk+42MUiOA8AZA4wCNp6UnLNpI0YYKT2XGpBZIJIHk2bxgvGpyoJxkD8zQXeRFNYaBHZoonA4BBbnqccc0WzGZYZGE0D7UJ9S4PA9x1/Q0JTS+ddNc7BGZG37Gl6cd/9d6XgVDvK3Vl/wCCY4m1pEliNwGgk9EiA5Oxj/MMdf6UUNodrHmeC3ezzN5TzWLmJShIGSBlT1z0waD/AAneraeILOb8WNw2rcIuRtOTk4wea0IS27SLIjywASK/8aAgYBAbMibgRhe/+RDJ9mZFNPosV1aPi/jlMyNbfx7fDbTt43R/JXBKcVO0m0uYi6MUiNx5kcUiTCRJG2KNqkYIPp6MM81MEMswzCsV1H5oYyW5WTA9A4x6hyD19qlRWUV3p8tlOjKr3JV1YkHBVGB45Bz05yPehdtFqk0Yv9osbR61aM8ZjZowdpUg/iz0P1oo+y54byy8SaUuGkn05/UcDPJA/wC6gzxRez3WpxWU89zLBGwUNcOHYAnkqSOAevNXnhLSLU6pJDDLcLcrDKyFZBztXdjDL8H/ADHWmQtR0Se5bJMcX+GeF59MdWLylHj9o5WKhuegxsU54PJ7U7Nq8K3ckbh1bLsR12gN3x17dKsfuWpxQs8d1D6CFZLlcAg9CGUnAOR2601JC0Uskl5o8kUjxsj3Fv8AxAQeudvI/MUuOaS/ZD3gj8dFDqHi6xtgywRyTyDPUbACPfPP7Cr2KeRFSO7CRzmBJuchXVh1XPOAeD+R71T3ei2GpWi2+nXtuZhKZP4v4yD1U98de1Std0+Se2W2WIrHFbPGJZO6hgyjjr37dhWjH5NdOjPPx5fyyRN4h0q2Zlku03L1VMuf2FUmo+OlUlNOtScf+5Mf7ChxtJvQkJSPPnsyRrwDlTgjBxz/AJ1W3cMsEjRzKySKcMrDBB9sVrfkSa0zN+JJ7RN1HW9Q1I5u7p2XtGDtUfkKrs4/+8U0rN0xTsQDuqkgZIGT0rO5N9hpUKRGZhkkqTjIrcfB2iLZ6Bp6yuomlQTPsOCN4/CePbAIORQV4V0O11bRpUwXkjvYTMFG3ETA7sZ743DtWrwxqAWhJVQ3H0rNmnqkavHhu2Qr6xNnGl3GU8u3BWQKu0+WSM8dDg4bjHQ04g6Y5HvVruV02uoIIwcj8X/j4qmtYvuk8unkMRBhoix5MR6ZPfacqfoD3rV4eW/RiPLxV7IYu9UitrWeZUaVoSQ0aOu44BJKjv0/Y+1Y34r1MXeqT3S3Es8gcNFMxAG0YxwOOo7dxRr9oerz2TyJ5MKkKREZcEuOA2Aee46HsOMc1k0krSuWlOWI4pmafwRjj9Hb++uNRvJbq8k8yeU7nYgDJ9+KbVQYzwSwPT4pqnYkDglpAg+e9Zuxo1TyQscE/pSZsF8YxjrU6Q744Sq/BqFobFzIcJ5jBB2HANa54O1G7W30+IzvLAbdFZJeQQVPv/4rHI88EDOO3vWt+ESI7LTz1yinhscCM0jN0jVgSbdl9c6fpzqfud/bgHrFPGVEgPUZwRnnsf061mviISR+MEVQiQQyKCkT4VVDdBk8jGKNXmQKCd6qmAw3HPueaAPFSrH41IjJZfvC7Sx5I3dzVYPpPJvRL8InUE1a4jRpjLOrCHy39RYhh6cZ5op02/1Sxm0WKcGIz20rSrLGY2LrkjJABzhRx2oI8LZGuyJ6iSxAAHJ/F0o2tr67ii8MEXVx/FL+aN5Ib1MMsCcGmyViEyXY+JpbldLa/tFea6SRjKFDFCmeF43dFP8AMKIfDXiIajb+dEbhogFZYpJixYHOQu4kqQR03EH460H2E5ZNEdre0Z3uJkGI9hUchsBSBz8g9al+GGhitbR4wbWITKYw77iAHfjOBznOKW40govYC+NIvL1YPGwZdq8E4YEfGM96uPCOs29p4ps5JpgtvmQSSE54dCvQD5qN9pGlXNvr08ohYRyMxUIQwQbjgAjqOf3ql8O29ydWsHS3kkHnJwEJB5HH7ijT9bLkrkbNbrZ6hGIzfRGBmQeZGSQcHnDY46ewocudQ1W19MiEt9+8jcg3KqEek4578Zz27Gre0DWsMkTRFXQsNpBBBBPaq+7SKaS/VoxhNSOcEercA2fp6ulJx7bNGdUkyJ4uaaCXRBcwwFp5yksk0ayEhsYz7jDg465HxmpsmkpbSmGK/uLZ40ViGYSxAksMbXOQPT/xdxUb7RLmT/09p7HcBBPGRvAOBtI49vwjpV3qqR3enK6RkzQzRXCyq3qOG+e2HNTXRe1Gyqntb5QZp7ayvo0wwkjbYykc5AORnp0NZx4l3zXbXmwJDeEyQuO65wQfkYwR2NH8+nzCe2iN6rW5upldZAQ5GVOATnOORjdgg0LS2KtoSJ5Cs9rqssM2wbiVI4BI6jIPNNhHiZ5Tc+wMbarcZ60qL8WdxNTrqGCeN5IdwKoGwxz1/wBYqHbwqU813KrnHA6GnMQjRPskvJW1e/tv4YjmtNxU4/kOSfrgn960GfUY0k06P70kMF1IfNuVO7YiRs7YPI3HaF6HGc9hWK+E7xrDXtPZduGu41LH+UZwePoTW1XelW0glnjsopLyNGKlAELMFPU9MnpznvzWfIlyTNONvg0M6jrRivEl0nD2yL60k3cnPUhiSOmAw/es8+0Lxnc3OpxR6eslotuB1PrLAg844I4XA+PyopNzbGJVeQ20LCNh5q7MiRQQS3THpYDPOTWY+KLlJL6YMEOQmCjZ4wOenOQR+lFj7sXOTqrKq+1C6v5Wku53kZnZyWP8x6n+lRg21SAep5GP0pI561MNtCsRZ7nDYB8sLyfj4p22JIwOfU3Iz0FdIpWNS3Gc457U/BaTPDJPEuVjwCAMkZ45HamNhyQwIx1qEOmcliO2alqdsCZ7A9KhvjfS/OYDaOlQtDkTJn1K+3PUdRWqeG9Z06LTrCK5sNQglSMRpOillYbSNxHT+lZSmCRuJAz2rTtBkjXTrTfBOYhEu4qUZT6eTjdkHGe1Iy9I0YltlqdIvni3rC0kTIHWSNlkUqMc8H/L6UC+OoltfHEqBcLHOoyWzjBFEj6VJAjNby3SqpOWXODgHH5HAoV1G4vJ7x5Lu4Ek7AF2eJS547nFTF/Ssv8AGN6CwPirKNgG4O3HGcsen60YWjj7l4VDMcLNJuUjvvahjR7d31a0WS5EUZnUtLHGoKgsPUDjtnPejRhcZwt5b3DQSHAns9pUjcQQVIwfT7dSKKWSgEk+yNprFodFJRSf8Tl3Y4xlhnHsOfbtUjw/l9OtxGmGS4lVfjEvA/eoISS0mBkWENFIJFaOU7d24Y6gY5/rU/TZordUjFu6RPK7lpGDKCxBJBXtlaB5F0ycaemUH2sW8dr4jkeDKAuxDDgknB/Yk0F20rG4iklZmIZTyc9xWkfa5p7TzWuo2gV4ZlG7bIreoqMnGe/9qziC3lYghQMe7AYx+dHHaCdWbRp891bI0sVyI8EqzPtfrg4w3Y8fpXksUlwJptluTNh2aEGMFgMBscjp8VUfd7mHVIIZQiZgMgO0SK2Cp9+mHqSZbEbTLm3nYSOqpG6ehWPqyD7Afy1nVp6NL4ONyQx4vaG48HzR3STxTxMrh12PGfVwOu4fix0q70vZdaBHIzw+ZJaLiMyBXc7QcqO/I/ahjxJe2smhXgS8mliaIYU4YMxbAAJGeor3wr4gSfT7XT1tlVoY1QO8jbZewyNpCnr9cUW6tg2raT7L68Rxh5A4Au2KsV4IZeOce4H50Ca1IYrXxBEhAA1RLgY42h1cj+oFaGsnT/ZzuPB8lxn9Ac/tQVr0Mj6trURQO33KKeOOXhm2MMgg8n07j9B8U1TUhX4+G7A4kkybsgbDwFz3quSfETJsUbmB+n0qZNcKsnERjz1QZ4FV8gTf6C3X+btT3T6M2yQkpR0mU4ZGDD65r6R06eK5SGcbcSKshJGeCB/avm2CJp12xck8c4HNbv4RnaTw7pckm3Jg8o+oEhl9JBHY9OtZ8q1ZqwtbRU6hG9vZyxKu5oraaEKeha3mEij9GH6VjupxPFfTxSKVaOQqQcZH6cVumroI9VmZmUQG8ilJz/7dzGYn/LeRn6Vl/imEXrQPHKrSmOLIBGCQvlkk/WPv70yL0Z3pgop42grgnOSKKL7TVPhSK/h8pnhufKmKAB48rxnnOOnJ7n6gDkZktLhX24dDnDKCP07ip2n2d3r+qGOGNJJnycFto+AD79AB34FMiwWI057cSCO9lPlKwIBL7cng5wCR+QzU23uUjYx6dp9vNIAcyTqXZ+eqqeAMfGfeoF00QR7eOBgYz+Ivk5AAPtjoeOfbtmpV593m0xZ4ocXJkIdlkyvc4CYG3jHv+tEmyilYjOa4DmvO9LUUssdXjjJ/KtL8PMDb2YZHKlUXK87WKcZ+CB/Ws2UY5/etN8OQullathvVGpz2OUyBg/65pOU1Ye2NQW8MLN5CKod8kBRwME5x26fvQRdG8ubqUkTI+SxV3bJxx360cvIkcA87O4cDBzj4A7fSoMiq6yeb6trYKjG2Recc+/09qCMuJc42UdteMlsPNDLLGmYw3fuKcg1++tw3k3UsHOAFkODwM5+OM07drp87s8ts0RGeUc8KOBwQKqZI4DcgQEtGRxu4HB5APfFEqYqUGlZbS6jfauwkvmjfYCSVjC4yP+UD2H61Y6CpiulF2pnQZBDY2gcY+nf64oZtbyIZ3O2AMHaPxADkf0q60vVZbA/fUijmLAqOOgyR19+evzx0oZx/otNt7Lnx69kZ4ZLCEBGQfeAcr5jfQ9+M5HFB2p2N2FadI1ECKBuT2+nbmrzWb5pNKknu1kkJmQr1Hqxk59gRnryaqr7WGjt2ggVXEsQBZucKfj9KuHL4G1TCfw/5IubQW2MywkOocnHpyOvTnPT3oovlhvprPzbNOLecZiYphQOVwMjnJNCHhuVpV0na3qDquG/6SP8AX5UXXFldxy6ZdNbyJb5kVn/l9Sjaevv/AFoa9zRP/mCviKyt7bwhEpW4WOO7CLsZS2GUkBuBn8PGMUj7L3hlu7y2kY+S/lsSeuAxGfr6hUnWme58FXKurLNFJFI8fcEMVIPf+eqT7OZjFrUiA53QuAPkEEf0NMf6gY65IL5xq8dpIkVxFcOqXG3dKuWZTlPScZ9PHTGf3B9Uu75NTsbu681Z2Qb8gLgBugAGBjnt3rS9V2y6pDESr/eZJ4wR0IaL+v8AnWYeIUAg0+ReAGkQjHA5zj6c0cY+tir9qYvxbYW9jrN1BHHIqD1oQw5yfbp3oauYzDMVJyRg89aMfFzmS5s597Dz7CNj3GQo6foaFtWObgHqGUHNHH9bAmqk0MWxKybxyUIIB6ZFaX9kd5LPHfW8krny9kgXdwc5Uk/PArMYG5PzRp9lF35PiNrdmKieFlyB3BDf0BoJ9DMdckH/AItjcK23K+bYyFBnq0TB8foR+lAnjW2jCxzQ7Vghnk27RxtkCyr/AFb6/vRt421mWwubSFbb7yiGSRZ0UlckYZPYnZkkZHUUB6n911SIeZPFAEigjRlZiAFUryT+I4xyB2GPmoyVA5F7FN4oLTTLcLbskTekSv8AjlYdz26Y6Ads81ffZHeWtn4mD3gbyzGwVuSqNtJ3Ee+Mj86o9S0pE0SzntZ5J3VC1zHj0wkkYIPTBBHznOelNadr9xY6XPYqu+OUg7SeAecE98g8j8weMU3G0nYvJs0Pxt4M0WTTp9d0i6isoYhhoWXKvID0B5IJznuOh6UK6f4RvLmFLl4LKQMxzGbpYzwB2AOPxKfp25qRoPiuZIYbS7mhSIs0lx59urpJg7xlVwecEZ5zx7CqXxTeXOoXTS3V4lyV4TaQcqfUAMDkDIHPIpsnHtAJP6ULD+JS1XmpN1aSW7L5oHJOD74PNIC4PzWe76H8aOC8flWoaTtazsX2FWaBMMOh9P8A9VmI6jGK0nTZCtnpvQEIuCP+j9+1Ky/DRiXYzeosdtPMFZgmCTGC233Hsc1WRyTJemO6KmNG3g8EMvHHyOeM9P2q3a/W1027ZYptluHLgkcsWwqZGQBzkjr2+arbeea9sDctEuCcr8kEHP1HGO/PuMkFsKaVlNq8N1e30UcMTPGI8ou08DJ5/bP5iq28H3ZxGkqvIFKsE6A/6FWurX0ltYPPBkPdM0O89QoO7jsMk/Xihm3OZv4m4jBz3NNirM838HrWJTKvm+oNkHBxmimxiSCOJ2BkVOgTkZx9Pjrjt8VSbBb24bBL7cgY9JwV4/7v0FXFqZbqOcxFwccbehyfUQO45P7UOR6A6FX+3U9N2xsA8bq74P4ux+Pb9qEJAxlKtnI9z2outrSPybtJSTIigoFPYHnp74/pQlOAtxIqkkKSMn4NXiemiMNPDTxx2lhNLKYUjmVmcAtgBuTgc9OePejGZ9OeZw1wzqTkuhkUE49u1Z7YFj4dfZkESMMk8HIDf2NHPhrUpdK8MHURAt4wtwWScBlGGIJGMHoB3oJrZpi6Q1rNxDHpN82n3couGhIAaTJYAg45HwP0oM8ESXE/iy2bBkdyUJ6ZBUijbWfF0eo2uo6cdBtFk+6MfMi3AgtGSCBzyDjrWYWUrW92XUkf8RHcfHtRwTpoGUrknE3OZJZ7pJDbWpljcMpEbDYwGBjDcHt81mXj2K3sLiO0ijKggTLiXcFJOCBkA/kc0Y6Beadb6bCdYtXneeD7ykkAUFEAUsDnrgmgnx5c2M9+76fJcqRGrSRSqvp3AFcEE5G0/lnFVj5XVlZeNdbE65PHJ4c0Kc7iwieHjp6W7/8A9Ghe6lSYA5YMowBjNXdneXWs6Z/hc0uYLNWuIyT+D/iwB7+1UUsSeVvEoLA8pjH6U6LpUJyPk+QwpwanaNqM2lalDe27bZImyDgHsQevwTUDpXE1YKdOww1XxjcahptzbzQoWncbZU9JXGORgdTyO3BND6X0/llWYMN24gqM8Dn9v/qoK9Cc4OeKXIBsTg8gnJP4uTVKKRHJssrvWbi4E/lMbSGUANFAxVG99w7knk/5dKuKRkfcp5HSkV5VlCixJySTnr815k9q8rqhDdvEfgfSRot3eR2zCeO1d0cyHIKqSO/NBXg/wvFrU0kMykkShFIcrtAVm/PoK6upa7octxbCmb7LERA0e/qw5n9utRzayac1vakAC3kMO8nJOz0/15+a6uoMqpIZgbbaZU381zLp2qpNKixGOImAZPRhz7DHPH7U1awrJ4YtgPxrISOOQdq4Oe3SurqFP1Q2a9yo8S4j0PTJVHqLM2CoK5BbPp6dc9sGhmDMszvgZILEAYFdXU6H6mTJ2WjXYl02KJ4iXDN6y3Uk5Of1qXZXcjXYMZAONvA4OBjH04FdXUEkqBXY9ryMl7EbZWEbRAOxIBZskN07fFDdzH5NxjqSMmurqmNjJfrYR+Hdk2lzQuCAZcZHbK4/vRnoU0ll4b+5JKhm8llw0YdCDIDjDDHTP7V1dSPIm4vQ2L0Vt2wXUmAigWUxBdyQouQRgA4UA9fagrUW/wBudQIgu448uMJ+wrq6m4pNiemaP4d2TeF7KeSGKRkgmiG/d0wy4yrDA4HzxxigPxnEBf27RwhPNt4yDuJyNuB1PTAFdXUePQWf9iiine2dtpIOCpweo7j6UgyEoy54JzXV1NEDdeV1dUIKQ4OacDhAhUdDk5GckGurqhBo9a8rq6oQ6urq6oQ//9k="/>
          <p:cNvSpPr>
            <a:spLocks noChangeAspect="1" noChangeArrowheads="1"/>
          </p:cNvSpPr>
          <p:nvPr/>
        </p:nvSpPr>
        <p:spPr bwMode="auto">
          <a:xfrm>
            <a:off x="155575" y="-700088"/>
            <a:ext cx="1952625" cy="1466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50" name="Picture 2" descr="http://www.toureuropebymotorhome.com/tour/antipodean/20090315/frame_old_government_building_made_of_wo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79" y="4077072"/>
            <a:ext cx="3613700" cy="221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d1vmp8zzttzftq.cloudfront.net/wp-content/uploads/2012/07/a-the-downtown-wellington-new-zealand-1600x6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671" y="4077072"/>
            <a:ext cx="374385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9221" y="6309320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NZ Parliament Buildings Executive Wing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0179" y="6291111"/>
            <a:ext cx="3665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Government Building housing the VUW Faculty of Law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051720" y="548680"/>
            <a:ext cx="7273899" cy="86409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30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1200" b="0" i="0" kern="1200" cap="all" baseline="0">
                <a:solidFill>
                  <a:schemeClr val="bg1"/>
                </a:solidFill>
                <a:latin typeface="Calibri Light"/>
                <a:ea typeface="ＭＳ Ｐゴシック" charset="0"/>
                <a:cs typeface="Calibri Light"/>
              </a:defRPr>
            </a:lvl1pPr>
            <a:lvl2pPr algn="ctr" defTabSz="914301" rtl="0" eaLnBrk="1" fontAlgn="base" hangingPunct="1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914301" rtl="0" eaLnBrk="1" fontAlgn="base" hangingPunct="1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914301" rtl="0" eaLnBrk="1" fontAlgn="base" hangingPunct="1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914301" rtl="0" eaLnBrk="1" fontAlgn="base" hangingPunct="1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914301" algn="ctr" defTabSz="914301" rtl="0" eaLnBrk="1" fontAlgn="base" hangingPunct="1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1828602" algn="ctr" defTabSz="914301" rtl="0" eaLnBrk="1" fontAlgn="base" hangingPunct="1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2742902" algn="ctr" defTabSz="914301" rtl="0" eaLnBrk="1" fontAlgn="base" hangingPunct="1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203" algn="ctr" defTabSz="914301" rtl="0" eaLnBrk="1" fontAlgn="base" hangingPunct="1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914301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50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ＭＳ Ｐゴシック" charset="0"/>
                <a:cs typeface="Calibri Light"/>
              </a:rPr>
              <a:t>Study Abroad Funding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-7327" y="-32575"/>
            <a:ext cx="1691681" cy="1775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05999"/>
            <a:ext cx="9143870" cy="51898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146202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00" y="566717"/>
            <a:ext cx="7200900" cy="1485900"/>
          </a:xfrm>
        </p:spPr>
        <p:txBody>
          <a:bodyPr>
            <a:noAutofit/>
          </a:bodyPr>
          <a:lstStyle/>
          <a:p>
            <a:pPr algn="ctr"/>
            <a:r>
              <a:rPr lang="en-CA" sz="4000" dirty="0">
                <a:solidFill>
                  <a:schemeClr val="tx1"/>
                </a:solidFill>
              </a:rPr>
              <a:t>Bocconi University</a:t>
            </a:r>
            <a:br>
              <a:rPr lang="en-CA" sz="4000" dirty="0">
                <a:solidFill>
                  <a:schemeClr val="tx1"/>
                </a:solidFill>
              </a:rPr>
            </a:br>
            <a:r>
              <a:rPr lang="en-CA" sz="3200" dirty="0">
                <a:solidFill>
                  <a:schemeClr val="tx1"/>
                </a:solidFill>
              </a:rPr>
              <a:t>(Italy)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00" y="1772816"/>
            <a:ext cx="7632848" cy="3450696"/>
          </a:xfrm>
        </p:spPr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Courses taught in Italian and English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Semesters run September to December and February to May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  <a:hlinkClick r:id="rId3"/>
              </a:rPr>
              <a:t>Examples of courses</a:t>
            </a:r>
            <a:r>
              <a:rPr lang="en-CA" sz="2400" dirty="0">
                <a:solidFill>
                  <a:schemeClr val="tx1"/>
                </a:solidFill>
              </a:rPr>
              <a:t> taught in English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tx1"/>
              </a:solidFill>
            </a:endParaRPr>
          </a:p>
          <a:p>
            <a:pPr>
              <a:buNone/>
            </a:pP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3314" name="AutoShape 2" descr="data:image/jpg;base64,/9j/4AAQSkZJRgABAQAAAQABAAD/2wBDAAkGBwgHBgkIBwgKCgkLDRYPDQwMDRsUFRAWIB0iIiAdHx8kKDQsJCYxJx8fLT0tMTU3Ojo6Iys/RD84QzQ5Ojf/2wBDAQoKCg0MDRoPDxo3JR8lNzc3Nzc3Nzc3Nzc3Nzc3Nzc3Nzc3Nzc3Nzc3Nzc3Nzc3Nzc3Nzc3Nzc3Nzc3Nzc3Nzf/wAARCACnAN8DASIAAhEBAxEB/8QAHAAAAQUBAQEAAAAAAAAAAAAABgIDBAUHAAEI/8QAPxAAAgEDAwIFAQYEAwcEAwAAAQIDAAQRBRIhMUEGEyJRYXEHFDKBkaEjQrHBFdHwJDNSYnKy4RZDovFTgpL/xAAaAQACAwEBAAAAAAAAAAAAAAACAwABBAUG/8QAIxEAAgICAgMAAwEBAAAAAAAAAAECEQMhEjEEIkETMlEFM//aAAwDAQACEQMRAD8AzQClgUkUsV1xJ6BS1FJFKFEiCgKUBXgpQo0Az0UsV0alyAqlnYhUUdWY9AP9cdavPEWitpEVghdJN0JzIhyrNu5CnuBlevPIoXnhGag+2ThJx5IpRS1FIFOLWoQxainUFNqKdWrKHFp1Rxx1ptadWhLA/WRcPNJLcWrxygbVZW4bn/I/X4qh7g0e+ITbfdVjukwr7gr8/wAM44OP7fP1oMun8wK0UQRUUBiOvXGT9a43kwUZ3ZsxytHtjNFbuZG5dDleev6U9eahcX2VXOHwGUD8TY68VXEk4GOc/rVjafdEhAmALHnexOB8Ef3/ANFMZOuITX0glGOGLqcnGCen604YsYWM7yewU5H6ipM5s4g/lrI27BVZGyCPnAHPT44rrXUri3jaCIxoz8NNt9ePbP5VVJPZZBnCo21WLAdSRjmm6W3PqIzz7cV6rhV2lVJ55PzQFjeD7UoYxgjn3rznsKXtXaG3DPde4qEEEY7HB6V4KcdlwAoPHcnrXrwyRsUdCGGOPqMioQbddpxlT8g5pNe4NSLeymuFZk2BVGSXkVe4Hc/IqECAUoV4BShXYEnjOsYJc8YqffzSXbQXkmwmaFMlBjDKoUg/82R+eRTNvpR1IndII0VhtwAzE/TsKNY/CUieEYTCIpisU1whxskGGwxPZv7flWaefjMNRtASOpHt+9ebhvCDJZuigZP6U2Ji7qIdrKSAWxkDP9+tHOieGrbStXFxcA3KK26MBsMT03EkdhwPbJP0nkebDFpBYfHlkHtC0ZdP0+W8upo0uPL3PEx9UUQGT9ScZOPgduWNatJ3tvu8yxmXy1uEiVs7SR/u2/5trDOOm4e2aMn02CYsbG43MT/uZ8KwH/Keh/aoa2f3W2s4NRtcvaMUiEneMAquffCnH1GfauL+Ryk8kn7HU4UlCK1/DLyuGxnP/N70pat/EdjDaX8jW6yLDJ61Vmzs9x+R/Zh7VVL716jxsyzYlNHBzY3jm4sWtOrTajJp1RTxI4op1aQtOpVFiLm1hvIvLuI1dMg4PxQ3reiyWlq0kCh1JYvsjxsHGO/Tjp9aLFpbRpIjRyqGRhhge4rPlxRmmHGbiZlFZ5spbhn2kMqoDwGJ5x+mP1qKI3LbQpLewHNG7+E4hcKISTAzHcrPyo7YqQbHTfD4iVbcyySlj5r8smOmMD5I46nFc9+NJdmlZU+gRtdD1C4yVtZhhAwyoAwc4649jXaZp8dzc/drm4+65/nYAjpn3+BVneeI9X+7q7Onlsvl5A78Enj3yPjFU9/qVxqUkbXcuQOD7dACce5x2pT/ABxethKyVqtjZ2JQW13HeRHcpdcr6sd+SD17VTsCMAinnJKFeQAckDgCmcZwO1Ll2Wj1JGT8JIz7UuI7cu6B1GRg/Smsc1IkgkgWKWRfQ2cZ6HHb9xVFiZY1TncD6yMAHoO+atLjVkuZmaKyiVtgjQqp3AYx2PJ+etVA3Ou0ZIUE46496XbrM0u21Ds54AQZJq0yiVe6bJZXLQXAK9wxB5GMgY6g81ZQJaWdjb3aRrdEIfNVmIKuTgDHtgE8HuOeoqjlmDIFZW3qeu79e1OWeyaQJNMqAA4LnirTp6JRfLSxx2zVJHezJ/OT8MM1KTVQF9UR3e4OR+db4+RBgcQk0q6igO2V1XJ3HJAzWtaGsd74PgAw9u+n3CyMp/CTIeD3HFYvpFtZ3MC3OoTMZHLBUQ4CAHHatb8P+HZT4WtLrSL24AZGY2chVkk9ZBAJ5UkZ74z1rBmm3bQ7Gtoo7DQrCwuLhvLV1mCgxyICBtyeP1q8t4Gluo1PDSOERmXgGkX1pJYyNHeIUCEEljkbffP0oL8TePV/2rTfD7v90kODcOpDPgEen2Bz9fyrnQxyyP2OnPLDEvQL576zhvJbdbqGRo5CjMD6W/Mgc/8AmrKPU5o4PKl8uaHP+7lAZcf2/Kse0PUpAZoi4ZZAMhuv/nqKINN1doGVIJ2C5/DnIz9DxRz8dxfqxUPKjJJZEGHiGx0/UbB2hEkFwg3pG3qRyAfSD1GQSOeOazwrhiMEfXv80f6Mx1OCVQ0Syqm7arEb8dSPke36UNa1YRQ7ZEJUtvyoHGRzx7dTxW3/AD/JeGf45rTE+Zgjlj+SD6KhRTqikK8Ue17hysQPrI9qe2hXZQSQCcE9SK9De6OLWrFKKdQUhaeQVRBainkFNoKeUUJBajGBzivXgimXZNGkins6gj36UpBTqigewloF9W8JQeSXsXMW3LNGV35HXAHvmgrdFbyx+REZCAN3mIPxZ6df9citgJVEJkwFAzknGKDzpGmNqUl3qVy/lsTItu8ZRgcE4Ye2AeRWLPhWnEfCb+g1r15LNqRmkjC7o1whAzgqP/NVMqlG5KkkZ9PzVxrraU5ij0aKdBs3P5j5ByAeB14xz/aqZlIJ6fSsU009jkcisVLBSRnGccZ9qJ5JYJPC6RNphWSVyYpYl9RxxzgcjOeOCPkVAsrC3MazXJkjtldVkc5GSccrgHOM9Pz56UZ+Fb2yGrXEsTzSGcRgSzEBvSPVgDseDn69M0zHD5/QZP6Z4kFwrCLa6Fh0PGc0hpN8sf3dBGVHpKnBJ98+9Gv2hafEb03kEzu77cYO5ec9GHf09Pn6UDsjo+0hkZTg542mgnHg6LTss7PRp52ZpLa48pRukZMEjPfn/XFQLm32yyeQHMSttDNxk09a3l5HBIsUrbDyw654xn96ZfY3Acj05JOTuPc0MqpUWIJroznPzTJJ96diVn9KAsx6AdapsJF1pBaMJsfacH5zzX0N4TJb7PbHecO1s4B6ZO9q+dbErGygtk444/WvovwqzR/Z7pjKBvFtuG4e7N1GPmhl+oaW0UuvXepppF9b2hNwzxlEiKeY2Txgd/esvn0S3N+0QvAtz1MLRozcd8HnrmthFzDLNH59uEYuP4kTbMc4zjkcflWQ69Go8d3MgkDPvYAY5YYPOf1NJwbTHeTWtD/hzwsLydzaXdrOVifhkO304z6lOQeOo/vStS8MXlmJZfu9xCoP41/jQ9e7Lyv/AOyiqzwjbPOt3bQzR+qCR0LOEG8AFRk4wcjg/vWga1qmqabJqk6OWEVnBLbvIOEPAYIwI9vfqaY7QlAppmqXOnETzRq0eNqTxvuQHB6kZ4I7cGjW6Wy1PTzLYfxLa4hyA/JjkwRjp1B/se9Vtzf6VLc3J1KzWNrdYM3EY2yHzOAdyY75/Fn86sNHt5bVFhs1d7a/3AROF3pKhbP4QBux3xlhwc7RSp7V/UOwycZV8ZnOuSrf6rcWOnuuBIzZDAKMHOM+wyKIFsb1dGtLq8SUy4KSSsQyuASFwQewGMEds5NUWtKLbx1crKm0eZkhhjGVXt9aNlka88FLJnIiuiGP/CNwIH/zP6V0cGWbnFtmXNCMbSKFRTyCkKKdQV2TnjiinlFNqKeUUDIhainUFIUU6goWEDPizVI9PuYFVGMrg7s/hK8dRjt7j560I63eJNIs1u8hYnLs+eGHHBzg8Ac9aJ/H8atFE/ko+1MbgvIJOByPzwO+DQQkVw0WRBLwwOdpxyOPz5rm+RKTk4mnGlRP0W4hs5y5mi82QFGSWNmQqR0IHz2+lVsjZk83ylUfiwBw3Pz/AGq1e20+HTraWW4DXMrAsgDA4J5JPx8d6r54d05jCFWXJLSMSOhOemfnpSJKlQxMnPezanHEt3KywxIF9IJITGCfbGR37k0TaTquhjVLa5R1slQN5qMcDO3hlI7HuB8UMz29slvB9wllEwTLBzncSMnHGMYH5/1JPDmkxPaNDcWC319IAwCnCxKc8s+fSd3ZRng9elMx8uQEqolaxqdpcARWejGRp+jzQCMykd0z6ifkdcDPNCWtRxMkk33lTNLIHeGDLRxe+4kk7vb6HpWk2vgsXSq3iG+uL1kAEcazMEUe2SMmmNT+znT3tZZNPeVbkLlEcgoSOw6YHb96ZOEpAqSRmVnBEbWV7ln2DYQu4r1bBI98DNN3d2JXCQRRwxqgjAjQrux/Me5JxnmjPQvBOo6lLKuol4Ta5QRO/G7llXPdeT09/ril17wfqehWzXV+bdY9yqhRshyRkgDrx9KRKDSsYpIH54hGiPghj2NTbWQQWqtEud4IcAcmo+o7PPZVLAL0B705bMos1B/FuPf5pbWwkO6fcpbXIkaBZlB/Cc4J/Ktz8HeMLG68M2mkyKYpvIMSsHB9QJIyDg8/AI+ayTTpYo7RiihViYYxgZz/AH5/ate0i1tb/wAKaCLu3WcTWM7EGNSVIDYKtjKkZ96CSfEbHtDzuouIwU/h7gSfjjNZb4kCf+vJvLG0FzsX4w39qOxrNvZqh1TT7lBGV3TWzrMh6ZLIcEf+az7V721vfF76pazRtbCUsvOCV5/Tr+1K8dVY7yXyoi+FWby7tV6m3lHXtso81CaWGe8kjyo/wSN1GfSx9HUHIPt9KAtBsmimeN7i0xIrqGMwC52nHP6UdahHOpnlwQkmhqivwylgE3AEZGae6M20OXyWss+pR3aBVFjbSPLH6WzuGPcHk+wz8dautCkeIamhlaJAGYc8BgQD9KGNYkBh1PAyDosDAj3Gw5/eifS2mDXskAG4CYZHb0o396XNaDxv2RlnjO5uZPEzHUmWUEqxKnO5SuBluCTxzRl4WsdOvPCOqXtotxC9rKgMe8FHB24znJ465GKD/tAuDc64rPHEHKJ60UDdyeuOD+gor+zCUJ4S8WpNkRpDHM3A6APk/wDxo8Uq4tkyq20RwADTqCo1hfW16nnKrRwSTeRAzkZdwASSP5VGVGe5YfJE8Rle1dqHk45fTnSxTXw5RTqikqKdUU276BqhainFFJQU8ooWQRcW8V1bvDONyOORVDr63FlprepFgjUJGVQKDx6QTznGOmM/I4okBAGSQAOpPaqHX/EGhxQPDcsLs/8A44eTn/q7fr04pORxoZG7Ay7t7i7t/KgiO4xmZztXoqZxnOenOD3PeoemWbvdIt4rx5KqXwSy4BOdrcHgYOegpn/EJkmlNpJJDG7ghQ/YcqDjg4o08A29zOL7U7g+e6oRmfLb9w9XY59P/dXOlJLbNUYt6O03wWs2oCX7yDFtYgyJvbsOvQ9T24xnvRnoum29k0otA0cIYBUyDkhQC2epP19jTOnW0z25R3bKIoSNwOF5285wc4I+q9qt7G2FrbxwjPpHJPUk8k/mSa241FxuJnnd0x9BTqjI6Z+KSBgHAz8VAi1u0e+isJPMhuZVfG70gFcZG7357e1W3/QEi2A6Fvjk1nX2lXTxWtvp/wDiUM+Jf4kUoDP0YgsRyMcge/GeeTE1rxtd6PqF5bwyTyIEMUXmgoytk7n99+T8AYzj3zuS5mvLh5p5VeWRss0lZsmVNUhsIPsbvnLXL/pTW4thRXsrh/UQQ56+1IUc1mY4nw3BRGThdzDk+1bb4S8SaWuiaFa3U8kMltbyRYkgbbLuBxhhke3XFYUqs2CoJHTIFan4Vhk+42MUiOA8AZA4wCNp6UnLNpI0YYKT2XGpBZIJIHk2bxgvGpyoJxkD8zQXeRFNYaBHZoonA4BBbnqccc0WzGZYZGE0D7UJ9S4PA9x1/Q0JTS+ddNc7BGZG37Gl6cd/9d6XgVDvK3Vl/wCCY4m1pEliNwGgk9EiA5Oxj/MMdf6UUNodrHmeC3ezzN5TzWLmJShIGSBlT1z0waD/AAneraeILOb8WNw2rcIuRtOTk4wea0IS27SLIjywASK/8aAgYBAbMibgRhe/+RDJ9mZFNPosV1aPi/jlMyNbfx7fDbTt43R/JXBKcVO0m0uYi6MUiNx5kcUiTCRJG2KNqkYIPp6MM81MEMswzCsV1H5oYyW5WTA9A4x6hyD19qlRWUV3p8tlOjKr3JV1YkHBVGB45Bz05yPehdtFqk0Yv9osbR61aM8ZjZowdpUg/iz0P1oo+y54byy8SaUuGkn05/UcDPJA/wC6gzxRez3WpxWU89zLBGwUNcOHYAnkqSOAevNXnhLSLU6pJDDLcLcrDKyFZBztXdjDL8H/ADHWmQtR0Se5bJMcX+GeF59MdWLylHj9o5WKhuegxsU54PJ7U7Nq8K3ckbh1bLsR12gN3x17dKsfuWpxQs8d1D6CFZLlcAg9CGUnAOR2601JC0Uskl5o8kUjxsj3Fv8AxAQeudvI/MUuOaS/ZD3gj8dFDqHi6xtgywRyTyDPUbACPfPP7Cr2KeRFSO7CRzmBJuchXVh1XPOAeD+R71T3ei2GpWi2+nXtuZhKZP4v4yD1U98de1Std0+Se2W2WIrHFbPGJZO6hgyjjr37dhWjH5NdOjPPx5fyyRN4h0q2Zlku03L1VMuf2FUmo+OlUlNOtScf+5Mf7ChxtJvQkJSPPnsyRrwDlTgjBxz/AJ1W3cMsEjRzKySKcMrDBB9sVrfkSa0zN+JJ7RN1HW9Q1I5u7p2XtGDtUfkKrs4/+8U0rN0xTsQDuqkgZIGT0rO5N9hpUKRGZhkkqTjIrcfB2iLZ6Bp6yuomlQTPsOCN4/CePbAIORQV4V0O11bRpUwXkjvYTMFG3ETA7sZ743DtWrwxqAWhJVQ3H0rNmnqkavHhu2Qr6xNnGl3GU8u3BWQKu0+WSM8dDg4bjHQ04g6Y5HvVruV02uoIIwcj8X/j4qmtYvuk8unkMRBhoix5MR6ZPfacqfoD3rV4eW/RiPLxV7IYu9UitrWeZUaVoSQ0aOu44BJKjv0/Y+1Y34r1MXeqT3S3Es8gcNFMxAG0YxwOOo7dxRr9oerz2TyJ5MKkKREZcEuOA2Aee46HsOMc1k0krSuWlOWI4pmafwRjj9Hb++uNRvJbq8k8yeU7nYgDJ9+KbVQYzwSwPT4pqnYkDglpAg+e9Zuxo1TyQscE/pSZsF8YxjrU6Q744Sq/BqFobFzIcJ5jBB2HANa54O1G7W30+IzvLAbdFZJeQQVPv/4rHI88EDOO3vWt+ESI7LTz1yinhscCM0jN0jVgSbdl9c6fpzqfud/bgHrFPGVEgPUZwRnnsf061mviISR+MEVQiQQyKCkT4VVDdBk8jGKNXmQKCd6qmAw3HPueaAPFSrH41IjJZfvC7Sx5I3dzVYPpPJvRL8InUE1a4jRpjLOrCHy39RYhh6cZ5op02/1Sxm0WKcGIz20rSrLGY2LrkjJABzhRx2oI8LZGuyJ6iSxAAHJ/F0o2tr67ii8MEXVx/FL+aN5Ib1MMsCcGmyViEyXY+JpbldLa/tFea6SRjKFDFCmeF43dFP8AMKIfDXiIajb+dEbhogFZYpJixYHOQu4kqQR03EH460H2E5ZNEdre0Z3uJkGI9hUchsBSBz8g9al+GGhitbR4wbWITKYw77iAHfjOBznOKW40govYC+NIvL1YPGwZdq8E4YEfGM96uPCOs29p4ps5JpgtvmQSSE54dCvQD5qN9pGlXNvr08ohYRyMxUIQwQbjgAjqOf3ql8O29ydWsHS3kkHnJwEJB5HH7ijT9bLkrkbNbrZ6hGIzfRGBmQeZGSQcHnDY46ewocudQ1W19MiEt9+8jcg3KqEek4578Zz27Gre0DWsMkTRFXQsNpBBBBPaq+7SKaS/VoxhNSOcEercA2fp6ulJx7bNGdUkyJ4uaaCXRBcwwFp5yksk0ayEhsYz7jDg465HxmpsmkpbSmGK/uLZ40ViGYSxAksMbXOQPT/xdxUb7RLmT/09p7HcBBPGRvAOBtI49vwjpV3qqR3enK6RkzQzRXCyq3qOG+e2HNTXRe1Gyqntb5QZp7ayvo0wwkjbYykc5AORnp0NZx4l3zXbXmwJDeEyQuO65wQfkYwR2NH8+nzCe2iN6rW5upldZAQ5GVOATnOORjdgg0LS2KtoSJ5Cs9rqssM2wbiVI4BI6jIPNNhHiZ5Tc+wMbarcZ60qL8WdxNTrqGCeN5IdwKoGwxz1/wBYqHbwqU813KrnHA6GnMQjRPskvJW1e/tv4YjmtNxU4/kOSfrgn960GfUY0k06P70kMF1IfNuVO7YiRs7YPI3HaF6HGc9hWK+E7xrDXtPZduGu41LH+UZwePoTW1XelW0glnjsopLyNGKlAELMFPU9MnpznvzWfIlyTNONvg0M6jrRivEl0nD2yL60k3cnPUhiSOmAw/es8+0Lxnc3OpxR6eslotuB1PrLAg844I4XA+PyopNzbGJVeQ20LCNh5q7MiRQQS3THpYDPOTWY+KLlJL6YMEOQmCjZ4wOenOQR+lFj7sXOTqrKq+1C6v5Wku53kZnZyWP8x6n+lRg21SAep5GP0pI561MNtCsRZ7nDYB8sLyfj4p22JIwOfU3Iz0FdIpWNS3Gc457U/BaTPDJPEuVjwCAMkZ45HamNhyQwIx1qEOmcliO2alqdsCZ7A9KhvjfS/OYDaOlQtDkTJn1K+3PUdRWqeG9Z06LTrCK5sNQglSMRpOillYbSNxHT+lZSmCRuJAz2rTtBkjXTrTfBOYhEu4qUZT6eTjdkHGe1Iy9I0YltlqdIvni3rC0kTIHWSNlkUqMc8H/L6UC+OoltfHEqBcLHOoyWzjBFEj6VJAjNby3SqpOWXODgHH5HAoV1G4vJ7x5Lu4Ek7AF2eJS547nFTF/Ssv8AGN6CwPirKNgG4O3HGcsen60YWjj7l4VDMcLNJuUjvvahjR7d31a0WS5EUZnUtLHGoKgsPUDjtnPejRhcZwt5b3DQSHAns9pUjcQQVIwfT7dSKKWSgEk+yNprFodFJRSf8Tl3Y4xlhnHsOfbtUjw/l9OtxGmGS4lVfjEvA/eoISS0mBkWENFIJFaOU7d24Y6gY5/rU/TZordUjFu6RPK7lpGDKCxBJBXtlaB5F0ycaemUH2sW8dr4jkeDKAuxDDgknB/Yk0F20rG4iklZmIZTyc9xWkfa5p7TzWuo2gV4ZlG7bIreoqMnGe/9qziC3lYghQMe7AYx+dHHaCdWbRp891bI0sVyI8EqzPtfrg4w3Y8fpXksUlwJptluTNh2aEGMFgMBscjp8VUfd7mHVIIZQiZgMgO0SK2Cp9+mHqSZbEbTLm3nYSOqpG6ehWPqyD7Afy1nVp6NL4ONyQx4vaG48HzR3STxTxMrh12PGfVwOu4fix0q70vZdaBHIzw+ZJaLiMyBXc7QcqO/I/ahjxJe2smhXgS8mliaIYU4YMxbAAJGeor3wr4gSfT7XT1tlVoY1QO8jbZewyNpCnr9cUW6tg2raT7L68Rxh5A4Au2KsV4IZeOce4H50Ca1IYrXxBEhAA1RLgY42h1cj+oFaGsnT/ZzuPB8lxn9Ac/tQVr0Mj6trURQO33KKeOOXhm2MMgg8n07j9B8U1TUhX4+G7A4kkybsgbDwFz3quSfETJsUbmB+n0qZNcKsnERjz1QZ4FV8gTf6C3X+btT3T6M2yQkpR0mU4ZGDD65r6R06eK5SGcbcSKshJGeCB/avm2CJp12xck8c4HNbv4RnaTw7pckm3Jg8o+oEhl9JBHY9OtZ8q1ZqwtbRU6hG9vZyxKu5oraaEKeha3mEij9GH6VjupxPFfTxSKVaOQqQcZH6cVumroI9VmZmUQG8ilJz/7dzGYn/LeRn6Vl/imEXrQPHKrSmOLIBGCQvlkk/WPv70yL0Z3pgop42grgnOSKKL7TVPhSK/h8pnhufKmKAB48rxnnOOnJ7n6gDkZktLhX24dDnDKCP07ip2n2d3r+qGOGNJJnycFto+AD79AB34FMiwWI057cSCO9lPlKwIBL7cng5wCR+QzU23uUjYx6dp9vNIAcyTqXZ+eqqeAMfGfeoF00QR7eOBgYz+Ivk5AAPtjoeOfbtmpV593m0xZ4ocXJkIdlkyvc4CYG3jHv+tEmyilYjOa4DmvO9LUUssdXjjJ/KtL8PMDb2YZHKlUXK87WKcZ+CB/Ws2UY5/etN8OQullathvVGpz2OUyBg/65pOU1Ye2NQW8MLN5CKod8kBRwME5x26fvQRdG8ubqUkTI+SxV3bJxx360cvIkcA87O4cDBzj4A7fSoMiq6yeb6trYKjG2Recc+/09qCMuJc42UdteMlsPNDLLGmYw3fuKcg1++tw3k3UsHOAFkODwM5+OM07drp87s8ts0RGeUc8KOBwQKqZI4DcgQEtGRxu4HB5APfFEqYqUGlZbS6jfauwkvmjfYCSVjC4yP+UD2H61Y6CpiulF2pnQZBDY2gcY+nf64oZtbyIZ3O2AMHaPxADkf0q60vVZbA/fUijmLAqOOgyR19+evzx0oZx/otNt7Lnx69kZ4ZLCEBGQfeAcr5jfQ9+M5HFB2p2N2FadI1ECKBuT2+nbmrzWb5pNKknu1kkJmQr1Hqxk59gRnryaqr7WGjt2ggVXEsQBZucKfj9KuHL4G1TCfw/5IubQW2MywkOocnHpyOvTnPT3oovlhvprPzbNOLecZiYphQOVwMjnJNCHhuVpV0na3qDquG/6SP8AX5UXXFldxy6ZdNbyJb5kVn/l9Sjaevv/AFoa9zRP/mCviKyt7bwhEpW4WOO7CLsZS2GUkBuBn8PGMUj7L3hlu7y2kY+S/lsSeuAxGfr6hUnWme58FXKurLNFJFI8fcEMVIPf+eqT7OZjFrUiA53QuAPkEEf0NMf6gY65IL5xq8dpIkVxFcOqXG3dKuWZTlPScZ9PHTGf3B9Uu75NTsbu681Z2Qb8gLgBugAGBjnt3rS9V2y6pDESr/eZJ4wR0IaL+v8AnWYeIUAg0+ReAGkQjHA5zj6c0cY+tir9qYvxbYW9jrN1BHHIqD1oQw5yfbp3oauYzDMVJyRg89aMfFzmS5s597Dz7CNj3GQo6foaFtWObgHqGUHNHH9bAmqk0MWxKybxyUIIB6ZFaX9kd5LPHfW8krny9kgXdwc5Uk/PArMYG5PzRp9lF35PiNrdmKieFlyB3BDf0BoJ9DMdckH/AItjcK23K+bYyFBnq0TB8foR+lAnjW2jCxzQ7Vghnk27RxtkCyr/AFb6/vRt421mWwubSFbb7yiGSRZ0UlckYZPYnZkkZHUUB6n911SIeZPFAEigjRlZiAFUryT+I4xyB2GPmoyVA5F7FN4oLTTLcLbskTekSv8AjlYdz26Y6Ads81ffZHeWtn4mD3gbyzGwVuSqNtJ3Ee+Mj86o9S0pE0SzntZ5J3VC1zHj0wkkYIPTBBHznOelNadr9xY6XPYqu+OUg7SeAecE98g8j8weMU3G0nYvJs0Pxt4M0WTTp9d0i6isoYhhoWXKvID0B5IJznuOh6UK6f4RvLmFLl4LKQMxzGbpYzwB2AOPxKfp25qRoPiuZIYbS7mhSIs0lx59urpJg7xlVwecEZ5zx7CqXxTeXOoXTS3V4lyV4TaQcqfUAMDkDIHPIpsnHtAJP6ULD+JS1XmpN1aSW7L5oHJOD74PNIC4PzWe76H8aOC8flWoaTtazsX2FWaBMMOh9P8A9VmI6jGK0nTZCtnpvQEIuCP+j9+1Ky/DRiXYzeosdtPMFZgmCTGC233Hsc1WRyTJemO6KmNG3g8EMvHHyOeM9P2q3a/W1027ZYptluHLgkcsWwqZGQBzkjr2+arbeea9sDctEuCcr8kEHP1HGO/PuMkFsKaVlNq8N1e30UcMTPGI8ou08DJ5/bP5iq28H3ZxGkqvIFKsE6A/6FWurX0ltYPPBkPdM0O89QoO7jsMk/Xihm3OZv4m4jBz3NNirM838HrWJTKvm+oNkHBxmimxiSCOJ2BkVOgTkZx9Pjrjt8VSbBb24bBL7cgY9JwV4/7v0FXFqZbqOcxFwccbehyfUQO45P7UOR6A6FX+3U9N2xsA8bq74P4ux+Pb9qEJAxlKtnI9z2outrSPybtJSTIigoFPYHnp74/pQlOAtxIqkkKSMn4NXiemiMNPDTxx2lhNLKYUjmVmcAtgBuTgc9OePejGZ9OeZw1wzqTkuhkUE49u1Z7YFj4dfZkESMMk8HIDf2NHPhrUpdK8MHURAt4wtwWScBlGGIJGMHoB3oJrZpi6Q1rNxDHpN82n3couGhIAaTJYAg45HwP0oM8ESXE/iy2bBkdyUJ6ZBUijbWfF0eo2uo6cdBtFk+6MfMi3AgtGSCBzyDjrWYWUrW92XUkf8RHcfHtRwTpoGUrknE3OZJZ7pJDbWpljcMpEbDYwGBjDcHt81mXj2K3sLiO0ijKggTLiXcFJOCBkA/kc0Y6Beadb6bCdYtXneeD7ykkAUFEAUsDnrgmgnx5c2M9+76fJcqRGrSRSqvp3AFcEE5G0/lnFVj5XVlZeNdbE65PHJ4c0Kc7iwieHjp6W7/8A9Ghe6lSYA5YMowBjNXdneXWs6Z/hc0uYLNWuIyT+D/iwB7+1UUsSeVvEoLA8pjH6U6LpUJyPk+QwpwanaNqM2lalDe27bZImyDgHsQevwTUDpXE1YKdOww1XxjcahptzbzQoWncbZU9JXGORgdTyO3BND6X0/llWYMN24gqM8Dn9v/qoK9Cc4OeKXIBsTg8gnJP4uTVKKRHJssrvWbi4E/lMbSGUANFAxVG99w7knk/5dKuKRkfcp5HSkV5VlCixJySTnr815k9q8rqhDdvEfgfSRot3eR2zCeO1d0cyHIKqSO/NBXg/wvFrU0kMykkShFIcrtAVm/PoK6upa7octxbCmb7LERA0e/qw5n9utRzayac1vakAC3kMO8nJOz0/15+a6uoMqpIZgbbaZU381zLp2qpNKixGOImAZPRhz7DHPH7U1awrJ4YtgPxrISOOQdq4Oe3SurqFP1Q2a9yo8S4j0PTJVHqLM2CoK5BbPp6dc9sGhmDMszvgZILEAYFdXU6H6mTJ2WjXYl02KJ4iXDN6y3Uk5Of1qXZXcjXYMZAONvA4OBjH04FdXUEkqBXY9ryMl7EbZWEbRAOxIBZskN07fFDdzH5NxjqSMmurqmNjJfrYR+Hdk2lzQuCAZcZHbK4/vRnoU0ll4b+5JKhm8llw0YdCDIDjDDHTP7V1dSPIm4vQ2L0Vt2wXUmAigWUxBdyQouQRgA4UA9fagrUW/wBudQIgu448uMJ+wrq6m4pNiemaP4d2TeF7KeSGKRkgmiG/d0wy4yrDA4HzxxigPxnEBf27RwhPNt4yDuJyNuB1PTAFdXUePQWf9iiine2dtpIOCpweo7j6UgyEoy54JzXV1NEDdeV1dUIKQ4OacDhAhUdDk5GckGurqhBo9a8rq6oQ6urq6oQ//9k="/>
          <p:cNvSpPr>
            <a:spLocks noChangeAspect="1" noChangeArrowheads="1"/>
          </p:cNvSpPr>
          <p:nvPr/>
        </p:nvSpPr>
        <p:spPr bwMode="auto">
          <a:xfrm>
            <a:off x="155575" y="-700088"/>
            <a:ext cx="1952625" cy="1466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6535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00" y="566717"/>
            <a:ext cx="7200900" cy="1485900"/>
          </a:xfrm>
        </p:spPr>
        <p:txBody>
          <a:bodyPr>
            <a:noAutofit/>
          </a:bodyPr>
          <a:lstStyle/>
          <a:p>
            <a:pPr algn="ctr"/>
            <a:r>
              <a:rPr lang="en-CA" sz="4000" dirty="0">
                <a:solidFill>
                  <a:schemeClr val="tx1"/>
                </a:solidFill>
              </a:rPr>
              <a:t>University College Cork</a:t>
            </a:r>
            <a:br>
              <a:rPr lang="en-CA" sz="4000" dirty="0">
                <a:solidFill>
                  <a:schemeClr val="tx1"/>
                </a:solidFill>
              </a:rPr>
            </a:br>
            <a:r>
              <a:rPr lang="en-CA" sz="4000" dirty="0">
                <a:solidFill>
                  <a:schemeClr val="tx1"/>
                </a:solidFill>
              </a:rPr>
              <a:t> </a:t>
            </a:r>
            <a:r>
              <a:rPr lang="en-CA" sz="3200" dirty="0">
                <a:solidFill>
                  <a:schemeClr val="tx1"/>
                </a:solidFill>
              </a:rPr>
              <a:t>(Ireland)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00" y="1772816"/>
            <a:ext cx="7632848" cy="3450696"/>
          </a:xfrm>
        </p:spPr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Centre for Criminal Justice and Human Rights; Centre for Law and the Environment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Semesters run September to December and January to May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See </a:t>
            </a:r>
            <a:r>
              <a:rPr lang="en-CA" sz="2400" dirty="0">
                <a:solidFill>
                  <a:schemeClr val="tx1"/>
                </a:solidFill>
                <a:hlinkClick r:id="rId3"/>
              </a:rPr>
              <a:t>https://www.ucc.ie/en/law/</a:t>
            </a:r>
            <a:endParaRPr lang="en-CA" sz="2400" dirty="0">
              <a:solidFill>
                <a:schemeClr val="tx1"/>
              </a:solidFill>
            </a:endParaRP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CA" sz="2400" dirty="0">
              <a:solidFill>
                <a:schemeClr val="tx1"/>
              </a:solidFill>
            </a:endParaRPr>
          </a:p>
          <a:p>
            <a:pPr>
              <a:buNone/>
            </a:pP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3314" name="AutoShape 2" descr="data:image/jpg;base64,/9j/4AAQSkZJRgABAQAAAQABAAD/2wBDAAkGBwgHBgkIBwgKCgkLDRYPDQwMDRsUFRAWIB0iIiAdHx8kKDQsJCYxJx8fLT0tMTU3Ojo6Iys/RD84QzQ5Ojf/2wBDAQoKCg0MDRoPDxo3JR8lNzc3Nzc3Nzc3Nzc3Nzc3Nzc3Nzc3Nzc3Nzc3Nzc3Nzc3Nzc3Nzc3Nzc3Nzc3Nzc3Nzf/wAARCACnAN8DASIAAhEBAxEB/8QAHAAAAQUBAQEAAAAAAAAAAAAABgIDBAUHAAEI/8QAPxAAAgEDAwIFAQYEAwcEAwAAAQIDAAQRBRIhMUEGEyJRYXEHFDKBkaEjQrHBFdHwJDNSYnKy4RZDovFTgpL/xAAaAQACAwEBAAAAAAAAAAAAAAACAwABBAUG/8QAIxEAAgICAgMAAwEBAAAAAAAAAAECEQMhEjEEIkETMlEFM//aAAwDAQACEQMRAD8AzQClgUkUsV1xJ6BS1FJFKFEiCgKUBXgpQo0Az0UsV0alyAqlnYhUUdWY9AP9cdavPEWitpEVghdJN0JzIhyrNu5CnuBlevPIoXnhGag+2ThJx5IpRS1FIFOLWoQxainUFNqKdWrKHFp1Rxx1ptadWhLA/WRcPNJLcWrxygbVZW4bn/I/X4qh7g0e+ITbfdVjukwr7gr8/wAM44OP7fP1oMun8wK0UQRUUBiOvXGT9a43kwUZ3ZsxytHtjNFbuZG5dDleev6U9eahcX2VXOHwGUD8TY68VXEk4GOc/rVjafdEhAmALHnexOB8Ef3/ANFMZOuITX0glGOGLqcnGCen604YsYWM7yewU5H6ipM5s4g/lrI27BVZGyCPnAHPT44rrXUri3jaCIxoz8NNt9ePbP5VVJPZZBnCo21WLAdSRjmm6W3PqIzz7cV6rhV2lVJ55PzQFjeD7UoYxgjn3rznsKXtXaG3DPde4qEEEY7HB6V4KcdlwAoPHcnrXrwyRsUdCGGOPqMioQbddpxlT8g5pNe4NSLeymuFZk2BVGSXkVe4Hc/IqECAUoV4BShXYEnjOsYJc8YqffzSXbQXkmwmaFMlBjDKoUg/82R+eRTNvpR1IndII0VhtwAzE/TsKNY/CUieEYTCIpisU1whxskGGwxPZv7flWaefjMNRtASOpHt+9ebhvCDJZuigZP6U2Ji7qIdrKSAWxkDP9+tHOieGrbStXFxcA3KK26MBsMT03EkdhwPbJP0nkebDFpBYfHlkHtC0ZdP0+W8upo0uPL3PEx9UUQGT9ScZOPgduWNatJ3tvu8yxmXy1uEiVs7SR/u2/5trDOOm4e2aMn02CYsbG43MT/uZ8KwH/Keh/aoa2f3W2s4NRtcvaMUiEneMAquffCnH1GfauL+Ryk8kn7HU4UlCK1/DLyuGxnP/N70pat/EdjDaX8jW6yLDJ61Vmzs9x+R/Zh7VVL716jxsyzYlNHBzY3jm4sWtOrTajJp1RTxI4op1aQtOpVFiLm1hvIvLuI1dMg4PxQ3reiyWlq0kCh1JYvsjxsHGO/Tjp9aLFpbRpIjRyqGRhhge4rPlxRmmHGbiZlFZ5spbhn2kMqoDwGJ5x+mP1qKI3LbQpLewHNG7+E4hcKISTAzHcrPyo7YqQbHTfD4iVbcyySlj5r8smOmMD5I46nFc9+NJdmlZU+gRtdD1C4yVtZhhAwyoAwc4649jXaZp8dzc/drm4+65/nYAjpn3+BVneeI9X+7q7Onlsvl5A78Enj3yPjFU9/qVxqUkbXcuQOD7dACce5x2pT/ABxethKyVqtjZ2JQW13HeRHcpdcr6sd+SD17VTsCMAinnJKFeQAckDgCmcZwO1Ll2Wj1JGT8JIz7UuI7cu6B1GRg/Smsc1IkgkgWKWRfQ2cZ6HHb9xVFiZY1TncD6yMAHoO+atLjVkuZmaKyiVtgjQqp3AYx2PJ+etVA3Ou0ZIUE46496XbrM0u21Ds54AQZJq0yiVe6bJZXLQXAK9wxB5GMgY6g81ZQJaWdjb3aRrdEIfNVmIKuTgDHtgE8HuOeoqjlmDIFZW3qeu79e1OWeyaQJNMqAA4LnirTp6JRfLSxx2zVJHezJ/OT8MM1KTVQF9UR3e4OR+db4+RBgcQk0q6igO2V1XJ3HJAzWtaGsd74PgAw9u+n3CyMp/CTIeD3HFYvpFtZ3MC3OoTMZHLBUQ4CAHHatb8P+HZT4WtLrSL24AZGY2chVkk9ZBAJ5UkZ74z1rBmm3bQ7Gtoo7DQrCwuLhvLV1mCgxyICBtyeP1q8t4Gluo1PDSOERmXgGkX1pJYyNHeIUCEEljkbffP0oL8TePV/2rTfD7v90kODcOpDPgEen2Bz9fyrnQxyyP2OnPLDEvQL576zhvJbdbqGRo5CjMD6W/Mgc/8AmrKPU5o4PKl8uaHP+7lAZcf2/Kse0PUpAZoi4ZZAMhuv/nqKINN1doGVIJ2C5/DnIz9DxRz8dxfqxUPKjJJZEGHiGx0/UbB2hEkFwg3pG3qRyAfSD1GQSOeOazwrhiMEfXv80f6Mx1OCVQ0Syqm7arEb8dSPke36UNa1YRQ7ZEJUtvyoHGRzx7dTxW3/AD/JeGf45rTE+Zgjlj+SD6KhRTqikK8Ue17hysQPrI9qe2hXZQSQCcE9SK9De6OLWrFKKdQUhaeQVRBainkFNoKeUUJBajGBzivXgimXZNGkins6gj36UpBTqigewloF9W8JQeSXsXMW3LNGV35HXAHvmgrdFbyx+REZCAN3mIPxZ6df9citgJVEJkwFAzknGKDzpGmNqUl3qVy/lsTItu8ZRgcE4Ye2AeRWLPhWnEfCb+g1r15LNqRmkjC7o1whAzgqP/NVMqlG5KkkZ9PzVxrraU5ij0aKdBs3P5j5ByAeB14xz/aqZlIJ6fSsU009jkcisVLBSRnGccZ9qJ5JYJPC6RNphWSVyYpYl9RxxzgcjOeOCPkVAsrC3MazXJkjtldVkc5GSccrgHOM9Pz56UZ+Fb2yGrXEsTzSGcRgSzEBvSPVgDseDn69M0zHD5/QZP6Z4kFwrCLa6Fh0PGc0hpN8sf3dBGVHpKnBJ98+9Gv2hafEb03kEzu77cYO5ec9GHf09Pn6UDsjo+0hkZTg542mgnHg6LTss7PRp52ZpLa48pRukZMEjPfn/XFQLm32yyeQHMSttDNxk09a3l5HBIsUrbDyw654xn96ZfY3Acj05JOTuPc0MqpUWIJroznPzTJJ96diVn9KAsx6AdapsJF1pBaMJsfacH5zzX0N4TJb7PbHecO1s4B6ZO9q+dbErGygtk444/WvovwqzR/Z7pjKBvFtuG4e7N1GPmhl+oaW0UuvXepppF9b2hNwzxlEiKeY2Txgd/esvn0S3N+0QvAtz1MLRozcd8HnrmthFzDLNH59uEYuP4kTbMc4zjkcflWQ69Go8d3MgkDPvYAY5YYPOf1NJwbTHeTWtD/hzwsLydzaXdrOVifhkO304z6lOQeOo/vStS8MXlmJZfu9xCoP41/jQ9e7Lyv/AOyiqzwjbPOt3bQzR+qCR0LOEG8AFRk4wcjg/vWga1qmqabJqk6OWEVnBLbvIOEPAYIwI9vfqaY7QlAppmqXOnETzRq0eNqTxvuQHB6kZ4I7cGjW6Wy1PTzLYfxLa4hyA/JjkwRjp1B/se9Vtzf6VLc3J1KzWNrdYM3EY2yHzOAdyY75/Fn86sNHt5bVFhs1d7a/3AROF3pKhbP4QBux3xlhwc7RSp7V/UOwycZV8ZnOuSrf6rcWOnuuBIzZDAKMHOM+wyKIFsb1dGtLq8SUy4KSSsQyuASFwQewGMEds5NUWtKLbx1crKm0eZkhhjGVXt9aNlka88FLJnIiuiGP/CNwIH/zP6V0cGWbnFtmXNCMbSKFRTyCkKKdQV2TnjiinlFNqKeUUDIhainUFIUU6goWEDPizVI9PuYFVGMrg7s/hK8dRjt7j560I63eJNIs1u8hYnLs+eGHHBzg8Ac9aJ/H8atFE/ko+1MbgvIJOByPzwO+DQQkVw0WRBLwwOdpxyOPz5rm+RKTk4mnGlRP0W4hs5y5mi82QFGSWNmQqR0IHz2+lVsjZk83ylUfiwBw3Pz/AGq1e20+HTraWW4DXMrAsgDA4J5JPx8d6r54d05jCFWXJLSMSOhOemfnpSJKlQxMnPezanHEt3KywxIF9IJITGCfbGR37k0TaTquhjVLa5R1slQN5qMcDO3hlI7HuB8UMz29slvB9wllEwTLBzncSMnHGMYH5/1JPDmkxPaNDcWC319IAwCnCxKc8s+fSd3ZRng9elMx8uQEqolaxqdpcARWejGRp+jzQCMykd0z6ifkdcDPNCWtRxMkk33lTNLIHeGDLRxe+4kk7vb6HpWk2vgsXSq3iG+uL1kAEcazMEUe2SMmmNT+znT3tZZNPeVbkLlEcgoSOw6YHb96ZOEpAqSRmVnBEbWV7ln2DYQu4r1bBI98DNN3d2JXCQRRwxqgjAjQrux/Me5JxnmjPQvBOo6lLKuol4Ta5QRO/G7llXPdeT09/ril17wfqehWzXV+bdY9yqhRshyRkgDrx9KRKDSsYpIH54hGiPghj2NTbWQQWqtEud4IcAcmo+o7PPZVLAL0B705bMos1B/FuPf5pbWwkO6fcpbXIkaBZlB/Cc4J/Ktz8HeMLG68M2mkyKYpvIMSsHB9QJIyDg8/AI+ayTTpYo7RiihViYYxgZz/AH5/ate0i1tb/wAKaCLu3WcTWM7EGNSVIDYKtjKkZ96CSfEbHtDzuouIwU/h7gSfjjNZb4kCf+vJvLG0FzsX4w39qOxrNvZqh1TT7lBGV3TWzrMh6ZLIcEf+az7V721vfF76pazRtbCUsvOCV5/Tr+1K8dVY7yXyoi+FWby7tV6m3lHXtso81CaWGe8kjyo/wSN1GfSx9HUHIPt9KAtBsmimeN7i0xIrqGMwC52nHP6UdahHOpnlwQkmhqivwylgE3AEZGae6M20OXyWss+pR3aBVFjbSPLH6WzuGPcHk+wz8dautCkeIamhlaJAGYc8BgQD9KGNYkBh1PAyDosDAj3Gw5/eifS2mDXskAG4CYZHb0o396XNaDxv2RlnjO5uZPEzHUmWUEqxKnO5SuBluCTxzRl4WsdOvPCOqXtotxC9rKgMe8FHB24znJ465GKD/tAuDc64rPHEHKJ60UDdyeuOD+gor+zCUJ4S8WpNkRpDHM3A6APk/wDxo8Uq4tkyq20RwADTqCo1hfW16nnKrRwSTeRAzkZdwASSP5VGVGe5YfJE8Rle1dqHk45fTnSxTXw5RTqikqKdUU276BqhainFFJQU8ooWQRcW8V1bvDONyOORVDr63FlprepFgjUJGVQKDx6QTznGOmM/I4okBAGSQAOpPaqHX/EGhxQPDcsLs/8A44eTn/q7fr04pORxoZG7Ay7t7i7t/KgiO4xmZztXoqZxnOenOD3PeoemWbvdIt4rx5KqXwSy4BOdrcHgYOegpn/EJkmlNpJJDG7ghQ/YcqDjg4o08A29zOL7U7g+e6oRmfLb9w9XY59P/dXOlJLbNUYt6O03wWs2oCX7yDFtYgyJvbsOvQ9T24xnvRnoum29k0otA0cIYBUyDkhQC2epP19jTOnW0z25R3bKIoSNwOF5285wc4I+q9qt7G2FrbxwjPpHJPUk8k/mSa241FxuJnnd0x9BTqjI6Z+KSBgHAz8VAi1u0e+isJPMhuZVfG70gFcZG7357e1W3/QEi2A6Fvjk1nX2lXTxWtvp/wDiUM+Jf4kUoDP0YgsRyMcge/GeeTE1rxtd6PqF5bwyTyIEMUXmgoytk7n99+T8AYzj3zuS5mvLh5p5VeWRss0lZsmVNUhsIPsbvnLXL/pTW4thRXsrh/UQQ56+1IUc1mY4nw3BRGThdzDk+1bb4S8SaWuiaFa3U8kMltbyRYkgbbLuBxhhke3XFYUqs2CoJHTIFan4Vhk+42MUiOA8AZA4wCNp6UnLNpI0YYKT2XGpBZIJIHk2bxgvGpyoJxkD8zQXeRFNYaBHZoonA4BBbnqccc0WzGZYZGE0D7UJ9S4PA9x1/Q0JTS+ddNc7BGZG37Gl6cd/9d6XgVDvK3Vl/wCCY4m1pEliNwGgk9EiA5Oxj/MMdf6UUNodrHmeC3ezzN5TzWLmJShIGSBlT1z0waD/AAneraeILOb8WNw2rcIuRtOTk4wea0IS27SLIjywASK/8aAgYBAbMibgRhe/+RDJ9mZFNPosV1aPi/jlMyNbfx7fDbTt43R/JXBKcVO0m0uYi6MUiNx5kcUiTCRJG2KNqkYIPp6MM81MEMswzCsV1H5oYyW5WTA9A4x6hyD19qlRWUV3p8tlOjKr3JV1YkHBVGB45Bz05yPehdtFqk0Yv9osbR61aM8ZjZowdpUg/iz0P1oo+y54byy8SaUuGkn05/UcDPJA/wC6gzxRez3WpxWU89zLBGwUNcOHYAnkqSOAevNXnhLSLU6pJDDLcLcrDKyFZBztXdjDL8H/ADHWmQtR0Se5bJMcX+GeF59MdWLylHj9o5WKhuegxsU54PJ7U7Nq8K3ckbh1bLsR12gN3x17dKsfuWpxQs8d1D6CFZLlcAg9CGUnAOR2601JC0Uskl5o8kUjxsj3Fv8AxAQeudvI/MUuOaS/ZD3gj8dFDqHi6xtgywRyTyDPUbACPfPP7Cr2KeRFSO7CRzmBJuchXVh1XPOAeD+R71T3ei2GpWi2+nXtuZhKZP4v4yD1U98de1Std0+Se2W2WIrHFbPGJZO6hgyjjr37dhWjH5NdOjPPx5fyyRN4h0q2Zlku03L1VMuf2FUmo+OlUlNOtScf+5Mf7ChxtJvQkJSPPnsyRrwDlTgjBxz/AJ1W3cMsEjRzKySKcMrDBB9sVrfkSa0zN+JJ7RN1HW9Q1I5u7p2XtGDtUfkKrs4/+8U0rN0xTsQDuqkgZIGT0rO5N9hpUKRGZhkkqTjIrcfB2iLZ6Bp6yuomlQTPsOCN4/CePbAIORQV4V0O11bRpUwXkjvYTMFG3ETA7sZ743DtWrwxqAWhJVQ3H0rNmnqkavHhu2Qr6xNnGl3GU8u3BWQKu0+WSM8dDg4bjHQ04g6Y5HvVruV02uoIIwcj8X/j4qmtYvuk8unkMRBhoix5MR6ZPfacqfoD3rV4eW/RiPLxV7IYu9UitrWeZUaVoSQ0aOu44BJKjv0/Y+1Y34r1MXeqT3S3Es8gcNFMxAG0YxwOOo7dxRr9oerz2TyJ5MKkKREZcEuOA2Aee46HsOMc1k0krSuWlOWI4pmafwRjj9Hb++uNRvJbq8k8yeU7nYgDJ9+KbVQYzwSwPT4pqnYkDglpAg+e9Zuxo1TyQscE/pSZsF8YxjrU6Q744Sq/BqFobFzIcJ5jBB2HANa54O1G7W30+IzvLAbdFZJeQQVPv/4rHI88EDOO3vWt+ESI7LTz1yinhscCM0jN0jVgSbdl9c6fpzqfud/bgHrFPGVEgPUZwRnnsf061mviISR+MEVQiQQyKCkT4VVDdBk8jGKNXmQKCd6qmAw3HPueaAPFSrH41IjJZfvC7Sx5I3dzVYPpPJvRL8InUE1a4jRpjLOrCHy39RYhh6cZ5op02/1Sxm0WKcGIz20rSrLGY2LrkjJABzhRx2oI8LZGuyJ6iSxAAHJ/F0o2tr67ii8MEXVx/FL+aN5Ib1MMsCcGmyViEyXY+JpbldLa/tFea6SRjKFDFCmeF43dFP8AMKIfDXiIajb+dEbhogFZYpJixYHOQu4kqQR03EH460H2E5ZNEdre0Z3uJkGI9hUchsBSBz8g9al+GGhitbR4wbWITKYw77iAHfjOBznOKW40govYC+NIvL1YPGwZdq8E4YEfGM96uPCOs29p4ps5JpgtvmQSSE54dCvQD5qN9pGlXNvr08ohYRyMxUIQwQbjgAjqOf3ql8O29ydWsHS3kkHnJwEJB5HH7ijT9bLkrkbNbrZ6hGIzfRGBmQeZGSQcHnDY46ewocudQ1W19MiEt9+8jcg3KqEek4578Zz27Gre0DWsMkTRFXQsNpBBBBPaq+7SKaS/VoxhNSOcEercA2fp6ulJx7bNGdUkyJ4uaaCXRBcwwFp5yksk0ayEhsYz7jDg465HxmpsmkpbSmGK/uLZ40ViGYSxAksMbXOQPT/xdxUb7RLmT/09p7HcBBPGRvAOBtI49vwjpV3qqR3enK6RkzQzRXCyq3qOG+e2HNTXRe1Gyqntb5QZp7ayvo0wwkjbYykc5AORnp0NZx4l3zXbXmwJDeEyQuO65wQfkYwR2NH8+nzCe2iN6rW5upldZAQ5GVOATnOORjdgg0LS2KtoSJ5Cs9rqssM2wbiVI4BI6jIPNNhHiZ5Tc+wMbarcZ60qL8WdxNTrqGCeN5IdwKoGwxz1/wBYqHbwqU813KrnHA6GnMQjRPskvJW1e/tv4YjmtNxU4/kOSfrgn960GfUY0k06P70kMF1IfNuVO7YiRs7YPI3HaF6HGc9hWK+E7xrDXtPZduGu41LH+UZwePoTW1XelW0glnjsopLyNGKlAELMFPU9MnpznvzWfIlyTNONvg0M6jrRivEl0nD2yL60k3cnPUhiSOmAw/es8+0Lxnc3OpxR6eslotuB1PrLAg844I4XA+PyopNzbGJVeQ20LCNh5q7MiRQQS3THpYDPOTWY+KLlJL6YMEOQmCjZ4wOenOQR+lFj7sXOTqrKq+1C6v5Wku53kZnZyWP8x6n+lRg21SAep5GP0pI561MNtCsRZ7nDYB8sLyfj4p22JIwOfU3Iz0FdIpWNS3Gc457U/BaTPDJPEuVjwCAMkZ45HamNhyQwIx1qEOmcliO2alqdsCZ7A9KhvjfS/OYDaOlQtDkTJn1K+3PUdRWqeG9Z06LTrCK5sNQglSMRpOillYbSNxHT+lZSmCRuJAz2rTtBkjXTrTfBOYhEu4qUZT6eTjdkHGe1Iy9I0YltlqdIvni3rC0kTIHWSNlkUqMc8H/L6UC+OoltfHEqBcLHOoyWzjBFEj6VJAjNby3SqpOWXODgHH5HAoV1G4vJ7x5Lu4Ek7AF2eJS547nFTF/Ssv8AGN6CwPirKNgG4O3HGcsen60YWjj7l4VDMcLNJuUjvvahjR7d31a0WS5EUZnUtLHGoKgsPUDjtnPejRhcZwt5b3DQSHAns9pUjcQQVIwfT7dSKKWSgEk+yNprFodFJRSf8Tl3Y4xlhnHsOfbtUjw/l9OtxGmGS4lVfjEvA/eoISS0mBkWENFIJFaOU7d24Y6gY5/rU/TZordUjFu6RPK7lpGDKCxBJBXtlaB5F0ycaemUH2sW8dr4jkeDKAuxDDgknB/Yk0F20rG4iklZmIZTyc9xWkfa5p7TzWuo2gV4ZlG7bIreoqMnGe/9qziC3lYghQMe7AYx+dHHaCdWbRp891bI0sVyI8EqzPtfrg4w3Y8fpXksUlwJptluTNh2aEGMFgMBscjp8VUfd7mHVIIZQiZgMgO0SK2Cp9+mHqSZbEbTLm3nYSOqpG6ehWPqyD7Afy1nVp6NL4ONyQx4vaG48HzR3STxTxMrh12PGfVwOu4fix0q70vZdaBHIzw+ZJaLiMyBXc7QcqO/I/ahjxJe2smhXgS8mliaIYU4YMxbAAJGeor3wr4gSfT7XT1tlVoY1QO8jbZewyNpCnr9cUW6tg2raT7L68Rxh5A4Au2KsV4IZeOce4H50Ca1IYrXxBEhAA1RLgY42h1cj+oFaGsnT/ZzuPB8lxn9Ac/tQVr0Mj6trURQO33KKeOOXhm2MMgg8n07j9B8U1TUhX4+G7A4kkybsgbDwFz3quSfETJsUbmB+n0qZNcKsnERjz1QZ4FV8gTf6C3X+btT3T6M2yQkpR0mU4ZGDD65r6R06eK5SGcbcSKshJGeCB/avm2CJp12xck8c4HNbv4RnaTw7pckm3Jg8o+oEhl9JBHY9OtZ8q1ZqwtbRU6hG9vZyxKu5oraaEKeha3mEij9GH6VjupxPFfTxSKVaOQqQcZH6cVumroI9VmZmUQG8ilJz/7dzGYn/LeRn6Vl/imEXrQPHKrSmOLIBGCQvlkk/WPv70yL0Z3pgop42grgnOSKKL7TVPhSK/h8pnhufKmKAB48rxnnOOnJ7n6gDkZktLhX24dDnDKCP07ip2n2d3r+qGOGNJJnycFto+AD79AB34FMiwWI057cSCO9lPlKwIBL7cng5wCR+QzU23uUjYx6dp9vNIAcyTqXZ+eqqeAMfGfeoF00QR7eOBgYz+Ivk5AAPtjoeOfbtmpV593m0xZ4ocXJkIdlkyvc4CYG3jHv+tEmyilYjOa4DmvO9LUUssdXjjJ/KtL8PMDb2YZHKlUXK87WKcZ+CB/Ws2UY5/etN8OQullathvVGpz2OUyBg/65pOU1Ye2NQW8MLN5CKod8kBRwME5x26fvQRdG8ubqUkTI+SxV3bJxx360cvIkcA87O4cDBzj4A7fSoMiq6yeb6trYKjG2Recc+/09qCMuJc42UdteMlsPNDLLGmYw3fuKcg1++tw3k3UsHOAFkODwM5+OM07drp87s8ts0RGeUc8KOBwQKqZI4DcgQEtGRxu4HB5APfFEqYqUGlZbS6jfauwkvmjfYCSVjC4yP+UD2H61Y6CpiulF2pnQZBDY2gcY+nf64oZtbyIZ3O2AMHaPxADkf0q60vVZbA/fUijmLAqOOgyR19+evzx0oZx/otNt7Lnx69kZ4ZLCEBGQfeAcr5jfQ9+M5HFB2p2N2FadI1ECKBuT2+nbmrzWb5pNKknu1kkJmQr1Hqxk59gRnryaqr7WGjt2ggVXEsQBZucKfj9KuHL4G1TCfw/5IubQW2MywkOocnHpyOvTnPT3oovlhvprPzbNOLecZiYphQOVwMjnJNCHhuVpV0na3qDquG/6SP8AX5UXXFldxy6ZdNbyJb5kVn/l9Sjaevv/AFoa9zRP/mCviKyt7bwhEpW4WOO7CLsZS2GUkBuBn8PGMUj7L3hlu7y2kY+S/lsSeuAxGfr6hUnWme58FXKurLNFJFI8fcEMVIPf+eqT7OZjFrUiA53QuAPkEEf0NMf6gY65IL5xq8dpIkVxFcOqXG3dKuWZTlPScZ9PHTGf3B9Uu75NTsbu681Z2Qb8gLgBugAGBjnt3rS9V2y6pDESr/eZJ4wR0IaL+v8AnWYeIUAg0+ReAGkQjHA5zj6c0cY+tir9qYvxbYW9jrN1BHHIqD1oQw5yfbp3oauYzDMVJyRg89aMfFzmS5s597Dz7CNj3GQo6foaFtWObgHqGUHNHH9bAmqk0MWxKybxyUIIB6ZFaX9kd5LPHfW8krny9kgXdwc5Uk/PArMYG5PzRp9lF35PiNrdmKieFlyB3BDf0BoJ9DMdckH/AItjcK23K+bYyFBnq0TB8foR+lAnjW2jCxzQ7Vghnk27RxtkCyr/AFb6/vRt421mWwubSFbb7yiGSRZ0UlckYZPYnZkkZHUUB6n911SIeZPFAEigjRlZiAFUryT+I4xyB2GPmoyVA5F7FN4oLTTLcLbskTekSv8AjlYdz26Y6Ads81ffZHeWtn4mD3gbyzGwVuSqNtJ3Ee+Mj86o9S0pE0SzntZ5J3VC1zHj0wkkYIPTBBHznOelNadr9xY6XPYqu+OUg7SeAecE98g8j8weMU3G0nYvJs0Pxt4M0WTTp9d0i6isoYhhoWXKvID0B5IJznuOh6UK6f4RvLmFLl4LKQMxzGbpYzwB2AOPxKfp25qRoPiuZIYbS7mhSIs0lx59urpJg7xlVwecEZ5zx7CqXxTeXOoXTS3V4lyV4TaQcqfUAMDkDIHPIpsnHtAJP6ULD+JS1XmpN1aSW7L5oHJOD74PNIC4PzWe76H8aOC8flWoaTtazsX2FWaBMMOh9P8A9VmI6jGK0nTZCtnpvQEIuCP+j9+1Ky/DRiXYzeosdtPMFZgmCTGC233Hsc1WRyTJemO6KmNG3g8EMvHHyOeM9P2q3a/W1027ZYptluHLgkcsWwqZGQBzkjr2+arbeea9sDctEuCcr8kEHP1HGO/PuMkFsKaVlNq8N1e30UcMTPGI8ou08DJ5/bP5iq28H3ZxGkqvIFKsE6A/6FWurX0ltYPPBkPdM0O89QoO7jsMk/Xihm3OZv4m4jBz3NNirM838HrWJTKvm+oNkHBxmimxiSCOJ2BkVOgTkZx9Pjrjt8VSbBb24bBL7cgY9JwV4/7v0FXFqZbqOcxFwccbehyfUQO45P7UOR6A6FX+3U9N2xsA8bq74P4ux+Pb9qEJAxlKtnI9z2outrSPybtJSTIigoFPYHnp74/pQlOAtxIqkkKSMn4NXiemiMNPDTxx2lhNLKYUjmVmcAtgBuTgc9OePejGZ9OeZw1wzqTkuhkUE49u1Z7YFj4dfZkESMMk8HIDf2NHPhrUpdK8MHURAt4wtwWScBlGGIJGMHoB3oJrZpi6Q1rNxDHpN82n3couGhIAaTJYAg45HwP0oM8ESXE/iy2bBkdyUJ6ZBUijbWfF0eo2uo6cdBtFk+6MfMi3AgtGSCBzyDjrWYWUrW92XUkf8RHcfHtRwTpoGUrknE3OZJZ7pJDbWpljcMpEbDYwGBjDcHt81mXj2K3sLiO0ijKggTLiXcFJOCBkA/kc0Y6Beadb6bCdYtXneeD7ykkAUFEAUsDnrgmgnx5c2M9+76fJcqRGrSRSqvp3AFcEE5G0/lnFVj5XVlZeNdbE65PHJ4c0Kc7iwieHjp6W7/8A9Ghe6lSYA5YMowBjNXdneXWs6Z/hc0uYLNWuIyT+D/iwB7+1UUsSeVvEoLA8pjH6U6LpUJyPk+QwpwanaNqM2lalDe27bZImyDgHsQevwTUDpXE1YKdOww1XxjcahptzbzQoWncbZU9JXGORgdTyO3BND6X0/llWYMN24gqM8Dn9v/qoK9Cc4OeKXIBsTg8gnJP4uTVKKRHJssrvWbi4E/lMbSGUANFAxVG99w7knk/5dKuKRkfcp5HSkV5VlCixJySTnr815k9q8rqhDdvEfgfSRot3eR2zCeO1d0cyHIKqSO/NBXg/wvFrU0kMykkShFIcrtAVm/PoK6upa7octxbCmb7LERA0e/qw5n9utRzayac1vakAC3kMO8nJOz0/15+a6uoMqpIZgbbaZU381zLp2qpNKixGOImAZPRhz7DHPH7U1awrJ4YtgPxrISOOQdq4Oe3SurqFP1Q2a9yo8S4j0PTJVHqLM2CoK5BbPp6dc9sGhmDMszvgZILEAYFdXU6H6mTJ2WjXYl02KJ4iXDN6y3Uk5Of1qXZXcjXYMZAONvA4OBjH04FdXUEkqBXY9ryMl7EbZWEbRAOxIBZskN07fFDdzH5NxjqSMmurqmNjJfrYR+Hdk2lzQuCAZcZHbK4/vRnoU0ll4b+5JKhm8llw0YdCDIDjDDHTP7V1dSPIm4vQ2L0Vt2wXUmAigWUxBdyQouQRgA4UA9fagrUW/wBudQIgu448uMJ+wrq6m4pNiemaP4d2TeF7KeSGKRkgmiG/d0wy4yrDA4HzxxigPxnEBf27RwhPNt4yDuJyNuB1PTAFdXUePQWf9iiine2dtpIOCpweo7j6UgyEoy54JzXV1NEDdeV1dUIKQ4OacDhAhUdDk5GckGurqhBo9a8rq6oQ6urq6oQ//9k="/>
          <p:cNvSpPr>
            <a:spLocks noChangeAspect="1" noChangeArrowheads="1"/>
          </p:cNvSpPr>
          <p:nvPr/>
        </p:nvSpPr>
        <p:spPr bwMode="auto">
          <a:xfrm>
            <a:off x="155575" y="-700088"/>
            <a:ext cx="1952625" cy="1466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7992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600" y="548680"/>
            <a:ext cx="7488832" cy="1584176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Visit the Outgoing Exchange </a:t>
            </a:r>
            <a:r>
              <a:rPr lang="en-US" sz="2400" dirty="0">
                <a:solidFill>
                  <a:srgbClr val="FF0000"/>
                </a:solidFill>
              </a:rPr>
              <a:t>Webpage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br>
              <a:rPr lang="en-US" sz="2400" dirty="0">
                <a:solidFill>
                  <a:schemeClr val="tx1"/>
                </a:solidFill>
              </a:rPr>
            </a:b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000" u="sng" dirty="0">
                <a:solidFill>
                  <a:srgbClr val="0070C0"/>
                </a:solidFill>
              </a:rPr>
              <a:t>www.uvic.ca/law/jd/exchangeterms/outgoingexchange/</a:t>
            </a:r>
            <a:endParaRPr lang="en-CA" sz="2000" dirty="0">
              <a:solidFill>
                <a:srgbClr val="0070C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69182" y="1772816"/>
            <a:ext cx="5267114" cy="436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61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5760640" cy="992641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  <a:defRPr/>
            </a:pPr>
            <a:r>
              <a:rPr lang="en-CA" cap="none" dirty="0">
                <a:solidFill>
                  <a:srgbClr val="FFC000"/>
                </a:solidFill>
              </a:rPr>
              <a:t>Student International Activities Fund (SIAF)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584" y="1547989"/>
            <a:ext cx="72361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Basic value $500</a:t>
            </a:r>
          </a:p>
          <a:p>
            <a:pPr marL="0" marR="0" lvl="0" indent="0" algn="l" defTabSz="457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Asia* Undergraduate Supplement $1,000 </a:t>
            </a:r>
          </a:p>
          <a:p>
            <a:pPr marL="0" marR="0" lvl="0" indent="0" algn="l" defTabSz="457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Asia* Graduate Supplement $5,000 </a:t>
            </a:r>
          </a:p>
          <a:p>
            <a:pPr marL="0" marR="0" lvl="0" indent="0" algn="l" defTabSz="457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*includes Australia, New Zealand, Hawaii </a:t>
            </a:r>
            <a:endParaRPr kumimoji="0" lang="en-US" sz="20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Next deadline March 15</a:t>
            </a:r>
            <a:r>
              <a:rPr kumimoji="0" lang="en-CA" sz="2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2023.</a:t>
            </a:r>
          </a:p>
          <a:p>
            <a:pPr marL="0" marR="0" lvl="0" indent="0" algn="l" defTabSz="457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03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to apply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03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03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Complete and submit the online application form.</a:t>
            </a:r>
          </a:p>
          <a:p>
            <a:pPr marL="0" marR="0" lvl="0" indent="0" algn="l" defTabSz="457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293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04856" cy="992641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  <a:defRPr/>
            </a:pPr>
            <a:r>
              <a:rPr lang="en-CA" cap="none" dirty="0">
                <a:solidFill>
                  <a:srgbClr val="FFC000"/>
                </a:solidFill>
              </a:rPr>
              <a:t>One World International Scholarship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584" y="1547989"/>
            <a:ext cx="72361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Value $2,000-5,000</a:t>
            </a:r>
          </a:p>
          <a:p>
            <a:pPr marL="0" marR="0" lvl="0" indent="0" algn="l" defTabSz="457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Next deadline March 15</a:t>
            </a:r>
            <a:r>
              <a:rPr kumimoji="0" lang="en-CA" sz="2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2023 (same as SIAF)</a:t>
            </a:r>
          </a:p>
          <a:p>
            <a:pPr marL="0" marR="0" lvl="0" indent="0" algn="l" defTabSz="457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03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to apply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03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03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Submit completed pdf application (incl. transcript and reference forms) to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world@uvic.ca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457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589240"/>
            <a:ext cx="3882008" cy="110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965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056784" cy="992641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  <a:defRPr/>
            </a:pPr>
            <a:r>
              <a:rPr lang="en-CA" dirty="0">
                <a:solidFill>
                  <a:srgbClr val="FFC000"/>
                </a:solidFill>
              </a:rPr>
              <a:t>International Mobility Access Grant (IMAG)</a:t>
            </a:r>
            <a:endParaRPr lang="en-CA" cap="none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1556792"/>
            <a:ext cx="723617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IMAG aims to reduce barriers for Indigenous students, students with a disability and low-income students to access and participate in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UVic’s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international outbound mobility programs and strengthen their global skills.</a:t>
            </a:r>
          </a:p>
          <a:p>
            <a:pPr marL="0" marR="0" lvl="0" indent="0" algn="l" defTabSz="457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Value: up to $10,000</a:t>
            </a:r>
          </a:p>
          <a:p>
            <a:pPr marL="0" marR="0" lvl="0" indent="0" algn="l" defTabSz="457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Next deadline: February 15</a:t>
            </a:r>
            <a:r>
              <a:rPr kumimoji="0" lang="en-CA" sz="2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2023.</a:t>
            </a:r>
          </a:p>
          <a:p>
            <a:pPr marL="0" marR="0" lvl="0" indent="0" algn="l" defTabSz="457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03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to apply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03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03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Submit completed pdf application to the Office of Global Engagement by email or in person.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863485"/>
            <a:ext cx="5148064" cy="95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75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0"/>
            <a:ext cx="5076000" cy="16708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75656" y="3933056"/>
            <a:ext cx="66070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342771"/>
            <a:r>
              <a:rPr lang="en-CA" sz="32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Heike Edam &amp; Maggie Gramlich</a:t>
            </a:r>
          </a:p>
          <a:p>
            <a:pPr lvl="0" algn="ctr" defTabSz="342771"/>
            <a:r>
              <a:rPr lang="en-CA" sz="32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Office of Global Engagement</a:t>
            </a:r>
          </a:p>
          <a:p>
            <a:pPr lvl="0" algn="ctr" defTabSz="342771"/>
            <a:r>
              <a:rPr lang="en-CA" sz="32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JCC B202</a:t>
            </a:r>
          </a:p>
          <a:p>
            <a:pPr lvl="0" algn="ctr" defTabSz="342771"/>
            <a:r>
              <a:rPr lang="en-CA" sz="32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world@uvic.ca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85856" y="2060848"/>
            <a:ext cx="36426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0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358702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71599" y="908720"/>
            <a:ext cx="7344817" cy="5184576"/>
          </a:xfrm>
        </p:spPr>
        <p:txBody>
          <a:bodyPr>
            <a:normAutofit/>
          </a:bodyPr>
          <a:lstStyle/>
          <a:p>
            <a:pPr marL="0" lvl="1" indent="0">
              <a:buClr>
                <a:schemeClr val="accent3">
                  <a:lumMod val="75000"/>
                </a:schemeClr>
              </a:buClr>
              <a:buNone/>
            </a:pPr>
            <a:r>
              <a:rPr lang="en-CA" sz="2800" i="0" u="sng" dirty="0">
                <a:solidFill>
                  <a:schemeClr val="tx1"/>
                </a:solidFill>
              </a:rPr>
              <a:t>Partner Institutions</a:t>
            </a:r>
          </a:p>
          <a:p>
            <a:pPr marL="715963" lvl="1" indent="-382588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i="0" dirty="0">
                <a:solidFill>
                  <a:schemeClr val="tx1"/>
                </a:solidFill>
              </a:rPr>
              <a:t>University of Limerick, Limerick, Ireland (</a:t>
            </a:r>
            <a:r>
              <a:rPr lang="en-CA" sz="2400" i="0" dirty="0">
                <a:solidFill>
                  <a:srgbClr val="FF0000"/>
                </a:solidFill>
              </a:rPr>
              <a:t>4</a:t>
            </a:r>
            <a:r>
              <a:rPr lang="en-CA" sz="2400" i="0" dirty="0">
                <a:solidFill>
                  <a:schemeClr val="tx1"/>
                </a:solidFill>
              </a:rPr>
              <a:t>)</a:t>
            </a:r>
          </a:p>
          <a:p>
            <a:pPr marL="715963" lvl="1" indent="-382588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i="0" dirty="0">
                <a:solidFill>
                  <a:schemeClr val="tx1"/>
                </a:solidFill>
              </a:rPr>
              <a:t>University of Utrecht, Netherlands (</a:t>
            </a:r>
            <a:r>
              <a:rPr lang="en-CA" sz="2400" i="0" dirty="0">
                <a:solidFill>
                  <a:srgbClr val="FF0000"/>
                </a:solidFill>
              </a:rPr>
              <a:t>4</a:t>
            </a:r>
            <a:r>
              <a:rPr lang="en-CA" sz="2400" i="0" dirty="0">
                <a:solidFill>
                  <a:schemeClr val="tx1"/>
                </a:solidFill>
              </a:rPr>
              <a:t>)</a:t>
            </a:r>
          </a:p>
          <a:p>
            <a:pPr marL="715963" lvl="1" indent="-382588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i="0" dirty="0">
                <a:solidFill>
                  <a:schemeClr val="tx1"/>
                </a:solidFill>
              </a:rPr>
              <a:t>Vrije University, Amsterdam, Netherlands (</a:t>
            </a:r>
            <a:r>
              <a:rPr lang="en-CA" sz="2400" i="0" dirty="0">
                <a:solidFill>
                  <a:srgbClr val="FF0000"/>
                </a:solidFill>
              </a:rPr>
              <a:t>3</a:t>
            </a:r>
            <a:r>
              <a:rPr lang="en-CA" sz="2400" i="0" dirty="0">
                <a:solidFill>
                  <a:schemeClr val="tx1"/>
                </a:solidFill>
              </a:rPr>
              <a:t>)</a:t>
            </a:r>
          </a:p>
          <a:p>
            <a:pPr marL="715963" lvl="1" indent="-382588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i="0" dirty="0">
                <a:solidFill>
                  <a:schemeClr val="tx1"/>
                </a:solidFill>
              </a:rPr>
              <a:t>National University of Singapore, Singapore (</a:t>
            </a:r>
            <a:r>
              <a:rPr lang="en-CA" sz="2400" i="0" dirty="0">
                <a:solidFill>
                  <a:srgbClr val="FF0000"/>
                </a:solidFill>
              </a:rPr>
              <a:t>4)</a:t>
            </a:r>
          </a:p>
          <a:p>
            <a:pPr marL="715963" lvl="1" indent="-382588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i="0" dirty="0">
                <a:solidFill>
                  <a:schemeClr val="tx1"/>
                </a:solidFill>
              </a:rPr>
              <a:t>University of Hong Kong, Hong Kong (</a:t>
            </a:r>
            <a:r>
              <a:rPr lang="en-CA" sz="2400" i="0" dirty="0">
                <a:solidFill>
                  <a:srgbClr val="FF0000"/>
                </a:solidFill>
              </a:rPr>
              <a:t>4</a:t>
            </a:r>
            <a:r>
              <a:rPr lang="en-CA" sz="2400" i="0" dirty="0">
                <a:solidFill>
                  <a:schemeClr val="tx1"/>
                </a:solidFill>
              </a:rPr>
              <a:t>)</a:t>
            </a:r>
          </a:p>
          <a:p>
            <a:pPr marL="715963" lvl="1" indent="-382588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i="0" dirty="0">
                <a:solidFill>
                  <a:schemeClr val="tx1"/>
                </a:solidFill>
              </a:rPr>
              <a:t>University of Sydney, Australia (</a:t>
            </a:r>
            <a:r>
              <a:rPr lang="en-CA" sz="2400" i="0" dirty="0">
                <a:solidFill>
                  <a:srgbClr val="FF0000"/>
                </a:solidFill>
              </a:rPr>
              <a:t>4</a:t>
            </a:r>
            <a:r>
              <a:rPr lang="en-CA" sz="2400" i="0" dirty="0">
                <a:solidFill>
                  <a:schemeClr val="tx1"/>
                </a:solidFill>
              </a:rPr>
              <a:t>)</a:t>
            </a:r>
          </a:p>
          <a:p>
            <a:pPr marL="715963" lvl="1" indent="-382588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i="0" dirty="0">
                <a:solidFill>
                  <a:schemeClr val="tx1"/>
                </a:solidFill>
              </a:rPr>
              <a:t>Victoria University of Wellington, New Zealand (</a:t>
            </a:r>
            <a:r>
              <a:rPr lang="en-CA" sz="2400" i="0" dirty="0">
                <a:solidFill>
                  <a:srgbClr val="FF0000"/>
                </a:solidFill>
              </a:rPr>
              <a:t>4</a:t>
            </a:r>
            <a:r>
              <a:rPr lang="en-CA" sz="2400" i="0" dirty="0">
                <a:solidFill>
                  <a:schemeClr val="tx1"/>
                </a:solidFill>
              </a:rPr>
              <a:t>)</a:t>
            </a:r>
          </a:p>
          <a:p>
            <a:pPr marL="333375" lvl="1" indent="0">
              <a:buClr>
                <a:schemeClr val="accent1">
                  <a:lumMod val="50000"/>
                </a:schemeClr>
              </a:buClr>
              <a:buNone/>
            </a:pPr>
            <a:r>
              <a:rPr lang="en-CA" sz="2400" i="0" dirty="0">
                <a:solidFill>
                  <a:srgbClr val="FF0000"/>
                </a:solidFill>
              </a:rPr>
              <a:t>New!</a:t>
            </a:r>
          </a:p>
          <a:p>
            <a:pPr marL="676275" lvl="1" indent="-3429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i="0" dirty="0">
                <a:solidFill>
                  <a:schemeClr val="tx1"/>
                </a:solidFill>
              </a:rPr>
              <a:t>Bocconi University, Milan, Italy (</a:t>
            </a:r>
            <a:r>
              <a:rPr lang="en-CA" sz="2400" i="0" dirty="0">
                <a:solidFill>
                  <a:srgbClr val="FF0000"/>
                </a:solidFill>
              </a:rPr>
              <a:t>2</a:t>
            </a:r>
            <a:r>
              <a:rPr lang="en-CA" sz="2400" i="0" dirty="0">
                <a:solidFill>
                  <a:schemeClr val="tx1"/>
                </a:solidFill>
              </a:rPr>
              <a:t>)</a:t>
            </a:r>
          </a:p>
          <a:p>
            <a:pPr marL="676275" lvl="1" indent="-3429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i="0" dirty="0">
                <a:solidFill>
                  <a:schemeClr val="tx1"/>
                </a:solidFill>
              </a:rPr>
              <a:t>University College Cork, Cork, Ireland (</a:t>
            </a:r>
            <a:r>
              <a:rPr lang="en-CA" sz="2400" i="0" dirty="0">
                <a:solidFill>
                  <a:srgbClr val="FF0000"/>
                </a:solidFill>
              </a:rPr>
              <a:t>2</a:t>
            </a:r>
            <a:r>
              <a:rPr lang="en-CA" sz="2400" i="0" dirty="0">
                <a:solidFill>
                  <a:schemeClr val="tx1"/>
                </a:solidFill>
              </a:rPr>
              <a:t>)</a:t>
            </a:r>
            <a:endParaRPr lang="en-CA" dirty="0"/>
          </a:p>
          <a:p>
            <a:pPr marL="530352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3001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268760"/>
            <a:ext cx="7488832" cy="4248472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Learn about different legal systems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Expand your knowledge of other countries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Streamlined application process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Pay UVic tuition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Eligible for law bursaries and Canada student loans while on exchange*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Travel</a:t>
            </a:r>
            <a:endParaRPr lang="en-CA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71600" y="541784"/>
            <a:ext cx="7200900" cy="65496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000" dirty="0">
                <a:solidFill>
                  <a:schemeClr val="tx1"/>
                </a:solidFill>
              </a:rPr>
              <a:t>Advantages of Going on Exchange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268760"/>
            <a:ext cx="7560840" cy="5047456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Graduation and articling may be delayed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Limits choice of UVic law courses; Law Centre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Adjusting to cultural differences while attending classes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Term dates may affect student loans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Not available to visiting, transfer &amp; BCL/JD students due to UVic residency requirements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JD/JID students must ensure exchange term does not conflict with their program requirements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Non-refundable admin fee of $150.00 upon acceptance of an offer for an exchange term</a:t>
            </a:r>
          </a:p>
          <a:p>
            <a:endParaRPr lang="en-CA" sz="18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71600" y="541784"/>
            <a:ext cx="7200900" cy="65496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000" dirty="0">
                <a:solidFill>
                  <a:schemeClr val="tx1"/>
                </a:solidFill>
              </a:rPr>
              <a:t>Drawbacks to Going on Exchange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 Photo 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3.xml><?xml version="1.0" encoding="utf-8"?>
<a:theme xmlns:a="http://schemas.openxmlformats.org/drawingml/2006/main" name="UVic Edge title 2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6688</TotalTime>
  <Words>1097</Words>
  <Application>Microsoft Macintosh PowerPoint</Application>
  <PresentationFormat>On-screen Show (4:3)</PresentationFormat>
  <Paragraphs>160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Century Schoolbook</vt:lpstr>
      <vt:lpstr>Franklin Gothic Book</vt:lpstr>
      <vt:lpstr>Classic Photo Album</vt:lpstr>
      <vt:lpstr>Crop</vt:lpstr>
      <vt:lpstr>UVic Edge title 2</vt:lpstr>
      <vt:lpstr>Outbound Exchange  Info Session</vt:lpstr>
      <vt:lpstr>PowerPoint Presentation</vt:lpstr>
      <vt:lpstr>Student International Activities Fund (SIAF)</vt:lpstr>
      <vt:lpstr>One World International Scholarship</vt:lpstr>
      <vt:lpstr>International Mobility Access Grant (IMAG)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Vrije University  (Amsterdam, Netherlands)</vt:lpstr>
      <vt:lpstr>National University of Singapore</vt:lpstr>
      <vt:lpstr>University of Hong Kong</vt:lpstr>
      <vt:lpstr>University Of Sydney  (Australia)</vt:lpstr>
      <vt:lpstr>Victoria University of Wellington (New Zealand) </vt:lpstr>
      <vt:lpstr>Bocconi University (Italy) </vt:lpstr>
      <vt:lpstr>University College Cork  (Ireland) </vt:lpstr>
      <vt:lpstr>Visit the Outgoing Exchange Webpage   www.uvic.ca/law/jd/exchangeterms/outgoingexchange/</vt:lpstr>
    </vt:vector>
  </TitlesOfParts>
  <Company>University of Victoria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EXCHANGE INFO SESSION</dc:title>
  <dc:creator>lawada</dc:creator>
  <cp:lastModifiedBy>Microsoft Office User</cp:lastModifiedBy>
  <cp:revision>400</cp:revision>
  <cp:lastPrinted>2019-01-31T20:58:04Z</cp:lastPrinted>
  <dcterms:created xsi:type="dcterms:W3CDTF">2010-09-09T17:23:44Z</dcterms:created>
  <dcterms:modified xsi:type="dcterms:W3CDTF">2023-01-17T20:12:11Z</dcterms:modified>
</cp:coreProperties>
</file>