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00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0" r:id="rId4"/>
    <p:sldId id="274" r:id="rId5"/>
    <p:sldId id="273" r:id="rId6"/>
    <p:sldId id="266" r:id="rId7"/>
    <p:sldId id="279" r:id="rId8"/>
    <p:sldId id="316" r:id="rId9"/>
    <p:sldId id="277" r:id="rId10"/>
    <p:sldId id="262" r:id="rId11"/>
    <p:sldId id="259" r:id="rId12"/>
    <p:sldId id="270" r:id="rId13"/>
    <p:sldId id="271" r:id="rId14"/>
    <p:sldId id="261" r:id="rId15"/>
    <p:sldId id="263" r:id="rId16"/>
    <p:sldId id="319" r:id="rId17"/>
    <p:sldId id="320" r:id="rId18"/>
    <p:sldId id="318" r:id="rId19"/>
    <p:sldId id="29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8" autoAdjust="0"/>
    <p:restoredTop sz="71188" autoAdjust="0"/>
  </p:normalViewPr>
  <p:slideViewPr>
    <p:cSldViewPr>
      <p:cViewPr varScale="1">
        <p:scale>
          <a:sx n="141" d="100"/>
          <a:sy n="141" d="100"/>
        </p:scale>
        <p:origin x="34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50" y="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A4648-11FD-4EE9-B7A8-33ACDD32225E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E362-E26E-4E63-8B03-2685C08CA4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115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0151-34E9-42FA-AC5A-027D396277AE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37"/>
            <a:ext cx="5607050" cy="418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31B4A-7F70-4F6E-899C-8FA0C6046B2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79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Territorial Acknowledgement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Connections of law,</a:t>
            </a:r>
            <a:r>
              <a:rPr lang="en-CA" baseline="0" dirty="0"/>
              <a:t> sense of place, and learning law in another place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83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(5 courses)</a:t>
            </a:r>
            <a:r>
              <a:rPr lang="en-CA" baseline="0" dirty="0"/>
              <a:t> </a:t>
            </a:r>
            <a:r>
              <a:rPr lang="en-CA" dirty="0"/>
              <a:t>30 ECTS = 7.5 units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857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dirty="0"/>
              <a:t>MC=modular credits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Minimum of 20 MC’s at NUS = 7.5 UVic units</a:t>
            </a:r>
          </a:p>
          <a:p>
            <a:endParaRPr lang="en-US" dirty="0"/>
          </a:p>
          <a:p>
            <a:r>
              <a:rPr lang="en-CA" dirty="0"/>
              <a:t>While at NUS, you may register in any combination of 4, 5 or 8 MC term-long courses to get to the number of MC’s you need.  As part of the number of MC’s you need, you may register in one intensive 4 MC course should any intensive courses be offered in your exchange term at NUS.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86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Can take intensive courses, change each year.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30 HKU credits = 7.5 UVic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Masters courses are not as difficult as UVic JD course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Visa application is extensive! And occurs during UVic exam period. Start early.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Lots of CNDs in HK, students and lawyers.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Many opportunities for cheap travel by air and high-speed trains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Housing can be difficult to arrange. </a:t>
            </a:r>
            <a:r>
              <a:rPr lang="en-US" strike="sngStrike" baseline="0" dirty="0"/>
              <a:t>Is some residence on and off campus. www.Hongkongrooms.com? Confirm with Spencer. </a:t>
            </a:r>
            <a:endParaRPr lang="en-CA" strike="sngStrik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Student Speakers: Jordan Kay, Daniel Babcock,</a:t>
            </a:r>
            <a:r>
              <a:rPr lang="en-US" baseline="0" dirty="0"/>
              <a:t> and Spencer </a:t>
            </a:r>
            <a:r>
              <a:rPr lang="en-US" baseline="0" dirty="0" err="1"/>
              <a:t>Toffoli</a:t>
            </a:r>
            <a:r>
              <a:rPr lang="en-US" baseline="0" dirty="0"/>
              <a:t>, Fall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382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trike="sngStrike" baseline="0" dirty="0"/>
              <a:t>3 options/combinations of courses to equal </a:t>
            </a:r>
            <a:r>
              <a:rPr lang="en-CA" dirty="0"/>
              <a:t>24 Sydney units = 7.5 UVic units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Can take undergraduate and graduate-level 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533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4 course</a:t>
            </a:r>
            <a:r>
              <a:rPr lang="en-CA" baseline="0" dirty="0"/>
              <a:t>s=60 points = 7.6 UVic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May delay convocation to November; degree completion letters available.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Common</a:t>
            </a:r>
            <a:r>
              <a:rPr lang="en-CA" baseline="0" dirty="0"/>
              <a:t>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Indigenous legal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Can take graduate-level courses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010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3890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4 course</a:t>
            </a:r>
            <a:r>
              <a:rPr lang="en-CA" baseline="0" dirty="0"/>
              <a:t>s=60 points = 7.6 UVic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May delay convocation to November; degree completion letters available.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Common</a:t>
            </a:r>
            <a:r>
              <a:rPr lang="en-CA" baseline="0" dirty="0"/>
              <a:t>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Indigenous legal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Can take graduate-level courses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79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910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Application form is online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Webpage will be updated as we receive 2021-22 factsheets from partners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802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Depends on University</a:t>
            </a:r>
            <a:r>
              <a:rPr lang="en-US" baseline="0" dirty="0"/>
              <a:t> guidelines/restrictions on international student travel, and partner institutions’ ability to accept international exchange students.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UVic </a:t>
            </a:r>
            <a:r>
              <a:rPr lang="en-US" baseline="0" dirty="0"/>
              <a:t>has exchange agreements with many schools/universities around the world. However, these are the only law schools that UVic Law has active exchange agreements with.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Students can </a:t>
            </a:r>
            <a:r>
              <a:rPr lang="en-US" strike="sngStrike" baseline="0" dirty="0"/>
              <a:t>set up their own exchanges</a:t>
            </a:r>
            <a:r>
              <a:rPr lang="en-US" baseline="0" dirty="0"/>
              <a:t> </a:t>
            </a:r>
            <a:r>
              <a:rPr lang="en-US" strike="sngStrike" baseline="0" dirty="0"/>
              <a:t>with</a:t>
            </a:r>
            <a:r>
              <a:rPr lang="en-US" baseline="0" dirty="0"/>
              <a:t> attend other schools on a letter of permission but they will have to pay tuition of those schools which is almost always MUCH more expensive.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45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Students must</a:t>
            </a:r>
            <a:r>
              <a:rPr lang="en-CA" baseline="0" dirty="0"/>
              <a:t> take minimum of 4.5 units/term to qualify for CSL and bursaries.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Learn/experience different legal systems and courses we do</a:t>
            </a:r>
            <a:r>
              <a:rPr lang="en-CA" baseline="0" dirty="0"/>
              <a:t> not offer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Because you are still considered a UVic student, can apply for bursaries and student loans. Talk to Financial Aid Officer.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Re bursaries: (a) Travel expenses are not allowable expense for bursaries</a:t>
            </a:r>
            <a:r>
              <a:rPr lang="en-CA" dirty="0"/>
              <a:t> since an exchange program is not a required degree component. (b) </a:t>
            </a:r>
            <a:r>
              <a:rPr lang="en-CA" baseline="0" dirty="0"/>
              <a:t>Allowed same living expenses as students living in Victoria. (c) Exchange a</a:t>
            </a:r>
            <a:r>
              <a:rPr lang="en-CA" dirty="0"/>
              <a:t>dmin fee of $150</a:t>
            </a:r>
            <a:r>
              <a:rPr lang="en-CA" baseline="0" dirty="0"/>
              <a:t> </a:t>
            </a:r>
            <a:r>
              <a:rPr lang="en-CA" dirty="0"/>
              <a:t>is claimable as an allowable expense for bursary fund.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79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Law students must attend UVic for 2 years to earn a UVic Law</a:t>
            </a:r>
            <a:r>
              <a:rPr lang="en-CA" baseline="0" dirty="0"/>
              <a:t> </a:t>
            </a:r>
            <a:r>
              <a:rPr lang="en-CA" dirty="0"/>
              <a:t>degree. This prohibits</a:t>
            </a:r>
            <a:r>
              <a:rPr lang="en-CA" baseline="0" dirty="0"/>
              <a:t> transfer, visiting (LOP), &amp; JD/BCL students from going on exchange.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Can do co-op.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Likely can do as part of JD/JID, still to be confirmed, but not until after 2</a:t>
            </a:r>
            <a:r>
              <a:rPr lang="en-CA" baseline="30000" dirty="0"/>
              <a:t>nd</a:t>
            </a:r>
            <a:r>
              <a:rPr lang="en-CA" baseline="0" dirty="0"/>
              <a:t> year of program and on certain conditions (Indigenous content? Does not conflict with field school or other required courses – need to consult with JID committee)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86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Offers are conditional:</a:t>
            </a:r>
          </a:p>
          <a:p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years: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CA" dirty="0"/>
              <a:t>December marks reviewed = 4.5 GPA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CA" dirty="0"/>
              <a:t>April marks are essential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year: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 grades reviewed = 4.5 GPA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year grades are essential</a:t>
            </a:r>
          </a:p>
          <a:p>
            <a:endParaRPr lang="en-CA" dirty="0"/>
          </a:p>
          <a:p>
            <a:r>
              <a:rPr lang="en-CA" dirty="0"/>
              <a:t>If GPA slips below 4.5, the exchange offer will be revoked.</a:t>
            </a:r>
          </a:p>
          <a:p>
            <a:endParaRPr lang="en-CA" dirty="0"/>
          </a:p>
          <a:p>
            <a:r>
              <a:rPr lang="en-CA" dirty="0"/>
              <a:t>315 required only if student commenced first year Law</a:t>
            </a:r>
            <a:r>
              <a:rPr lang="en-CA" baseline="0" dirty="0"/>
              <a:t> 2012-2018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78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8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247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30 ECTS = 7.5 units at UVic Law; c</a:t>
            </a:r>
            <a:r>
              <a:rPr lang="en-US" dirty="0"/>
              <a:t>an do more (easier)</a:t>
            </a:r>
            <a:r>
              <a:rPr lang="en-US" baseline="0" dirty="0"/>
              <a:t> undergrad-level courses or fewer (harder) post-grad courses to meet 30 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International Commercial and Economic Law Group (ICEL) provides some financial support to exchange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Need card to travel outside Ireland, can be a long process with long wait periods. Once you have it, can travel freely. !! To do: contact Limerick re issue. [Not sure what this is about.]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10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Utrecht is the fourth largest city in Netherlands. It is located on the banks of the River Rhine.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Lots of international students, </a:t>
            </a:r>
            <a:r>
              <a:rPr lang="en-CA" baseline="0" dirty="0" err="1"/>
              <a:t>uni</a:t>
            </a:r>
            <a:r>
              <a:rPr lang="en-CA" baseline="0" dirty="0"/>
              <a:t> town, lots of bike lanes. 2 week welcome period and weekend trips organized during time there.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UU offers condensed courses. </a:t>
            </a:r>
            <a:r>
              <a:rPr lang="en-CA" strike="sngStrike" baseline="0" dirty="0"/>
              <a:t>Students may take 3 courses = 22.5 ECTS = 4.5 UVic units.</a:t>
            </a:r>
            <a:r>
              <a:rPr lang="en-CA" baseline="0" dirty="0"/>
              <a:t> 4 courses = 30 ECTS=7.5 UVic units.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If take Sept-Nov</a:t>
            </a:r>
            <a:r>
              <a:rPr lang="en-CA" baseline="0" dirty="0"/>
              <a:t> classes and then 1-month intensive Ethics course, can finish during fall term to return to UVic for January. Ethics course is substantially different than UVic Law’s ethics course.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Pick courses, don’t know the schedule, get approval, and then choose time slots of the courses you picked/had approved. 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Can do masters-level courses which are very interesting and not too difficult.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Housing difficult to arrange. </a:t>
            </a:r>
            <a:r>
              <a:rPr lang="en-CA" baseline="0" dirty="0" err="1"/>
              <a:t>Uni</a:t>
            </a:r>
            <a:r>
              <a:rPr lang="en-CA" baseline="0" dirty="0"/>
              <a:t> does not have any housing, they will send info re a private company (NAME?) for students to apply to online. Also brokers who will search for you.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Student speakers: Emily </a:t>
            </a:r>
            <a:r>
              <a:rPr lang="en-US" dirty="0" err="1"/>
              <a:t>Pitre</a:t>
            </a:r>
            <a:r>
              <a:rPr lang="en-US" dirty="0"/>
              <a:t>, Sydney Hamilton, Morven Burch, Fall 2018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89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/>
              <a:t>Click to add photo album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date and other details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664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13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163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8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551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26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1697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803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745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90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11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900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6160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noProof="1"/>
              <a:t>Click to edit Master text styles</a:t>
            </a:r>
          </a:p>
          <a:p>
            <a:pPr lvl="1"/>
            <a:r>
              <a:rPr lang="en-CA" noProof="1"/>
              <a:t>Second level</a:t>
            </a:r>
          </a:p>
          <a:p>
            <a:pPr lvl="2"/>
            <a:r>
              <a:rPr lang="en-CA" noProof="1"/>
              <a:t>Third level</a:t>
            </a:r>
          </a:p>
          <a:p>
            <a:pPr lvl="3"/>
            <a:r>
              <a:rPr lang="en-CA" noProof="1"/>
              <a:t>Fourth level</a:t>
            </a:r>
          </a:p>
          <a:p>
            <a:pPr lvl="4"/>
            <a:r>
              <a:rPr lang="en-CA" noProof="1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88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21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24868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62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7798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429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46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756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2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i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555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226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9075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712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2022-03-01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019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/>
              <a:t>Click icon</a:t>
            </a:r>
            <a:r>
              <a:rPr lang="en-US" i="0" baseline="0" dirty="0"/>
              <a:t> to add </a:t>
            </a:r>
            <a:r>
              <a:rPr lang="en-US" i="0" dirty="0"/>
              <a:t>full page picture</a:t>
            </a:r>
            <a:endParaRPr lang="en-US" i="0" baseline="0" dirty="0"/>
          </a:p>
          <a:p>
            <a:pPr marL="0" marR="0" indent="0"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5330909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3553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396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907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306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CA" noProof="1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CA" noProof="1"/>
              <a:t>Click to edit Master text styles</a:t>
            </a:r>
          </a:p>
          <a:p>
            <a:pPr lvl="1"/>
            <a:r>
              <a:rPr lang="en-CA" noProof="1"/>
              <a:t>Second level</a:t>
            </a:r>
          </a:p>
          <a:p>
            <a:pPr lvl="2"/>
            <a:r>
              <a:rPr lang="en-CA" noProof="1"/>
              <a:t>Third level</a:t>
            </a:r>
          </a:p>
          <a:p>
            <a:pPr lvl="3"/>
            <a:r>
              <a:rPr lang="en-CA" noProof="1"/>
              <a:t>Fourth level</a:t>
            </a:r>
          </a:p>
          <a:p>
            <a:pPr lvl="4"/>
            <a:r>
              <a:rPr lang="en-CA" noProof="1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61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  <p:sldLayoutId id="2147483992" r:id="rId20"/>
    <p:sldLayoutId id="2147483993" r:id="rId21"/>
    <p:sldLayoutId id="2147483994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3/1/22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35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kyushu-u.ac.jp/international/exchange-programs/inbound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bocconi.eu/wps/wcm/connect/1d89abf8-a075-411e-9529-f079644dec68/Course+offer+-+Fall+2021+-+ENG.pdf?MOD=AJPERES&amp;CVID=nHedEp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law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awcaa@uvic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uvic.ca/law/jd/exchangeterms/outgoingexchange/index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196752"/>
            <a:ext cx="6736054" cy="2098226"/>
          </a:xfrm>
        </p:spPr>
        <p:txBody>
          <a:bodyPr>
            <a:normAutofit fontScale="90000"/>
          </a:bodyPr>
          <a:lstStyle/>
          <a:p>
            <a:r>
              <a:rPr lang="en-CA" sz="6600" b="1" cap="none" dirty="0">
                <a:solidFill>
                  <a:schemeClr val="tx1"/>
                </a:solidFill>
              </a:rPr>
              <a:t>Outbound Exchange </a:t>
            </a:r>
            <a:br>
              <a:rPr lang="en-CA" sz="6600" b="1" cap="none" dirty="0">
                <a:solidFill>
                  <a:schemeClr val="tx1"/>
                </a:solidFill>
              </a:rPr>
            </a:br>
            <a:r>
              <a:rPr lang="en-CA" sz="6600" b="1" cap="none" dirty="0">
                <a:solidFill>
                  <a:schemeClr val="tx1"/>
                </a:solidFill>
              </a:rPr>
              <a:t>Info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462994"/>
            <a:ext cx="3456384" cy="1152128"/>
          </a:xfrm>
        </p:spPr>
        <p:txBody>
          <a:bodyPr>
            <a:noAutofit/>
          </a:bodyPr>
          <a:lstStyle/>
          <a:p>
            <a:r>
              <a:rPr lang="en-CA" sz="2000" dirty="0">
                <a:solidFill>
                  <a:schemeClr val="tx1"/>
                </a:solidFill>
                <a:latin typeface="+mj-lt"/>
              </a:rPr>
              <a:t>Tuesday, March 1, 2022</a:t>
            </a:r>
          </a:p>
          <a:p>
            <a:r>
              <a:rPr lang="en-CA" sz="2000" dirty="0">
                <a:solidFill>
                  <a:schemeClr val="tx1"/>
                </a:solidFill>
                <a:latin typeface="+mj-lt"/>
              </a:rPr>
              <a:t>FRA Room 157</a:t>
            </a:r>
          </a:p>
          <a:p>
            <a:r>
              <a:rPr lang="en-CA" sz="2000" dirty="0">
                <a:solidFill>
                  <a:schemeClr val="tx1"/>
                </a:solidFill>
                <a:latin typeface="+mj-lt"/>
              </a:rPr>
              <a:t>12:30 pm to 1:20 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25" y="3717032"/>
            <a:ext cx="3507854" cy="23560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6864" cy="726976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err="1">
                <a:solidFill>
                  <a:schemeClr val="tx1"/>
                </a:solidFill>
              </a:rPr>
              <a:t>Vrije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dirty="0">
                <a:solidFill>
                  <a:schemeClr val="tx1"/>
                </a:solidFill>
              </a:rPr>
              <a:t>University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sz="3600" dirty="0">
                <a:solidFill>
                  <a:schemeClr val="tx1"/>
                </a:solidFill>
              </a:rPr>
              <a:t>(Amsterdam, Netherlands)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3373" y="1700808"/>
            <a:ext cx="7539067" cy="410445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</a:rPr>
              <a:t>Four interdisciplinary university themes: Human Health and Life Sciences, Science for Sustainably, Connected World, and Governance for Society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</a:rPr>
              <a:t>May take a mix of undergraduate and master’s courses in international law, crime and justice, and human rights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</a:rPr>
              <a:t>Terms run September to February and February to June</a:t>
            </a:r>
          </a:p>
          <a:p>
            <a:pPr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7" name="Picture 6" descr="amsterd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373" y="4249604"/>
            <a:ext cx="3331746" cy="20597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lum contrast="10000"/>
          </a:blip>
          <a:srcRect l="3348" t="2921" r="2464" b="3648"/>
          <a:stretch/>
        </p:blipFill>
        <p:spPr bwMode="auto">
          <a:xfrm>
            <a:off x="5378500" y="4249604"/>
            <a:ext cx="3153940" cy="205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fulloftravel.com/wp-content/uploads/2012/09/downtown_core_singapore-1024x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05" y="4337253"/>
            <a:ext cx="2963608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900" cy="792088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tx1"/>
                </a:solidFill>
              </a:rPr>
              <a:t>National University of Singapore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704" y="1268760"/>
            <a:ext cx="7703746" cy="2160240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Students and faculty from more than a hundred countries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Electives in Asian legal studies, corporate law, world trade law, IP and technology law, international and comparative law, etc.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Terms run August to December and February to June</a:t>
            </a:r>
          </a:p>
        </p:txBody>
      </p:sp>
      <p:pic>
        <p:nvPicPr>
          <p:cNvPr id="2050" name="Picture 2" descr="http://www.nus.edu.sg/openday/2013/img/img-la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/>
          <a:stretch/>
        </p:blipFill>
        <p:spPr bwMode="auto">
          <a:xfrm>
            <a:off x="971600" y="4316086"/>
            <a:ext cx="4583758" cy="19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79722"/>
            <a:ext cx="7211144" cy="689038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University of Hong Kong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1600" y="1268760"/>
            <a:ext cx="7488832" cy="424847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Offers excellent courses on Hong Kong’s unique legal and constitutional system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Wide range of electives in human rights, corporate and financial law, information technology and IP law, international law, and arbitration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Terms run September to December</a:t>
            </a:r>
            <a:br>
              <a:rPr lang="en-CA" sz="2400" dirty="0">
                <a:solidFill>
                  <a:schemeClr val="tx1"/>
                </a:solidFill>
              </a:rPr>
            </a:br>
            <a:r>
              <a:rPr lang="en-CA" sz="2400" dirty="0">
                <a:solidFill>
                  <a:schemeClr val="tx1"/>
                </a:solidFill>
              </a:rPr>
              <a:t>and January to May</a:t>
            </a:r>
          </a:p>
        </p:txBody>
      </p:sp>
      <p:pic>
        <p:nvPicPr>
          <p:cNvPr id="1026" name="Picture 2" descr="http://www.law.hku.hk/images/others/P2089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37638"/>
            <a:ext cx="2232248" cy="297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02149" y="5878433"/>
            <a:ext cx="177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400" dirty="0"/>
              <a:t>Cheng Yu Tung Tower</a:t>
            </a:r>
          </a:p>
          <a:p>
            <a:pPr algn="r"/>
            <a:r>
              <a:rPr lang="en-CA" sz="1400" dirty="0"/>
              <a:t>Centennial Campus</a:t>
            </a:r>
          </a:p>
        </p:txBody>
      </p:sp>
      <p:pic>
        <p:nvPicPr>
          <p:cNvPr id="1028" name="Picture 4" descr="http://www4.hku.hk/photos/index.php/gallery/media/photo/4201/5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3558"/>
            <a:ext cx="2736304" cy="184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9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University Of Sydney </a:t>
            </a:r>
            <a:br>
              <a:rPr lang="en-CA" sz="4000" dirty="0">
                <a:solidFill>
                  <a:schemeClr val="tx1"/>
                </a:solidFill>
              </a:rPr>
            </a:br>
            <a:r>
              <a:rPr lang="en-CA" sz="3200" dirty="0">
                <a:solidFill>
                  <a:schemeClr val="tx1"/>
                </a:solidFill>
              </a:rPr>
              <a:t>(Australia)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488832" cy="252028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Offer courses in international and transnational law, comparative law, and environmental law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Terms run July to November and February to June </a:t>
            </a:r>
          </a:p>
        </p:txBody>
      </p:sp>
      <p:pic>
        <p:nvPicPr>
          <p:cNvPr id="3076" name="Picture 4" descr="https://lh4.googleusercontent.com/-odUYX7shn7Y/UL7HqAoVjlI/AAAAAAAAABs/C2xsbyqLCRQ/s0/090729_d3x_3568cmy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-1"/>
          <a:stretch/>
        </p:blipFill>
        <p:spPr bwMode="auto">
          <a:xfrm>
            <a:off x="971600" y="4149080"/>
            <a:ext cx="36115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309320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>
                    <a:lumMod val="10000"/>
                  </a:schemeClr>
                </a:solidFill>
              </a:rPr>
              <a:t>Sydney Law School</a:t>
            </a:r>
          </a:p>
        </p:txBody>
      </p:sp>
      <p:pic>
        <p:nvPicPr>
          <p:cNvPr id="3080" name="Picture 8" descr="http://australiaadventures.files.wordpress.com/2009/12/sydneyharbourbridg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4974672" y="4149080"/>
            <a:ext cx="35577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00" y="566717"/>
            <a:ext cx="7200900" cy="1485900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Victoria University of Wellington </a:t>
            </a:r>
            <a:r>
              <a:rPr lang="en-CA" sz="3200" dirty="0">
                <a:solidFill>
                  <a:schemeClr val="tx1"/>
                </a:solidFill>
              </a:rPr>
              <a:t>(New Zealand)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00" y="1772816"/>
            <a:ext cx="7632848" cy="3450696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Located in the city centre close to the Parliament House and Supreme Court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Courses in public law, commercial law, legal theory, and comparative law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Semesters run </a:t>
            </a:r>
            <a:r>
              <a:rPr lang="en-CA" sz="2400" strike="dblStrike" dirty="0">
                <a:solidFill>
                  <a:schemeClr val="tx1"/>
                </a:solidFill>
              </a:rPr>
              <a:t>July to November </a:t>
            </a:r>
            <a:r>
              <a:rPr lang="en-CA" sz="2400" dirty="0">
                <a:solidFill>
                  <a:schemeClr val="tx1"/>
                </a:solidFill>
              </a:rPr>
              <a:t>and February to June</a:t>
            </a:r>
          </a:p>
          <a:p>
            <a:pPr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0" name="Picture 2" descr="http://www.toureuropebymotorhome.com/tour/antipodean/20090315/frame_old_government_building_made_of_w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79" y="4077072"/>
            <a:ext cx="3613700" cy="221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1vmp8zzttzftq.cloudfront.net/wp-content/uploads/2012/07/a-the-downtown-wellington-new-zealand-1600x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66" y="4077072"/>
            <a:ext cx="37438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9221" y="630932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NZ Parliament Buildings Executive Wing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0179" y="6291111"/>
            <a:ext cx="3665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Government Building housing the VUW Faculty of Law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00" y="566717"/>
            <a:ext cx="7200900" cy="1485900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Kyushu University</a:t>
            </a:r>
            <a:br>
              <a:rPr lang="en-CA" sz="4000" dirty="0">
                <a:solidFill>
                  <a:schemeClr val="tx1"/>
                </a:solidFill>
              </a:rPr>
            </a:br>
            <a:r>
              <a:rPr lang="en-CA" sz="3200" dirty="0">
                <a:solidFill>
                  <a:schemeClr val="tx1"/>
                </a:solidFill>
              </a:rPr>
              <a:t>(Japan)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00" y="1772816"/>
            <a:ext cx="7632848" cy="3450696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Courses in English and Japanese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Semesters run October to March and April to September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hlinkClick r:id="rId3"/>
              </a:rPr>
              <a:t>https://www.law.kyushu-u.ac.jp/international/exchange-programs/inbound</a:t>
            </a:r>
            <a:endParaRPr lang="en-CA" sz="24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/>
              </a:solidFill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79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00" y="566717"/>
            <a:ext cx="7200900" cy="1485900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Bocconi University</a:t>
            </a:r>
            <a:br>
              <a:rPr lang="en-CA" sz="4000" dirty="0">
                <a:solidFill>
                  <a:schemeClr val="tx1"/>
                </a:solidFill>
              </a:rPr>
            </a:br>
            <a:r>
              <a:rPr lang="en-CA" sz="3200" dirty="0">
                <a:solidFill>
                  <a:schemeClr val="tx1"/>
                </a:solidFill>
              </a:rPr>
              <a:t>(Italy)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00" y="1772816"/>
            <a:ext cx="7632848" cy="3450696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Courses taught in Italian and English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Semesters run September to December and February to May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  <a:hlinkClick r:id="rId3"/>
              </a:rPr>
              <a:t>Examples of courses</a:t>
            </a:r>
            <a:r>
              <a:rPr lang="en-CA" sz="2400" dirty="0">
                <a:solidFill>
                  <a:schemeClr val="tx1"/>
                </a:solidFill>
              </a:rPr>
              <a:t> taught in English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53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00" y="566717"/>
            <a:ext cx="7200900" cy="1485900"/>
          </a:xfrm>
        </p:spPr>
        <p:txBody>
          <a:bodyPr>
            <a:noAutofit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University College Cork</a:t>
            </a:r>
            <a:br>
              <a:rPr lang="en-CA" sz="4000" dirty="0">
                <a:solidFill>
                  <a:schemeClr val="tx1"/>
                </a:solidFill>
              </a:rPr>
            </a:br>
            <a:r>
              <a:rPr lang="en-CA" sz="4000" dirty="0">
                <a:solidFill>
                  <a:schemeClr val="tx1"/>
                </a:solidFill>
              </a:rPr>
              <a:t> </a:t>
            </a:r>
            <a:r>
              <a:rPr lang="en-CA" sz="3200" dirty="0">
                <a:solidFill>
                  <a:schemeClr val="tx1"/>
                </a:solidFill>
              </a:rPr>
              <a:t>(Ireland)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00" y="1772816"/>
            <a:ext cx="7632848" cy="3450696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Centre for Criminal Justice and Human Rights; Centre for Law and the Environment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Semesters run September to December and January to May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See </a:t>
            </a:r>
            <a:r>
              <a:rPr lang="en-CA" sz="2400" dirty="0">
                <a:solidFill>
                  <a:schemeClr val="tx1"/>
                </a:solidFill>
                <a:hlinkClick r:id="rId3"/>
              </a:rPr>
              <a:t>https://www.ucc.ie/en/law/</a:t>
            </a:r>
            <a:endParaRPr lang="en-CA" sz="2400" dirty="0">
              <a:solidFill>
                <a:schemeClr val="tx1"/>
              </a:solidFill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CA" sz="2400" dirty="0">
              <a:solidFill>
                <a:schemeClr val="tx1"/>
              </a:solidFill>
            </a:endParaRPr>
          </a:p>
          <a:p>
            <a:pPr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992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88832" cy="158417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Visit the Outgoing Exchange </a:t>
            </a:r>
            <a:r>
              <a:rPr lang="en-US" sz="2400" dirty="0">
                <a:solidFill>
                  <a:srgbClr val="FF0000"/>
                </a:solidFill>
              </a:rPr>
              <a:t>Webpage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u="sng" dirty="0">
                <a:solidFill>
                  <a:srgbClr val="0070C0"/>
                </a:solidFill>
              </a:rPr>
              <a:t>www.uvic.ca/law/jd/exchangeterms/outgoingexchange/</a:t>
            </a:r>
            <a:endParaRPr lang="en-CA" sz="200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9182" y="1772816"/>
            <a:ext cx="5267114" cy="43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6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1599" y="908720"/>
            <a:ext cx="7344817" cy="5184576"/>
          </a:xfrm>
        </p:spPr>
        <p:txBody>
          <a:bodyPr>
            <a:normAutofit lnSpcReduction="10000"/>
          </a:bodyPr>
          <a:lstStyle/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CA" sz="2800" i="0" u="sng" dirty="0">
                <a:solidFill>
                  <a:schemeClr val="tx1"/>
                </a:solidFill>
              </a:rPr>
              <a:t>Partner Institutions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University of Limerick, Limerick, Ireland (</a:t>
            </a:r>
            <a:r>
              <a:rPr lang="en-CA" sz="2400" i="0" dirty="0">
                <a:solidFill>
                  <a:srgbClr val="FF0000"/>
                </a:solidFill>
              </a:rPr>
              <a:t>4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University of Utrecht, Netherlands (</a:t>
            </a:r>
            <a:r>
              <a:rPr lang="en-CA" sz="2400" i="0" dirty="0">
                <a:solidFill>
                  <a:srgbClr val="FF0000"/>
                </a:solidFill>
              </a:rPr>
              <a:t>4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Vrije University, Amsterdam, Netherlands (</a:t>
            </a:r>
            <a:r>
              <a:rPr lang="en-CA" sz="2400" i="0" dirty="0">
                <a:solidFill>
                  <a:srgbClr val="FF0000"/>
                </a:solidFill>
              </a:rPr>
              <a:t>3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National University of Singapore, Singapore (</a:t>
            </a:r>
            <a:r>
              <a:rPr lang="en-CA" sz="2400" i="0" dirty="0">
                <a:solidFill>
                  <a:srgbClr val="FF0000"/>
                </a:solidFill>
              </a:rPr>
              <a:t>4)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University of Hong Kong, Hong Kong (</a:t>
            </a:r>
            <a:r>
              <a:rPr lang="en-CA" sz="2400" i="0" dirty="0">
                <a:solidFill>
                  <a:srgbClr val="FF0000"/>
                </a:solidFill>
              </a:rPr>
              <a:t>4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University of Sydney, Australia (</a:t>
            </a:r>
            <a:r>
              <a:rPr lang="en-CA" sz="2400" i="0" dirty="0">
                <a:solidFill>
                  <a:srgbClr val="FF0000"/>
                </a:solidFill>
              </a:rPr>
              <a:t>4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Victoria University of Wellington, New Zealand (</a:t>
            </a:r>
            <a:r>
              <a:rPr lang="en-CA" sz="2400" i="0" dirty="0">
                <a:solidFill>
                  <a:srgbClr val="FF0000"/>
                </a:solidFill>
              </a:rPr>
              <a:t>4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333375" lvl="1" indent="0">
              <a:buClr>
                <a:schemeClr val="accent1">
                  <a:lumMod val="50000"/>
                </a:schemeClr>
              </a:buClr>
              <a:buNone/>
            </a:pPr>
            <a:r>
              <a:rPr lang="en-CA" sz="2400" i="0" dirty="0">
                <a:solidFill>
                  <a:srgbClr val="FF0000"/>
                </a:solidFill>
              </a:rPr>
              <a:t>New!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Kyushu University, Fukuoka, Japan (</a:t>
            </a:r>
            <a:r>
              <a:rPr lang="en-CA" sz="2400" i="0" dirty="0">
                <a:solidFill>
                  <a:srgbClr val="FF0000"/>
                </a:solidFill>
              </a:rPr>
              <a:t>2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Bocconi University, Milan, Italy (</a:t>
            </a:r>
            <a:r>
              <a:rPr lang="en-CA" sz="2400" i="0" dirty="0">
                <a:solidFill>
                  <a:srgbClr val="FF0000"/>
                </a:solidFill>
              </a:rPr>
              <a:t>2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i="0" dirty="0">
                <a:solidFill>
                  <a:schemeClr val="tx1"/>
                </a:solidFill>
              </a:rPr>
              <a:t>University College Cork, Cork, Ireland (</a:t>
            </a:r>
            <a:r>
              <a:rPr lang="en-CA" sz="2400" i="0" dirty="0">
                <a:solidFill>
                  <a:srgbClr val="FF0000"/>
                </a:solidFill>
              </a:rPr>
              <a:t>2</a:t>
            </a:r>
            <a:r>
              <a:rPr lang="en-CA" sz="2400" i="0" dirty="0">
                <a:solidFill>
                  <a:schemeClr val="tx1"/>
                </a:solidFill>
              </a:rPr>
              <a:t>)</a:t>
            </a:r>
            <a:endParaRPr lang="en-CA" dirty="0"/>
          </a:p>
          <a:p>
            <a:pPr marL="530352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300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488832" cy="424847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Learn about different legal systems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Expand your knowledge of other countries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Streamlined application process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Pay UVic tuition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Eligible for law bursaries and Canada student loans while on exchange*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Travel</a:t>
            </a:r>
            <a:endParaRPr lang="en-CA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541784"/>
            <a:ext cx="7200900" cy="6549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solidFill>
                  <a:schemeClr val="tx1"/>
                </a:solidFill>
              </a:rPr>
              <a:t>Advantages of Going on Exchange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560840" cy="5047456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Graduation and articling may be delayed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Limits choice of UVic law courses; Law Centre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Adjusting to cultural differences while attending classes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Term dates may affect student loans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Not available to visiting, transfer &amp; BCL/JD students due to UVic residency requirements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JD/JID students must ensure exchange term does not conflict with their program requirements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Non-refundable admin fee of $150.00 upon acceptance of an offer for an exchange term</a:t>
            </a:r>
          </a:p>
          <a:p>
            <a:endParaRPr lang="en-CA" sz="1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541784"/>
            <a:ext cx="7200900" cy="6549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solidFill>
                  <a:schemeClr val="tx1"/>
                </a:solidFill>
              </a:rPr>
              <a:t>Drawbacks to Going on Exchange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488832" cy="5184576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400" b="1" dirty="0">
                <a:solidFill>
                  <a:schemeClr val="tx1"/>
                </a:solidFill>
              </a:rPr>
              <a:t>UVic Law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Selection by Subcommittee of the International Committee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schemeClr val="tx1"/>
                </a:solidFill>
              </a:rPr>
              <a:t>Minimum 4.5 GPA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schemeClr val="tx1"/>
                </a:solidFill>
              </a:rPr>
              <a:t>3L/4L students have preference over 2L students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schemeClr val="tx1"/>
                </a:solidFill>
              </a:rPr>
              <a:t>3L/4L students on exchange in their last term must have completed all mandatory courses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schemeClr val="tx1"/>
                </a:solidFill>
              </a:rPr>
              <a:t>Academic performance relative to other applicants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100" dirty="0">
                <a:solidFill>
                  <a:schemeClr val="tx1"/>
                </a:solidFill>
              </a:rPr>
              <a:t>Reasons for wishing to participate in exchange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CA" sz="2100" b="1" dirty="0">
                <a:solidFill>
                  <a:schemeClr val="tx1"/>
                </a:solidFill>
              </a:rPr>
              <a:t>Host University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Nominations sent to host institutions who have final say in accepting/declining an application</a:t>
            </a:r>
            <a:endParaRPr lang="en-CA" sz="21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541784"/>
            <a:ext cx="7200900" cy="654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solidFill>
                  <a:schemeClr val="tx1"/>
                </a:solidFill>
              </a:rPr>
              <a:t>Selection Criteria</a:t>
            </a:r>
          </a:p>
          <a:p>
            <a:pPr algn="ctr"/>
            <a:endParaRPr lang="en-CA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335" y="1268760"/>
            <a:ext cx="7408333" cy="3921299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Registered in LAW 352 at UVic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Block credit of 7.5 units is typical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Pass/Fail; Grades do not contribute to GPA and course prizes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Can only take law courses at host university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All program required courses must be completed at UVic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Associate Dean &amp; Registrar’s Office must approve all course registrations during an exchange term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Cannot register for courses at UVic during exchange term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Pass/Fail; Grades do not contribute to GPA and course prizes</a:t>
            </a:r>
          </a:p>
          <a:p>
            <a:endParaRPr lang="en-CA" sz="2400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1600" y="541784"/>
            <a:ext cx="7200900" cy="654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solidFill>
                  <a:schemeClr val="tx1"/>
                </a:solidFill>
              </a:rPr>
              <a:t>Academic Information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1600" y="541784"/>
            <a:ext cx="7200900" cy="654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000" dirty="0">
                <a:solidFill>
                  <a:schemeClr val="tx1"/>
                </a:solidFill>
              </a:rPr>
              <a:t>Application Deadline</a:t>
            </a:r>
          </a:p>
          <a:p>
            <a:pPr algn="ctr"/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8205" y="1196752"/>
            <a:ext cx="6970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3200" b="1" dirty="0">
                <a:solidFill>
                  <a:srgbClr val="C00000"/>
                </a:solidFill>
                <a:latin typeface="Calibri"/>
              </a:rPr>
              <a:t>Tuesday, March 8</a:t>
            </a:r>
            <a:r>
              <a:rPr lang="en-CA" sz="3200" b="1" baseline="30000" dirty="0">
                <a:solidFill>
                  <a:srgbClr val="C00000"/>
                </a:solidFill>
                <a:latin typeface="Calibri"/>
              </a:rPr>
              <a:t>th</a:t>
            </a:r>
            <a:r>
              <a:rPr lang="en-CA" sz="3200" b="1" dirty="0">
                <a:solidFill>
                  <a:srgbClr val="C00000"/>
                </a:solidFill>
                <a:latin typeface="Calibri"/>
              </a:rPr>
              <a:t> at 4:00pm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755576" y="2348880"/>
            <a:ext cx="7992888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9600" dirty="0">
                <a:solidFill>
                  <a:schemeClr val="tx1"/>
                </a:solidFill>
                <a:latin typeface="+mj-lt"/>
              </a:rPr>
              <a:t>Submit the following by email to Fran Blake at </a:t>
            </a:r>
            <a:r>
              <a:rPr lang="en-CA" sz="9600" dirty="0">
                <a:solidFill>
                  <a:schemeClr val="tx1"/>
                </a:solidFill>
                <a:latin typeface="+mj-lt"/>
                <a:hlinkClick r:id="rId3"/>
              </a:rPr>
              <a:t>lawcaa@uvic.ca</a:t>
            </a:r>
            <a:r>
              <a:rPr lang="en-CA" sz="96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>
              <a:lnSpc>
                <a:spcPct val="114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9600" dirty="0">
                <a:solidFill>
                  <a:schemeClr val="tx1"/>
                </a:solidFill>
              </a:rPr>
              <a:t>Completed application form</a:t>
            </a:r>
          </a:p>
          <a:p>
            <a:pPr>
              <a:lnSpc>
                <a:spcPct val="114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9600" dirty="0">
                <a:solidFill>
                  <a:schemeClr val="tx1"/>
                </a:solidFill>
              </a:rPr>
              <a:t>Law school transcript from MyPage </a:t>
            </a:r>
          </a:p>
          <a:p>
            <a:pPr>
              <a:lnSpc>
                <a:spcPct val="114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9600" dirty="0">
                <a:solidFill>
                  <a:schemeClr val="tx1"/>
                </a:solidFill>
              </a:rPr>
              <a:t>Current CV/resume </a:t>
            </a:r>
          </a:p>
          <a:p>
            <a:pPr marL="0" indent="0">
              <a:buNone/>
            </a:pPr>
            <a:endParaRPr lang="en-CA" sz="5000" dirty="0">
              <a:solidFill>
                <a:schemeClr val="tx1"/>
              </a:solidFill>
              <a:latin typeface="+mj-lt"/>
            </a:endParaRPr>
          </a:p>
          <a:p>
            <a:endParaRPr lang="en-CA" sz="50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CA" sz="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5004465"/>
            <a:ext cx="8986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2400" dirty="0"/>
              <a:t>Application forms available online at </a:t>
            </a:r>
            <a:r>
              <a:rPr lang="en-CA" sz="2400" dirty="0">
                <a:solidFill>
                  <a:srgbClr val="0000FF"/>
                </a:solidFill>
                <a:hlinkClick r:id="rId4"/>
              </a:rPr>
              <a:t>www.uvic.ca/law/jd/exchangeterms/outgoingexchange/index.php</a:t>
            </a:r>
            <a:endParaRPr lang="en-CA" sz="2400" dirty="0">
              <a:solidFill>
                <a:srgbClr val="0000FF"/>
              </a:solidFill>
            </a:endParaRPr>
          </a:p>
          <a:p>
            <a:pPr lvl="0" algn="ctr"/>
            <a:endParaRPr lang="en-CA" sz="32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40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772816"/>
            <a:ext cx="7557517" cy="2260824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Cutting edge legal research through its Centre for Criminal Justice, International Commercial and Economic Law Group, and Research Cluster for Understanding Emotions in Society</a:t>
            </a:r>
            <a:endParaRPr lang="en-CA" sz="22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200" dirty="0">
                <a:solidFill>
                  <a:schemeClr val="tx1"/>
                </a:solidFill>
              </a:rPr>
              <a:t>Wide range of modules </a:t>
            </a:r>
            <a:r>
              <a:rPr lang="en-US" sz="2200" dirty="0">
                <a:solidFill>
                  <a:schemeClr val="tx1"/>
                </a:solidFill>
              </a:rPr>
              <a:t>covering European Union law, international commercial law, human rights in criminal justice, etc.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Terms run September to December and January to May</a:t>
            </a:r>
            <a:endParaRPr lang="en-CA" sz="2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ul.ie/law/sites/default/files/styles/banner/public/Law_Bann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962" r="8333" b="5831"/>
          <a:stretch/>
        </p:blipFill>
        <p:spPr bwMode="auto">
          <a:xfrm>
            <a:off x="4575323" y="4653136"/>
            <a:ext cx="38884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/>
        </p:blipFill>
        <p:spPr bwMode="auto">
          <a:xfrm>
            <a:off x="971600" y="4653136"/>
            <a:ext cx="33091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48780" y="548680"/>
            <a:ext cx="5631532" cy="1252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University of Limerick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(Limerick, Ireland)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868" y="1801408"/>
            <a:ext cx="7540572" cy="1944216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One of the oldest and largest universities in Europe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Courses in international law, human rights, and European law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Terms run September to February and February to June</a:t>
            </a:r>
          </a:p>
          <a:p>
            <a:pPr>
              <a:buNone/>
            </a:pPr>
            <a:endParaRPr lang="en-CA" sz="2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2222"/>
          <a:stretch>
            <a:fillRect/>
          </a:stretch>
        </p:blipFill>
        <p:spPr bwMode="auto">
          <a:xfrm>
            <a:off x="988545" y="4005064"/>
            <a:ext cx="3153535" cy="231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visit-utrecht.com/sites/default/files/ckfinder/images/12.Oudegracht%20%27s%20avonds-%203972-A4s1%20%28c%29%20Jurjen%20Drenth_Toerisme%20Utrech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5"/>
          <a:stretch/>
        </p:blipFill>
        <p:spPr bwMode="auto">
          <a:xfrm>
            <a:off x="4575274" y="4009232"/>
            <a:ext cx="38249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48780" y="548680"/>
            <a:ext cx="5631532" cy="1252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University of Utrecht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(Utrecht, Netherlands)</a:t>
            </a:r>
            <a:endParaRPr lang="en-CA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6636</TotalTime>
  <Words>1857</Words>
  <Application>Microsoft Macintosh PowerPoint</Application>
  <PresentationFormat>On-screen Show (4:3)</PresentationFormat>
  <Paragraphs>186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Schoolbook</vt:lpstr>
      <vt:lpstr>Courier New</vt:lpstr>
      <vt:lpstr>Franklin Gothic Book</vt:lpstr>
      <vt:lpstr>Classic Photo Album</vt:lpstr>
      <vt:lpstr>Crop</vt:lpstr>
      <vt:lpstr>Outbound Exchange  Info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Vrije University  (Amsterdam, Netherlands)</vt:lpstr>
      <vt:lpstr>National University of Singapore</vt:lpstr>
      <vt:lpstr>University of Hong Kong</vt:lpstr>
      <vt:lpstr>University Of Sydney  (Australia)</vt:lpstr>
      <vt:lpstr>Victoria University of Wellington (New Zealand) </vt:lpstr>
      <vt:lpstr>Kyushu University (Japan) </vt:lpstr>
      <vt:lpstr>Bocconi University (Italy) </vt:lpstr>
      <vt:lpstr>University College Cork  (Ireland) </vt:lpstr>
      <vt:lpstr>Visit the Outgoing Exchange Webpage   www.uvic.ca/law/jd/exchangeterms/outgoingexchange/</vt:lpstr>
    </vt:vector>
  </TitlesOfParts>
  <Company>University of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 INFO SESSION</dc:title>
  <dc:creator>lawada</dc:creator>
  <cp:lastModifiedBy>Microsoft Office User</cp:lastModifiedBy>
  <cp:revision>394</cp:revision>
  <cp:lastPrinted>2019-01-31T20:58:04Z</cp:lastPrinted>
  <dcterms:created xsi:type="dcterms:W3CDTF">2010-09-09T17:23:44Z</dcterms:created>
  <dcterms:modified xsi:type="dcterms:W3CDTF">2022-03-01T20:16:18Z</dcterms:modified>
</cp:coreProperties>
</file>