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82" r:id="rId5"/>
    <p:sldId id="256" r:id="rId6"/>
    <p:sldId id="279" r:id="rId7"/>
    <p:sldId id="276" r:id="rId8"/>
    <p:sldId id="277" r:id="rId9"/>
    <p:sldId id="281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81421F-825D-4D30-8989-4AFC881FD7A8}" v="22" dt="2022-05-26T21:55:01.6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897" autoAdjust="0"/>
  </p:normalViewPr>
  <p:slideViewPr>
    <p:cSldViewPr snapToGrid="0">
      <p:cViewPr varScale="1">
        <p:scale>
          <a:sx n="88" d="100"/>
          <a:sy n="88" d="100"/>
        </p:scale>
        <p:origin x="14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5/26/2022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Good afternoon, and welcome to my presentation. The topic for my summer project is </a:t>
            </a:r>
            <a:r>
              <a:rPr lang="en-US" dirty="0"/>
              <a:t>“Evaluating feasible pathways for FortisBC to decarbonize the BC energy sector using analytic tools and the lenses of Industrial Ecology”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352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Well, what does that mean? As a research question, we must ask what combination of implementations – whether policy, economic, technological, etc. – can achieve feasible carbon reductions by 2030 while minimizing risk.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256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The question needs to be framed as an objective, which is </a:t>
            </a:r>
            <a:r>
              <a:rPr lang="en-US" b="1" u="sng" dirty="0">
                <a:solidFill>
                  <a:srgbClr val="FF0000"/>
                </a:solidFill>
              </a:rPr>
              <a:t>*click*</a:t>
            </a:r>
            <a:r>
              <a:rPr lang="en-US" dirty="0"/>
              <a:t> Evaluating Decarbonization Pathways.</a:t>
            </a:r>
          </a:p>
          <a:p>
            <a:r>
              <a:rPr lang="en-US" dirty="0"/>
              <a:t>- In order to answer this question, we will follow the system we learned in CIVE 510 &amp; 512 – which is to first set up the problem space using a lens of Industrial Ecology. For this topic, the lens I picked was Industrial Symbiosis </a:t>
            </a:r>
            <a:r>
              <a:rPr lang="en-US" b="1" u="sng" dirty="0"/>
              <a:t>*click*</a:t>
            </a:r>
            <a:r>
              <a:rPr lang="en-US" dirty="0"/>
              <a:t>.</a:t>
            </a:r>
          </a:p>
          <a:p>
            <a:r>
              <a:rPr lang="en-US" dirty="0"/>
              <a:t>- Industrial symbiosis can be quite a diverse term, but for this project, the one selected is “Designing the material &amp; energy flow between industries &amp; technologies from the perspective of systems engineering to increase synergy.”</a:t>
            </a:r>
          </a:p>
          <a:p>
            <a:r>
              <a:rPr lang="en-US" dirty="0"/>
              <a:t>- As an energy engineer, that means sector coupling </a:t>
            </a:r>
            <a:r>
              <a:rPr lang="en-US" b="1" u="sng" dirty="0"/>
              <a:t>*click*</a:t>
            </a:r>
            <a:r>
              <a:rPr lang="en-US" dirty="0"/>
              <a:t>, where the gas, heat, electricity, &amp; transport sectors form an energy mosaic. The papers listed do exactly that for France &amp; Germany respectively. This will be emulated for BC but at a much smaller scale and only for the Heat &amp; Transport sectors. </a:t>
            </a:r>
          </a:p>
          <a:p>
            <a:r>
              <a:rPr lang="en-US" dirty="0"/>
              <a:t>- So, after our problem has been framed, we need to develop a </a:t>
            </a:r>
            <a:r>
              <a:rPr lang="en-US" b="1" u="sng" dirty="0"/>
              <a:t>*click*</a:t>
            </a:r>
            <a:r>
              <a:rPr lang="en-US" dirty="0"/>
              <a:t> decision model that </a:t>
            </a:r>
            <a:r>
              <a:rPr lang="en-US" b="1" u="sng" dirty="0"/>
              <a:t>*click*</a:t>
            </a:r>
            <a:r>
              <a:rPr lang="en-US" dirty="0"/>
              <a:t> </a:t>
            </a:r>
            <a:r>
              <a:rPr lang="en-US" b="1" u="sng" dirty="0"/>
              <a:t>*click*</a:t>
            </a:r>
            <a:r>
              <a:rPr lang="en-US" dirty="0"/>
              <a:t> defines success. </a:t>
            </a:r>
            <a:r>
              <a:rPr lang="en-US" b="1" u="sng" dirty="0"/>
              <a:t>*click*</a:t>
            </a:r>
            <a:r>
              <a:rPr lang="en-US" dirty="0"/>
              <a:t> What combination of carbon budget, risk mitigation, LCOE, etc. can be put together in an equation of sorts to either maximize or minimize such that we are able to evaluate a certain design for sector coupling? The papers identified discuss these. I will be iterating a decision model in CIVE 580 – Integrated Assessment Models for Energy Transition – using a different data set, and then referring back to that model for this project.</a:t>
            </a:r>
          </a:p>
          <a:p>
            <a:r>
              <a:rPr lang="en-US" dirty="0"/>
              <a:t>- In parallel with building a decision model, I will work with my IESVIC group to </a:t>
            </a:r>
            <a:r>
              <a:rPr lang="en-US" b="1" u="sng" dirty="0"/>
              <a:t>*click*</a:t>
            </a:r>
            <a:r>
              <a:rPr lang="en-US" dirty="0"/>
              <a:t> set up sector coupling scenarios &amp; evaluate them. Because of the time constraint, the scenario accuracy will be limited</a:t>
            </a:r>
            <a:r>
              <a:rPr lang="en-US" u="none" dirty="0"/>
              <a:t>, and analysis will be completed in OSeMOSYS – a linear programming energy modelling tool. As part of our analysis, we will assess the sensitivity of different factors, as well as trade-offs. Again, because of the time constraint – the sensitivity &amp; trade-off analysis is limited to identifying only the factors that have </a:t>
            </a:r>
            <a:r>
              <a:rPr lang="en-US" b="0" u="none" dirty="0"/>
              <a:t>broad-stroke effects on scenarios. </a:t>
            </a:r>
          </a:p>
          <a:p>
            <a:r>
              <a:rPr lang="en-CA" u="none" dirty="0"/>
              <a:t>- Finally, the results will show us </a:t>
            </a:r>
            <a:r>
              <a:rPr lang="en-CA" b="1" u="sng" dirty="0"/>
              <a:t>*click*</a:t>
            </a:r>
            <a:r>
              <a:rPr lang="en-CA" u="none" dirty="0"/>
              <a:t> whether the policy that we have written today (namely CleanBC Roadmap to 2030 &amp; Canada’s 2030 Emissions Reduction Plan) are realistic – and whether they need to be toned down to achieve timely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47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For this to be successful, I will rely on support from various team members. </a:t>
            </a:r>
          </a:p>
          <a:p>
            <a:pPr marL="171450" indent="-171450">
              <a:buFontTx/>
              <a:buChar char="-"/>
            </a:pPr>
            <a:r>
              <a:rPr lang="en-US" dirty="0"/>
              <a:t>For helping define the industrial symbiosis problem space, I will rely on Chris to review my work. For setting up my decision model, I will work with my Andrew, Madeleine, &amp; Jake. </a:t>
            </a:r>
          </a:p>
          <a:p>
            <a:pPr marL="171450" indent="-171450">
              <a:buFontTx/>
              <a:buChar char="-"/>
            </a:pPr>
            <a:r>
              <a:rPr lang="en-US" dirty="0"/>
              <a:t>For scenario setup &amp; evaluation, I will work with my IESVIC team that includes Jake, Tamara, Colton, &amp; Cristiano.</a:t>
            </a:r>
          </a:p>
          <a:p>
            <a:pPr marL="171450" indent="-171450">
              <a:buFontTx/>
              <a:buChar char="-"/>
            </a:pPr>
            <a:r>
              <a:rPr lang="en-US" dirty="0"/>
              <a:t>And finally for policy analysis, I will work with Andrew, Madeleine, Jake, and Chris.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3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My schedule has 4 phases</a:t>
            </a:r>
          </a:p>
          <a:p>
            <a:r>
              <a:rPr lang="en-US" dirty="0"/>
              <a:t>- Setting up the problem space is scheduled for completion by the end of May, and the decision model is aimed to be created by second week of June. Scenario setup &amp; evaluation will be completed by the second week of July, and the policy analysis &amp; evaluation (including write-up) will be completed by the 3</a:t>
            </a:r>
            <a:r>
              <a:rPr lang="en-US" baseline="30000" dirty="0"/>
              <a:t>rd</a:t>
            </a:r>
            <a:r>
              <a:rPr lang="en-US" dirty="0"/>
              <a:t> week of July – giving approximately 10 days to review &amp; incorporate comments for final submittal.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47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Thank you, and I will open the floor for questions now.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21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8DCE-4690-4AC6-AC7C-2FE1F4498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Moment – Cycling</a:t>
            </a:r>
            <a:endParaRPr lang="en-CA" dirty="0"/>
          </a:p>
        </p:txBody>
      </p:sp>
      <p:pic>
        <p:nvPicPr>
          <p:cNvPr id="8" name="Content Placeholder 7" descr="Timeline&#10;&#10;Description automatically generated">
            <a:extLst>
              <a:ext uri="{FF2B5EF4-FFF2-40B4-BE49-F238E27FC236}">
                <a16:creationId xmlns:a16="http://schemas.microsoft.com/office/drawing/2014/main" id="{F12FC475-5665-48B0-8AC5-93F1621642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445" b="4445"/>
          <a:stretch/>
        </p:blipFill>
        <p:spPr>
          <a:xfrm>
            <a:off x="6784179" y="1904428"/>
            <a:ext cx="4839045" cy="405619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4551C-3159-4AC2-A11A-5B85335D96C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D9C8446-696E-6942-B6C8-CC9CAD0B34E0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99E76-C65D-425A-AAF7-E4D7F798FB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03F003F-CF9A-49FD-9366-71EB95EE36FA}"/>
              </a:ext>
            </a:extLst>
          </p:cNvPr>
          <p:cNvSpPr txBox="1">
            <a:spLocks/>
          </p:cNvSpPr>
          <p:nvPr/>
        </p:nvSpPr>
        <p:spPr>
          <a:xfrm>
            <a:off x="1167492" y="1904428"/>
            <a:ext cx="9919609" cy="42540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Riding, driving, &amp; walking is working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 distractions!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Always defensive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Assume everyone else is distracted!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Safety gear (helmet, gloves, pads)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High visibility!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Envision why we work &amp; ride safe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Getting home to our loved ones!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674A628-A8FB-4F5D-841E-65838E26F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Evaluating feasible pathways for FortisBC to decarbonize the BC energy sector using analytic tools and the lenses of Industrial Ecology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19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345" y="1122363"/>
            <a:ext cx="7675927" cy="2387600"/>
          </a:xfrm>
        </p:spPr>
        <p:txBody>
          <a:bodyPr/>
          <a:lstStyle/>
          <a:p>
            <a:r>
              <a:rPr lang="en-US" sz="3600" dirty="0"/>
              <a:t>Evaluating feasible pathways for FortisBC to decarbonize the BC energy sector using analytic tools and the lenses of Industrial Ecology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6345" y="3593649"/>
            <a:ext cx="9500507" cy="2593506"/>
          </a:xfrm>
        </p:spPr>
        <p:txBody>
          <a:bodyPr/>
          <a:lstStyle/>
          <a:p>
            <a:pPr algn="r"/>
            <a:r>
              <a:rPr lang="en-US" dirty="0"/>
              <a:t>Chiradeep Majumdar</a:t>
            </a:r>
          </a:p>
          <a:p>
            <a:pPr algn="r"/>
            <a:r>
              <a:rPr lang="en-US" dirty="0"/>
              <a:t>26-May-2022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0" y="2526318"/>
            <a:ext cx="9919609" cy="26648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400" dirty="0"/>
              <a:t>What combination of implementations (policy, economic, technological, etc.) can achieve feasible carbon reductions by 2030 while minimizing risk?</a:t>
            </a:r>
            <a:endParaRPr lang="en-US" sz="2400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56174-CBC5-7B48-9681-7DDAC423337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1707CF3-9BC4-A745-ACDA-A73543D800FE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21C2D5C-A777-4F43-8F92-9896851991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Evaluating feasible pathways for FortisBC to decarbonize the BC energy sector using analytic tools and the lenses of Industrial Ecology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83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ircle: Hollow 42">
            <a:extLst>
              <a:ext uri="{FF2B5EF4-FFF2-40B4-BE49-F238E27FC236}">
                <a16:creationId xmlns:a16="http://schemas.microsoft.com/office/drawing/2014/main" id="{1596C783-7DDF-4470-AC53-D16929AF9BDB}"/>
              </a:ext>
            </a:extLst>
          </p:cNvPr>
          <p:cNvSpPr/>
          <p:nvPr/>
        </p:nvSpPr>
        <p:spPr>
          <a:xfrm>
            <a:off x="3816803" y="1580604"/>
            <a:ext cx="4480560" cy="4480560"/>
          </a:xfrm>
          <a:prstGeom prst="donut">
            <a:avLst>
              <a:gd name="adj" fmla="val 12295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56174-CBC5-7B48-9681-7DDAC423337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1707CF3-9BC4-A745-ACDA-A73543D800FE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3FA18-50D6-0344-B477-1D7C91CF4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Evaluating feasible pathways for FortisBC to decarbonize the BC energy sector using analytic tools and the lenses of Industrial Ecology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C87097-1222-41CA-BEC2-3C0CD060C996}"/>
              </a:ext>
            </a:extLst>
          </p:cNvPr>
          <p:cNvSpPr txBox="1">
            <a:spLocks/>
          </p:cNvSpPr>
          <p:nvPr/>
        </p:nvSpPr>
        <p:spPr>
          <a:xfrm>
            <a:off x="5142683" y="2906484"/>
            <a:ext cx="1828800" cy="1828800"/>
          </a:xfrm>
          <a:prstGeom prst="ellipse">
            <a:avLst/>
          </a:prstGeom>
          <a:solidFill>
            <a:srgbClr val="00B0F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2000" b="1" u="sng" dirty="0"/>
              <a:t>Objective</a:t>
            </a:r>
          </a:p>
          <a:p>
            <a:pPr algn="ctr">
              <a:lnSpc>
                <a:spcPct val="150000"/>
              </a:lnSpc>
            </a:pPr>
            <a:r>
              <a:rPr lang="en-GB" sz="1400" dirty="0"/>
              <a:t>Evaluating Decarbonization Pathways</a:t>
            </a:r>
            <a:endParaRPr lang="en-CA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37B63C-0865-4580-B40D-53305F1F3770}"/>
              </a:ext>
            </a:extLst>
          </p:cNvPr>
          <p:cNvSpPr txBox="1">
            <a:spLocks/>
          </p:cNvSpPr>
          <p:nvPr/>
        </p:nvSpPr>
        <p:spPr>
          <a:xfrm>
            <a:off x="4038600" y="2085518"/>
            <a:ext cx="1188720" cy="118872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500" dirty="0"/>
              <a:t>Industrial Symbiosis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757E76-E13F-4328-80BD-80D4879C01B1}"/>
              </a:ext>
            </a:extLst>
          </p:cNvPr>
          <p:cNvSpPr txBox="1">
            <a:spLocks/>
          </p:cNvSpPr>
          <p:nvPr/>
        </p:nvSpPr>
        <p:spPr>
          <a:xfrm>
            <a:off x="6971483" y="2085518"/>
            <a:ext cx="1188720" cy="11887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600" dirty="0"/>
              <a:t>Decision Model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D176EF-07F7-4388-A34E-A630242FC040}"/>
              </a:ext>
            </a:extLst>
          </p:cNvPr>
          <p:cNvSpPr txBox="1">
            <a:spLocks/>
          </p:cNvSpPr>
          <p:nvPr/>
        </p:nvSpPr>
        <p:spPr>
          <a:xfrm>
            <a:off x="6971483" y="4427116"/>
            <a:ext cx="1143000" cy="1143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400" dirty="0"/>
              <a:t>Scenario Setup &amp; Evaluation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977684-1908-44F9-804C-018119695696}"/>
              </a:ext>
            </a:extLst>
          </p:cNvPr>
          <p:cNvSpPr txBox="1">
            <a:spLocks/>
          </p:cNvSpPr>
          <p:nvPr/>
        </p:nvSpPr>
        <p:spPr>
          <a:xfrm>
            <a:off x="4044781" y="4429834"/>
            <a:ext cx="1143000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GB" sz="1400" dirty="0"/>
              <a:t>Policy Analysis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2435F37-A789-45C6-894E-BFE18E077A4F}"/>
              </a:ext>
            </a:extLst>
          </p:cNvPr>
          <p:cNvSpPr txBox="1"/>
          <p:nvPr/>
        </p:nvSpPr>
        <p:spPr>
          <a:xfrm>
            <a:off x="335280" y="1706155"/>
            <a:ext cx="3207203" cy="2631490"/>
          </a:xfrm>
          <a:prstGeom prst="rect">
            <a:avLst/>
          </a:prstGeom>
          <a:noFill/>
        </p:spPr>
        <p:txBody>
          <a:bodyPr wrap="square" lIns="45720" tIns="45720" rIns="45720" bIns="45720" rtlCol="0">
            <a:spAutoFit/>
          </a:bodyPr>
          <a:lstStyle/>
          <a:p>
            <a:r>
              <a:rPr lang="en-US" sz="1500" b="1" u="sng" dirty="0"/>
              <a:t>Industrial Symbiosis (Literature)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Designing the material/energy flow between industries &amp; technologies from the perspective of systems engineering to increase synergy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Sector coupling: Gas, </a:t>
            </a:r>
            <a:r>
              <a:rPr lang="en-US" sz="1500" b="1" u="sng" dirty="0"/>
              <a:t>Heat</a:t>
            </a:r>
            <a:r>
              <a:rPr lang="en-US" sz="1500" dirty="0"/>
              <a:t>, Electricity, </a:t>
            </a:r>
            <a:r>
              <a:rPr lang="en-US" sz="1500" b="1" u="sng" dirty="0"/>
              <a:t>Transport</a:t>
            </a:r>
            <a:r>
              <a:rPr lang="en-US" sz="1500" dirty="0"/>
              <a:t> (GHET)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1500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CA" sz="1500" dirty="0" err="1">
                <a:solidFill>
                  <a:schemeClr val="accent6">
                    <a:lumMod val="75000"/>
                  </a:schemeClr>
                </a:solidFill>
              </a:rPr>
              <a:t>Shirizadeh</a:t>
            </a:r>
            <a:r>
              <a:rPr lang="en-CA" sz="1500" dirty="0">
                <a:solidFill>
                  <a:schemeClr val="accent6">
                    <a:lumMod val="75000"/>
                  </a:schemeClr>
                </a:solidFill>
              </a:rPr>
              <a:t>, 2020)</a:t>
            </a:r>
            <a:endParaRPr lang="en-US" sz="1500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1500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CA" sz="1500" dirty="0" err="1">
                <a:solidFill>
                  <a:schemeClr val="accent6">
                    <a:lumMod val="75000"/>
                  </a:schemeClr>
                </a:solidFill>
              </a:rPr>
              <a:t>Robinius</a:t>
            </a:r>
            <a:r>
              <a:rPr lang="en-CA" sz="1500" dirty="0">
                <a:solidFill>
                  <a:schemeClr val="accent6">
                    <a:lumMod val="75000"/>
                  </a:schemeClr>
                </a:solidFill>
              </a:rPr>
              <a:t>, Otto, Heuser, et al., 2017)</a:t>
            </a:r>
            <a:endParaRPr lang="en-US" sz="1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5EC5A51-7710-4DD0-B7BA-4448A4E58B3D}"/>
              </a:ext>
            </a:extLst>
          </p:cNvPr>
          <p:cNvSpPr txBox="1"/>
          <p:nvPr/>
        </p:nvSpPr>
        <p:spPr>
          <a:xfrm>
            <a:off x="8357933" y="1706563"/>
            <a:ext cx="3207203" cy="1246495"/>
          </a:xfrm>
          <a:prstGeom prst="rect">
            <a:avLst/>
          </a:prstGeom>
          <a:noFill/>
        </p:spPr>
        <p:txBody>
          <a:bodyPr wrap="square" lIns="45720" tIns="45720" rIns="45720" bIns="45720" rtlCol="0">
            <a:spAutoFit/>
          </a:bodyPr>
          <a:lstStyle/>
          <a:p>
            <a:r>
              <a:rPr lang="en-US" sz="1500" b="1" u="sng" dirty="0"/>
              <a:t>Decision Model (Literature)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Defining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Examples: CO</a:t>
            </a:r>
            <a:r>
              <a:rPr lang="en-US" sz="1500" baseline="-25000" dirty="0"/>
              <a:t>2</a:t>
            </a:r>
            <a:r>
              <a:rPr lang="en-US" sz="1500" dirty="0"/>
              <a:t> budget, risk mitigation, LCOE, etc.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1500" dirty="0">
                <a:solidFill>
                  <a:schemeClr val="accent6">
                    <a:lumMod val="75000"/>
                  </a:schemeClr>
                </a:solidFill>
              </a:rPr>
              <a:t>(Simon et al., 2022)</a:t>
            </a:r>
            <a:r>
              <a:rPr lang="en-US" sz="15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E38DF90-0499-42D0-AA9A-98944F8F7393}"/>
              </a:ext>
            </a:extLst>
          </p:cNvPr>
          <p:cNvSpPr txBox="1"/>
          <p:nvPr/>
        </p:nvSpPr>
        <p:spPr>
          <a:xfrm>
            <a:off x="8378598" y="4242662"/>
            <a:ext cx="3207203" cy="1938992"/>
          </a:xfrm>
          <a:prstGeom prst="rect">
            <a:avLst/>
          </a:prstGeom>
          <a:noFill/>
        </p:spPr>
        <p:txBody>
          <a:bodyPr wrap="square" lIns="45720" tIns="45720" rIns="45720" bIns="45720" rtlCol="0">
            <a:spAutoFit/>
          </a:bodyPr>
          <a:lstStyle/>
          <a:p>
            <a:r>
              <a:rPr lang="en-US" sz="1500" b="1" u="sng" dirty="0"/>
              <a:t>Scenario Setup &amp; Evaluation (Modelling – Literature / Policy)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Scenario definition</a:t>
            </a:r>
            <a:endParaRPr lang="en-US" sz="15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OSeMOSYS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dirty="0"/>
              <a:t>Sensitivity </a:t>
            </a:r>
            <a:r>
              <a:rPr lang="en-CA" sz="1500" dirty="0">
                <a:solidFill>
                  <a:schemeClr val="accent6">
                    <a:lumMod val="75000"/>
                  </a:schemeClr>
                </a:solidFill>
              </a:rPr>
              <a:t>(Park et al., 2013)</a:t>
            </a:r>
            <a:endParaRPr lang="en-US" sz="1500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dirty="0"/>
              <a:t>Trade-off </a:t>
            </a:r>
            <a:r>
              <a:rPr lang="en-CA" sz="1500" dirty="0">
                <a:solidFill>
                  <a:schemeClr val="accent6">
                    <a:lumMod val="75000"/>
                  </a:schemeClr>
                </a:solidFill>
              </a:rPr>
              <a:t>(De La Peña et al., 2022)</a:t>
            </a:r>
            <a:endParaRPr lang="en-US" sz="1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E986715-DF8B-4228-BA3F-8E746DCFEBAA}"/>
              </a:ext>
            </a:extLst>
          </p:cNvPr>
          <p:cNvSpPr txBox="1"/>
          <p:nvPr/>
        </p:nvSpPr>
        <p:spPr>
          <a:xfrm>
            <a:off x="335280" y="4242662"/>
            <a:ext cx="3207203" cy="1477328"/>
          </a:xfrm>
          <a:prstGeom prst="rect">
            <a:avLst/>
          </a:prstGeom>
          <a:noFill/>
        </p:spPr>
        <p:txBody>
          <a:bodyPr wrap="square" lIns="45720" tIns="45720" rIns="45720" bIns="45720" rtlCol="0">
            <a:spAutoFit/>
          </a:bodyPr>
          <a:lstStyle/>
          <a:p>
            <a:r>
              <a:rPr lang="en-US" sz="1500" b="1" u="sng" dirty="0"/>
              <a:t>Policy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Are they realistic?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i="1" dirty="0"/>
              <a:t>CleanBC Roadmap to 2030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500" i="1" dirty="0"/>
              <a:t>Canada’s 2030 Emissions Reduction Plan</a:t>
            </a:r>
            <a:r>
              <a:rPr lang="en-US" sz="15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What is reasonable?</a:t>
            </a:r>
          </a:p>
        </p:txBody>
      </p:sp>
    </p:spTree>
    <p:extLst>
      <p:ext uri="{BB962C8B-B14F-4D97-AF65-F5344CB8AC3E}">
        <p14:creationId xmlns:p14="http://schemas.microsoft.com/office/powerpoint/2010/main" val="204458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0" y="2526318"/>
            <a:ext cx="9919609" cy="266480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Lead Advisor:</a:t>
            </a:r>
            <a:r>
              <a:rPr lang="en-US" sz="2400" dirty="0"/>
              <a:t> Andrew Rowe</a:t>
            </a: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IESVIC Team Lead:</a:t>
            </a:r>
            <a:r>
              <a:rPr lang="en-US" sz="2400" dirty="0"/>
              <a:t> Jacob Monroe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Industrial Symbiosis: </a:t>
            </a:r>
            <a:r>
              <a:rPr lang="en-US" sz="2400" dirty="0"/>
              <a:t>Chris Kennedy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Decision Model: </a:t>
            </a:r>
            <a:r>
              <a:rPr lang="en-US" sz="2400" dirty="0"/>
              <a:t>Madeleine McPherson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Scenario Setup &amp; Evaluation: </a:t>
            </a:r>
            <a:r>
              <a:rPr lang="en-US" sz="2400" dirty="0"/>
              <a:t>Jacob, Tamara, Colton, Cristiano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Policy Analysis: </a:t>
            </a:r>
            <a:r>
              <a:rPr lang="en-US" sz="2400" dirty="0"/>
              <a:t>Andrew, Madeleine, Chris, Jacob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56174-CBC5-7B48-9681-7DDAC423337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1707CF3-9BC4-A745-ACDA-A73543D800FE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21C2D5C-A777-4F43-8F92-9896851991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Evaluating feasible pathways for FortisBC to decarbonize the BC energy sector using analytic tools and the lenses of Industrial Ecology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92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8FEDF6F-2F64-4848-B1F3-9715496B9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28445-DED6-49B1-B1C5-6F3A02B5442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B103E64-1627-9140-8127-1849FED275E1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8281F8-8BB7-4097-AE89-629C35DE5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821CE7B7-A04F-40EB-A602-796F3FD6D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sz="1200" dirty="0">
                <a:solidFill>
                  <a:schemeClr val="bg1"/>
                </a:solidFill>
              </a:rPr>
              <a:t>Evaluating feasible pathways for FortisBC to decarbonize the BC energy sector using analytic tools and the lenses of Industrial Ecology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Chart&#10;&#10;Description automatically generated with medium confidence">
            <a:extLst>
              <a:ext uri="{FF2B5EF4-FFF2-40B4-BE49-F238E27FC236}">
                <a16:creationId xmlns:a16="http://schemas.microsoft.com/office/drawing/2014/main" id="{7C6EE5A0-A7B5-4859-9D16-951E2EEB4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8739"/>
            <a:ext cx="12192000" cy="370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1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D8317BA7-60B2-4535-8B70-864C698EED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32A2B-BF0A-47AA-AE90-BE28B8C91C18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1766888" cy="365125"/>
          </a:xfrm>
        </p:spPr>
        <p:txBody>
          <a:bodyPr/>
          <a:lstStyle/>
          <a:p>
            <a:fld id="{4B103E64-1627-9140-8127-1849FED275E1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C5416A5-7878-4C09-AC7D-EB771769E63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534650" y="6356350"/>
            <a:ext cx="1657350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A6211C2-7AF2-4D2F-A6DB-44BDA4A19694}"/>
              </a:ext>
            </a:extLst>
          </p:cNvPr>
          <p:cNvSpPr txBox="1">
            <a:spLocks/>
          </p:cNvSpPr>
          <p:nvPr/>
        </p:nvSpPr>
        <p:spPr>
          <a:xfrm>
            <a:off x="1167493" y="6213313"/>
            <a:ext cx="704344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Evaluating feasible pathways for FortisBC to decarbonize the BC energy sector using analytic tools and the lenses of Industrial Ecology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4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588</TotalTime>
  <Words>1144</Words>
  <Application>Microsoft Office PowerPoint</Application>
  <PresentationFormat>Widescreen</PresentationFormat>
  <Paragraphs>93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Tenorite</vt:lpstr>
      <vt:lpstr>Office Theme</vt:lpstr>
      <vt:lpstr>Safety Moment – Cycling</vt:lpstr>
      <vt:lpstr>Evaluating feasible pathways for FortisBC to decarbonize the BC energy sector using analytic tools and the lenses of Industrial Ecology</vt:lpstr>
      <vt:lpstr>Research Question</vt:lpstr>
      <vt:lpstr>Methodology</vt:lpstr>
      <vt:lpstr>Team Members</vt:lpstr>
      <vt:lpstr>Schedule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Thesis &amp; IE Project Proposal</dc:title>
  <dc:creator>Deep Em</dc:creator>
  <cp:lastModifiedBy>Deep Em</cp:lastModifiedBy>
  <cp:revision>4</cp:revision>
  <dcterms:created xsi:type="dcterms:W3CDTF">2022-03-24T15:56:32Z</dcterms:created>
  <dcterms:modified xsi:type="dcterms:W3CDTF">2022-05-26T23:16:02Z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