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96" r:id="rId3"/>
    <p:sldId id="298" r:id="rId4"/>
    <p:sldId id="300" r:id="rId5"/>
    <p:sldId id="301" r:id="rId6"/>
    <p:sldId id="302" r:id="rId7"/>
    <p:sldId id="303" r:id="rId8"/>
    <p:sldId id="304" r:id="rId9"/>
    <p:sldId id="294" r:id="rId10"/>
    <p:sldId id="328" r:id="rId11"/>
    <p:sldId id="330" r:id="rId12"/>
    <p:sldId id="331" r:id="rId13"/>
    <p:sldId id="332" r:id="rId14"/>
    <p:sldId id="329" r:id="rId15"/>
    <p:sldId id="334" r:id="rId16"/>
    <p:sldId id="335" r:id="rId17"/>
    <p:sldId id="336" r:id="rId18"/>
    <p:sldId id="337" r:id="rId19"/>
    <p:sldId id="347" r:id="rId20"/>
    <p:sldId id="333" r:id="rId21"/>
    <p:sldId id="346" r:id="rId22"/>
    <p:sldId id="338" r:id="rId23"/>
    <p:sldId id="326" r:id="rId24"/>
    <p:sldId id="340" r:id="rId25"/>
    <p:sldId id="339" r:id="rId26"/>
    <p:sldId id="345" r:id="rId27"/>
    <p:sldId id="341" r:id="rId28"/>
    <p:sldId id="343" r:id="rId29"/>
    <p:sldId id="344" r:id="rId30"/>
    <p:sldId id="34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2" d="100"/>
          <a:sy n="32" d="100"/>
        </p:scale>
        <p:origin x="-23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Classes\Agriculture\Data\EU%20Budget%202014.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1"/>
            <c:bubble3D val="0"/>
            <c:spPr>
              <a:solidFill>
                <a:srgbClr val="FF0000"/>
              </a:solidFill>
            </c:spPr>
          </c:dPt>
          <c:dPt>
            <c:idx val="5"/>
            <c:bubble3D val="0"/>
            <c:spPr>
              <a:solidFill>
                <a:srgbClr val="FFFF00"/>
              </a:solidFill>
            </c:spPr>
          </c:dPt>
          <c:dPt>
            <c:idx val="7"/>
            <c:bubble3D val="0"/>
            <c:spPr>
              <a:solidFill>
                <a:schemeClr val="bg2">
                  <a:lumMod val="75000"/>
                </a:schemeClr>
              </a:solidFill>
            </c:spPr>
          </c:dPt>
          <c:dLbls>
            <c:dLbl>
              <c:idx val="2"/>
              <c:layout>
                <c:manualLayout>
                  <c:x val="-0.0313640871487095"/>
                  <c:y val="0.214091100648913"/>
                </c:manualLayout>
              </c:layout>
              <c:dLblPos val="bestFit"/>
              <c:showLegendKey val="0"/>
              <c:showVal val="0"/>
              <c:showCatName val="1"/>
              <c:showSerName val="0"/>
              <c:showPercent val="1"/>
              <c:showBubbleSize val="0"/>
              <c:separator>
</c:separator>
            </c:dLbl>
            <c:dLbl>
              <c:idx val="3"/>
              <c:layout>
                <c:manualLayout>
                  <c:x val="-0.0898809110048458"/>
                  <c:y val="0.167760088984503"/>
                </c:manualLayout>
              </c:layout>
              <c:dLblPos val="bestFit"/>
              <c:showLegendKey val="0"/>
              <c:showVal val="0"/>
              <c:showCatName val="1"/>
              <c:showSerName val="0"/>
              <c:showPercent val="1"/>
              <c:showBubbleSize val="0"/>
              <c:separator>
</c:separator>
            </c:dLbl>
            <c:dLbl>
              <c:idx val="4"/>
              <c:layout>
                <c:manualLayout>
                  <c:x val="-0.0940768705281703"/>
                  <c:y val="-0.00977305962337801"/>
                </c:manualLayout>
              </c:layout>
              <c:dLblPos val="bestFit"/>
              <c:showLegendKey val="0"/>
              <c:showVal val="0"/>
              <c:showCatName val="1"/>
              <c:showSerName val="0"/>
              <c:showPercent val="1"/>
              <c:showBubbleSize val="0"/>
              <c:separator>
</c:separator>
            </c:dLbl>
            <c:dLbl>
              <c:idx val="5"/>
              <c:layout>
                <c:manualLayout>
                  <c:x val="0.0169460324308776"/>
                  <c:y val="-0.0569113178009025"/>
                </c:manualLayout>
              </c:layout>
              <c:dLblPos val="bestFit"/>
              <c:showLegendKey val="0"/>
              <c:showVal val="0"/>
              <c:showCatName val="1"/>
              <c:showSerName val="0"/>
              <c:showPercent val="1"/>
              <c:showBubbleSize val="0"/>
              <c:separator>
</c:separator>
            </c:dLbl>
            <c:dLbl>
              <c:idx val="6"/>
              <c:layout>
                <c:manualLayout>
                  <c:x val="0.138734804268188"/>
                  <c:y val="-0.0405485545562853"/>
                </c:manualLayout>
              </c:layout>
              <c:dLblPos val="bestFit"/>
              <c:showLegendKey val="0"/>
              <c:showVal val="0"/>
              <c:showCatName val="1"/>
              <c:showSerName val="0"/>
              <c:showPercent val="1"/>
              <c:showBubbleSize val="0"/>
              <c:separator>
</c:separator>
            </c:dLbl>
            <c:dLbl>
              <c:idx val="7"/>
              <c:layout>
                <c:manualLayout>
                  <c:x val="0.280130293159609"/>
                  <c:y val="0.0"/>
                </c:manualLayout>
              </c:layout>
              <c:numFmt formatCode="0.0%" sourceLinked="0"/>
              <c:spPr>
                <a:noFill/>
              </c:spPr>
              <c:txPr>
                <a:bodyPr/>
                <a:lstStyle/>
                <a:p>
                  <a:pPr>
                    <a:defRPr sz="1600"/>
                  </a:pPr>
                  <a:endParaRPr lang="en-US"/>
                </a:p>
              </c:txPr>
              <c:dLblPos val="bestFit"/>
              <c:showLegendKey val="0"/>
              <c:showVal val="0"/>
              <c:showCatName val="1"/>
              <c:showSerName val="0"/>
              <c:showPercent val="1"/>
              <c:showBubbleSize val="0"/>
              <c:separator>
</c:separator>
            </c:dLbl>
            <c:numFmt formatCode="0.0%" sourceLinked="0"/>
            <c:txPr>
              <a:bodyPr/>
              <a:lstStyle/>
              <a:p>
                <a:pPr>
                  <a:defRPr sz="1600"/>
                </a:pPr>
                <a:endParaRPr lang="en-US"/>
              </a:p>
            </c:txPr>
            <c:dLblPos val="outEnd"/>
            <c:showLegendKey val="0"/>
            <c:showVal val="0"/>
            <c:showCatName val="1"/>
            <c:showSerName val="0"/>
            <c:showPercent val="1"/>
            <c:showBubbleSize val="0"/>
            <c:separator>
</c:separator>
            <c:showLeaderLines val="1"/>
          </c:dLbls>
          <c:cat>
            <c:strRef>
              <c:f>'EU-Budget'!$L$1:$L$8</c:f>
              <c:strCache>
                <c:ptCount val="8"/>
                <c:pt idx="0">
                  <c:v>Smart &amp; inclusive growth</c:v>
                </c:pt>
                <c:pt idx="1">
                  <c:v>Agricultural Guarantee Fund (EAGF)</c:v>
                </c:pt>
                <c:pt idx="2">
                  <c:v>Agricultural Fund for Rural Development (EAFRD)</c:v>
                </c:pt>
                <c:pt idx="3">
                  <c:v> Maritime &amp; Fisheries Fund (EMFF)</c:v>
                </c:pt>
                <c:pt idx="4">
                  <c:v>Environment &amp; Climate</c:v>
                </c:pt>
                <c:pt idx="5">
                  <c:v>Security &amp; citizenship</c:v>
                </c:pt>
                <c:pt idx="6">
                  <c:v> Global Europe</c:v>
                </c:pt>
                <c:pt idx="7">
                  <c:v>Administration &amp; Misc.</c:v>
                </c:pt>
              </c:strCache>
            </c:strRef>
          </c:cat>
          <c:val>
            <c:numRef>
              <c:f>'EU-Budget'!$M$1:$M$8</c:f>
              <c:numCache>
                <c:formatCode>[$€-2]\ #,##0.0;[Red]\-[$€-2]\ #,##0.0</c:formatCode>
                <c:ptCount val="8"/>
                <c:pt idx="0">
                  <c:v>63986.3</c:v>
                </c:pt>
                <c:pt idx="1">
                  <c:v>43778.1</c:v>
                </c:pt>
                <c:pt idx="2">
                  <c:v>13991.0</c:v>
                </c:pt>
                <c:pt idx="3">
                  <c:v>1017.3</c:v>
                </c:pt>
                <c:pt idx="4">
                  <c:v>404.6</c:v>
                </c:pt>
                <c:pt idx="5">
                  <c:v>2172.0</c:v>
                </c:pt>
                <c:pt idx="6">
                  <c:v>8325.0</c:v>
                </c:pt>
                <c:pt idx="7">
                  <c:v>8966.2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400" baseline="0">
          <a:latin typeface="Times New Roman" panose="02020603050405020304" pitchFamily="18"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0.60477</cdr:x>
      <cdr:y>0.87562</cdr:y>
    </cdr:from>
    <cdr:to>
      <cdr:x>0.97463</cdr:x>
      <cdr:y>0.96517</cdr:y>
    </cdr:to>
    <cdr:sp macro="" textlink="">
      <cdr:nvSpPr>
        <cdr:cNvPr id="2" name="TextBox 1"/>
        <cdr:cNvSpPr txBox="1"/>
      </cdr:nvSpPr>
      <cdr:spPr>
        <a:xfrm xmlns:a="http://schemas.openxmlformats.org/drawingml/2006/main">
          <a:off x="3784600" y="3632200"/>
          <a:ext cx="2314574" cy="37147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sz="1800" b="1" dirty="0">
              <a:latin typeface="Times New Roman" panose="02020603050405020304" pitchFamily="18" charset="0"/>
              <a:cs typeface="Times New Roman" panose="02020603050405020304" pitchFamily="18" charset="0"/>
            </a:rPr>
            <a:t>TOTAL = € 142,649.5 million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8A2A1-FE98-4343-9FC7-6AE3A7D3CED1}" type="datetimeFigureOut">
              <a:rPr lang="en-US" smtClean="0"/>
              <a:t>14-05-29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DCC2DF-3340-4AA5-BEBD-963FA371E011}" type="slidenum">
              <a:rPr lang="en-US" smtClean="0"/>
              <a:t>‹#›</a:t>
            </a:fld>
            <a:endParaRPr lang="en-US"/>
          </a:p>
        </p:txBody>
      </p:sp>
    </p:spTree>
    <p:extLst>
      <p:ext uri="{BB962C8B-B14F-4D97-AF65-F5344CB8AC3E}">
        <p14:creationId xmlns:p14="http://schemas.microsoft.com/office/powerpoint/2010/main" val="2536048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970C0B-26FD-4059-89F5-D12BF336A714}" type="slidenum">
              <a:rPr lang="en-US"/>
              <a:pPr/>
              <a:t>3</a:t>
            </a:fld>
            <a:endParaRPr lang="en-US"/>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56D162-A676-4464-B0FD-8342966C3E60}" type="slidenum">
              <a:rPr lang="en-US"/>
              <a:pPr/>
              <a:t>22</a:t>
            </a:fld>
            <a:endParaRPr 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84C9CC1-E7CC-4490-BD9F-2444F71E1CDA}" type="datetimeFigureOut">
              <a:rPr lang="en-CA" smtClean="0"/>
              <a:pPr/>
              <a:t>14-05-29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84C9CC1-E7CC-4490-BD9F-2444F71E1CDA}" type="datetimeFigureOut">
              <a:rPr lang="en-CA" smtClean="0"/>
              <a:pPr/>
              <a:t>14-05-29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84C9CC1-E7CC-4490-BD9F-2444F71E1CDA}" type="datetimeFigureOut">
              <a:rPr lang="en-CA" smtClean="0"/>
              <a:pPr/>
              <a:t>14-05-29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accent2">
                    <a:lumMod val="50000"/>
                  </a:schemeClr>
                </a:solidFill>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CA" dirty="0"/>
          </a:p>
        </p:txBody>
      </p:sp>
      <p:sp>
        <p:nvSpPr>
          <p:cNvPr id="3" name="Content Placeholder 2"/>
          <p:cNvSpPr>
            <a:spLocks noGrp="1"/>
          </p:cNvSpPr>
          <p:nvPr>
            <p:ph idx="1"/>
          </p:nvPr>
        </p:nvSpPr>
        <p:spPr/>
        <p:txBody>
          <a:bodyPr/>
          <a:lstStyle>
            <a:lvl1pPr>
              <a:defRPr sz="2800">
                <a:latin typeface="Times New Roman" panose="02020603050405020304" pitchFamily="18" charset="0"/>
                <a:cs typeface="Times New Roman" panose="02020603050405020304" pitchFamily="18" charset="0"/>
              </a:defRPr>
            </a:lvl1pPr>
            <a:lvl2pPr>
              <a:defRPr sz="2400">
                <a:latin typeface="Times New Roman" panose="02020603050405020304" pitchFamily="18" charset="0"/>
                <a:cs typeface="Times New Roman" panose="02020603050405020304" pitchFamily="18" charset="0"/>
              </a:defRPr>
            </a:lvl2pPr>
            <a:lvl3pPr>
              <a:defRPr sz="2200">
                <a:latin typeface="Times New Roman" panose="02020603050405020304" pitchFamily="18" charset="0"/>
                <a:cs typeface="Times New Roman" panose="02020603050405020304" pitchFamily="18" charset="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684C9CC1-E7CC-4490-BD9F-2444F71E1CDA}" type="datetimeFigureOut">
              <a:rPr lang="en-CA" smtClean="0"/>
              <a:pPr/>
              <a:t>14-05-29</a:t>
            </a:fld>
            <a:endParaRPr lang="en-CA" dirty="0"/>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30F64E3-28C1-442E-99CA-ABEFB4E5CCA1}" type="slidenum">
              <a:rPr lang="en-CA" smtClean="0">
                <a:latin typeface="Times New Roman" panose="02020603050405020304" pitchFamily="18" charset="0"/>
                <a:cs typeface="Times New Roman" panose="02020603050405020304" pitchFamily="18" charset="0"/>
              </a:r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4C9CC1-E7CC-4490-BD9F-2444F71E1CDA}" type="datetimeFigureOut">
              <a:rPr lang="en-CA" smtClean="0"/>
              <a:pPr/>
              <a:t>14-05-29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84C9CC1-E7CC-4490-BD9F-2444F71E1CDA}" type="datetimeFigureOut">
              <a:rPr lang="en-CA" smtClean="0"/>
              <a:pPr/>
              <a:t>14-05-29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84C9CC1-E7CC-4490-BD9F-2444F71E1CDA}" type="datetimeFigureOut">
              <a:rPr lang="en-CA" smtClean="0"/>
              <a:pPr/>
              <a:t>14-05-29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84C9CC1-E7CC-4490-BD9F-2444F71E1CDA}" type="datetimeFigureOut">
              <a:rPr lang="en-CA" smtClean="0"/>
              <a:pPr/>
              <a:t>14-05-29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C9CC1-E7CC-4490-BD9F-2444F71E1CDA}" type="datetimeFigureOut">
              <a:rPr lang="en-CA" smtClean="0"/>
              <a:pPr/>
              <a:t>14-05-29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4C9CC1-E7CC-4490-BD9F-2444F71E1CDA}" type="datetimeFigureOut">
              <a:rPr lang="en-CA" smtClean="0"/>
              <a:pPr/>
              <a:t>14-05-29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4C9CC1-E7CC-4490-BD9F-2444F71E1CDA}" type="datetimeFigureOut">
              <a:rPr lang="en-CA" smtClean="0"/>
              <a:pPr/>
              <a:t>14-05-29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C5F7557-7B8E-46A2-B24D-B2CB4A5DB68D}"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4C9CC1-E7CC-4490-BD9F-2444F71E1CDA}" type="datetimeFigureOut">
              <a:rPr lang="en-CA" smtClean="0"/>
              <a:pPr/>
              <a:t>14-05-29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F7557-7B8E-46A2-B24D-B2CB4A5DB68D}"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hyperlink" Target="http://www.parl.gc.ca/content/lop/researchpublications/cei-25-e.htm?Param=ce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980728"/>
            <a:ext cx="8134672" cy="1470025"/>
          </a:xfrm>
        </p:spPr>
        <p:txBody>
          <a:bodyPr>
            <a:normAutofit/>
          </a:bodyPr>
          <a:lstStyle/>
          <a:p>
            <a:r>
              <a:rPr lang="en-CA" dirty="0" smtClean="0">
                <a:latin typeface="Times New Roman" panose="02020603050405020304" pitchFamily="18" charset="0"/>
                <a:cs typeface="Times New Roman" panose="02020603050405020304" pitchFamily="18" charset="0"/>
              </a:rPr>
              <a:t>Agriculture and Food in International Trade</a:t>
            </a:r>
            <a:endParaRPr lang="en-CA"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971600" y="2924944"/>
            <a:ext cx="7056784" cy="3456384"/>
          </a:xfrm>
        </p:spPr>
        <p:txBody>
          <a:bodyPr>
            <a:normAutofit fontScale="77500" lnSpcReduction="20000"/>
          </a:bodyPr>
          <a:lstStyle/>
          <a:p>
            <a:r>
              <a:rPr lang="en-CA" dirty="0" smtClean="0"/>
              <a:t>G. </a:t>
            </a:r>
            <a:r>
              <a:rPr lang="en-CA" dirty="0" err="1" smtClean="0"/>
              <a:t>Cornelis</a:t>
            </a:r>
            <a:r>
              <a:rPr lang="en-CA" dirty="0" smtClean="0"/>
              <a:t> van Kooten</a:t>
            </a:r>
          </a:p>
          <a:p>
            <a:endParaRPr lang="en-CA" dirty="0"/>
          </a:p>
          <a:p>
            <a:r>
              <a:rPr lang="en-CA" sz="3100" dirty="0" smtClean="0"/>
              <a:t>Professor and Canada Research Chair</a:t>
            </a:r>
          </a:p>
          <a:p>
            <a:r>
              <a:rPr lang="en-CA" sz="3100" dirty="0" smtClean="0"/>
              <a:t>Department of Economics</a:t>
            </a:r>
          </a:p>
          <a:p>
            <a:r>
              <a:rPr lang="en-CA" sz="3100" dirty="0" smtClean="0"/>
              <a:t>University of Victoria</a:t>
            </a:r>
          </a:p>
          <a:p>
            <a:r>
              <a:rPr lang="en-CA" sz="3100" dirty="0" smtClean="0"/>
              <a:t>and</a:t>
            </a:r>
          </a:p>
          <a:p>
            <a:r>
              <a:rPr lang="en-CA" sz="3100" dirty="0" smtClean="0"/>
              <a:t>Senior Research Fellow</a:t>
            </a:r>
          </a:p>
          <a:p>
            <a:r>
              <a:rPr lang="en-CA" sz="3100" dirty="0" smtClean="0"/>
              <a:t>Agricultural Economics Institute (LEI)</a:t>
            </a:r>
          </a:p>
          <a:p>
            <a:r>
              <a:rPr lang="en-CA" sz="3100" dirty="0" smtClean="0"/>
              <a:t>The Hague, The Netherlands</a:t>
            </a:r>
          </a:p>
          <a:p>
            <a:endParaRPr lang="en-CA"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solidFill>
                  <a:srgbClr val="FF0000"/>
                </a:solidFill>
              </a:rPr>
              <a:t>Canada – European Union Comprehensive Economic and Trade Agreement (CETA)</a:t>
            </a:r>
            <a:endParaRPr lang="en-CA" dirty="0">
              <a:solidFill>
                <a:srgbClr val="FF0000"/>
              </a:solidFill>
            </a:endParaRPr>
          </a:p>
        </p:txBody>
      </p:sp>
      <p:sp>
        <p:nvSpPr>
          <p:cNvPr id="3" name="Content Placeholder 2"/>
          <p:cNvSpPr>
            <a:spLocks noGrp="1"/>
          </p:cNvSpPr>
          <p:nvPr>
            <p:ph idx="1"/>
          </p:nvPr>
        </p:nvSpPr>
        <p:spPr>
          <a:xfrm>
            <a:off x="395536" y="1600200"/>
            <a:ext cx="8568952" cy="4997152"/>
          </a:xfrm>
        </p:spPr>
        <p:txBody>
          <a:bodyPr>
            <a:normAutofit lnSpcReduction="10000"/>
          </a:bodyPr>
          <a:lstStyle/>
          <a:p>
            <a:r>
              <a:rPr lang="en-CA" dirty="0" smtClean="0"/>
              <a:t>Elimination </a:t>
            </a:r>
            <a:r>
              <a:rPr lang="en-CA" dirty="0"/>
              <a:t>of tariff and non-tariff barriers </a:t>
            </a:r>
            <a:r>
              <a:rPr lang="en-CA" dirty="0" smtClean="0"/>
              <a:t>could increase </a:t>
            </a:r>
            <a:r>
              <a:rPr lang="en-CA" dirty="0"/>
              <a:t>Canadian </a:t>
            </a:r>
            <a:r>
              <a:rPr lang="en-CA" dirty="0" err="1"/>
              <a:t>agri</a:t>
            </a:r>
            <a:r>
              <a:rPr lang="en-CA" dirty="0"/>
              <a:t>-food exports from $2.7 billion to $3.2 </a:t>
            </a:r>
            <a:r>
              <a:rPr lang="en-CA" dirty="0" smtClean="0"/>
              <a:t>billion in the long run</a:t>
            </a:r>
          </a:p>
          <a:p>
            <a:r>
              <a:rPr lang="en-CA" dirty="0" smtClean="0"/>
              <a:t>Average Canadian duty on </a:t>
            </a:r>
            <a:r>
              <a:rPr lang="en-CA" dirty="0"/>
              <a:t>agricultural </a:t>
            </a:r>
            <a:r>
              <a:rPr lang="en-CA" dirty="0" smtClean="0"/>
              <a:t>products:</a:t>
            </a:r>
            <a:r>
              <a:rPr lang="en-CA" dirty="0"/>
              <a:t> 21.9</a:t>
            </a:r>
            <a:r>
              <a:rPr lang="en-CA" dirty="0" smtClean="0"/>
              <a:t>%</a:t>
            </a:r>
          </a:p>
          <a:p>
            <a:pPr lvl="1"/>
            <a:r>
              <a:rPr lang="en-CA" dirty="0"/>
              <a:t>A</a:t>
            </a:r>
            <a:r>
              <a:rPr lang="en-CA" dirty="0" smtClean="0"/>
              <a:t>verage </a:t>
            </a:r>
            <a:r>
              <a:rPr lang="en-CA" dirty="0"/>
              <a:t>duty on non-agricultural </a:t>
            </a:r>
            <a:r>
              <a:rPr lang="en-CA" dirty="0" smtClean="0"/>
              <a:t>commodities:</a:t>
            </a:r>
            <a:r>
              <a:rPr lang="en-CA" dirty="0"/>
              <a:t> 3.5</a:t>
            </a:r>
            <a:r>
              <a:rPr lang="en-CA" dirty="0" smtClean="0"/>
              <a:t>%</a:t>
            </a:r>
          </a:p>
          <a:p>
            <a:pPr lvl="1"/>
            <a:r>
              <a:rPr lang="en-CA" dirty="0" smtClean="0"/>
              <a:t>Average duty on imports </a:t>
            </a:r>
            <a:r>
              <a:rPr lang="en-CA" dirty="0"/>
              <a:t>of </a:t>
            </a:r>
            <a:r>
              <a:rPr lang="en-CA" dirty="0" smtClean="0"/>
              <a:t>supply-managed products </a:t>
            </a:r>
            <a:r>
              <a:rPr lang="en-CA" dirty="0"/>
              <a:t>(milk, chicken, eggs, </a:t>
            </a:r>
            <a:r>
              <a:rPr lang="en-CA" dirty="0" smtClean="0"/>
              <a:t>turkeys):</a:t>
            </a:r>
            <a:r>
              <a:rPr lang="en-CA" dirty="0"/>
              <a:t> </a:t>
            </a:r>
            <a:r>
              <a:rPr lang="en-CA" dirty="0" smtClean="0"/>
              <a:t>159.1% but over 200% at margin</a:t>
            </a:r>
          </a:p>
          <a:p>
            <a:r>
              <a:rPr lang="en-CA" dirty="0" smtClean="0"/>
              <a:t>EU imposes </a:t>
            </a:r>
            <a:r>
              <a:rPr lang="en-CA" dirty="0"/>
              <a:t>high duties on beef (142%), pork </a:t>
            </a:r>
            <a:r>
              <a:rPr lang="en-CA" dirty="0" smtClean="0"/>
              <a:t>(32% – 70</a:t>
            </a:r>
            <a:r>
              <a:rPr lang="en-CA" dirty="0"/>
              <a:t>%), fruits </a:t>
            </a:r>
            <a:r>
              <a:rPr lang="en-CA" dirty="0" smtClean="0"/>
              <a:t>&amp;vegetables </a:t>
            </a:r>
            <a:r>
              <a:rPr lang="en-CA" dirty="0"/>
              <a:t>(31.8%), fish </a:t>
            </a:r>
            <a:r>
              <a:rPr lang="en-CA" dirty="0" smtClean="0"/>
              <a:t>&amp; </a:t>
            </a:r>
            <a:r>
              <a:rPr lang="en-CA" dirty="0"/>
              <a:t>seafood (12.5%), and wheat </a:t>
            </a:r>
            <a:r>
              <a:rPr lang="en-CA" dirty="0" smtClean="0"/>
              <a:t>&amp; </a:t>
            </a:r>
            <a:r>
              <a:rPr lang="en-CA" dirty="0"/>
              <a:t>oats. </a:t>
            </a:r>
            <a:endParaRPr lang="en-CA" dirty="0" smtClean="0"/>
          </a:p>
          <a:p>
            <a:pPr lvl="1"/>
            <a:r>
              <a:rPr lang="en-CA" dirty="0" smtClean="0"/>
              <a:t>EU favors durum production in its CAP subsidies</a:t>
            </a:r>
          </a:p>
          <a:p>
            <a:pPr lvl="1"/>
            <a:r>
              <a:rPr lang="en-CA" dirty="0" smtClean="0"/>
              <a:t>Average </a:t>
            </a:r>
            <a:r>
              <a:rPr lang="en-CA" dirty="0"/>
              <a:t>duties on </a:t>
            </a:r>
            <a:r>
              <a:rPr lang="en-CA" dirty="0" smtClean="0"/>
              <a:t>non-agricultural commodities:</a:t>
            </a:r>
            <a:r>
              <a:rPr lang="en-CA" dirty="0"/>
              <a:t> 2.2%. </a:t>
            </a:r>
          </a:p>
        </p:txBody>
      </p:sp>
    </p:spTree>
    <p:extLst>
      <p:ext uri="{BB962C8B-B14F-4D97-AF65-F5344CB8AC3E}">
        <p14:creationId xmlns:p14="http://schemas.microsoft.com/office/powerpoint/2010/main" val="16544096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804" y="283374"/>
            <a:ext cx="7880596" cy="4507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91804" y="4941168"/>
            <a:ext cx="8136904" cy="830997"/>
          </a:xfrm>
          <a:prstGeom prst="rect">
            <a:avLst/>
          </a:prstGeom>
          <a:noFill/>
        </p:spPr>
        <p:txBody>
          <a:bodyPr wrap="square" rtlCol="0">
            <a:spAutoFit/>
          </a:bodyPr>
          <a:lstStyle/>
          <a:p>
            <a:pPr algn="ctr"/>
            <a:r>
              <a:rPr lang="en-CA" sz="2400" b="1" dirty="0">
                <a:latin typeface="Times New Roman" panose="02020603050405020304" pitchFamily="18" charset="0"/>
                <a:cs typeface="Times New Roman" panose="02020603050405020304" pitchFamily="18" charset="0"/>
              </a:rPr>
              <a:t>Canada’s </a:t>
            </a:r>
            <a:r>
              <a:rPr lang="en-CA" sz="2400" b="1" dirty="0" err="1">
                <a:latin typeface="Times New Roman" panose="02020603050405020304" pitchFamily="18" charset="0"/>
                <a:cs typeface="Times New Roman" panose="02020603050405020304" pitchFamily="18" charset="0"/>
              </a:rPr>
              <a:t>Agri</a:t>
            </a:r>
            <a:r>
              <a:rPr lang="en-CA" sz="2400" b="1" dirty="0">
                <a:latin typeface="Times New Roman" panose="02020603050405020304" pitchFamily="18" charset="0"/>
                <a:cs typeface="Times New Roman" panose="02020603050405020304" pitchFamily="18" charset="0"/>
              </a:rPr>
              <a:t>-food Trade Balance with the European Union, </a:t>
            </a:r>
            <a:r>
              <a:rPr lang="en-CA" sz="2400" b="1" dirty="0" smtClean="0">
                <a:latin typeface="Times New Roman" panose="02020603050405020304" pitchFamily="18" charset="0"/>
                <a:cs typeface="Times New Roman" panose="02020603050405020304" pitchFamily="18" charset="0"/>
              </a:rPr>
              <a:t>2001–2010</a:t>
            </a:r>
          </a:p>
        </p:txBody>
      </p:sp>
      <p:sp>
        <p:nvSpPr>
          <p:cNvPr id="3" name="TextBox 2"/>
          <p:cNvSpPr txBox="1"/>
          <p:nvPr/>
        </p:nvSpPr>
        <p:spPr>
          <a:xfrm>
            <a:off x="467544" y="6023029"/>
            <a:ext cx="8208912" cy="307777"/>
          </a:xfrm>
          <a:prstGeom prst="rect">
            <a:avLst/>
          </a:prstGeom>
          <a:noFill/>
        </p:spPr>
        <p:txBody>
          <a:bodyPr wrap="square" rtlCol="0">
            <a:spAutoFit/>
          </a:bodyPr>
          <a:lstStyle/>
          <a:p>
            <a:r>
              <a:rPr lang="en-CA" sz="1400" i="1" dirty="0"/>
              <a:t>Source</a:t>
            </a:r>
            <a:r>
              <a:rPr lang="en-CA" sz="1400" dirty="0"/>
              <a:t>: </a:t>
            </a:r>
            <a:r>
              <a:rPr lang="en-CA" sz="1400" dirty="0" smtClean="0">
                <a:hlinkClick r:id="rId3"/>
              </a:rPr>
              <a:t>http</a:t>
            </a:r>
            <a:r>
              <a:rPr lang="en-CA" sz="1400" dirty="0">
                <a:hlinkClick r:id="rId3"/>
              </a:rPr>
              <a:t>://</a:t>
            </a:r>
            <a:r>
              <a:rPr lang="en-CA" sz="1400" dirty="0" smtClean="0">
                <a:hlinkClick r:id="rId3"/>
              </a:rPr>
              <a:t>www.parl.gc.ca/content/lop/researchpublications/cei-25-e.htm?Param=ce5</a:t>
            </a:r>
            <a:r>
              <a:rPr lang="en-CA" sz="1400" dirty="0" smtClean="0"/>
              <a:t> </a:t>
            </a:r>
          </a:p>
        </p:txBody>
      </p:sp>
    </p:spTree>
    <p:extLst>
      <p:ext uri="{BB962C8B-B14F-4D97-AF65-F5344CB8AC3E}">
        <p14:creationId xmlns:p14="http://schemas.microsoft.com/office/powerpoint/2010/main" val="83212515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850106"/>
          </a:xfrm>
        </p:spPr>
        <p:txBody>
          <a:bodyPr>
            <a:normAutofit/>
          </a:bodyPr>
          <a:lstStyle/>
          <a:p>
            <a:r>
              <a:rPr lang="en-CA" dirty="0" smtClean="0">
                <a:solidFill>
                  <a:srgbClr val="FF0000"/>
                </a:solidFill>
              </a:rPr>
              <a:t>CETA: European issues of sensitivity</a:t>
            </a:r>
            <a:endParaRPr lang="en-CA" dirty="0">
              <a:solidFill>
                <a:srgbClr val="FF0000"/>
              </a:solidFill>
            </a:endParaRPr>
          </a:p>
        </p:txBody>
      </p:sp>
      <p:sp>
        <p:nvSpPr>
          <p:cNvPr id="3" name="Content Placeholder 2"/>
          <p:cNvSpPr>
            <a:spLocks noGrp="1"/>
          </p:cNvSpPr>
          <p:nvPr>
            <p:ph idx="1"/>
          </p:nvPr>
        </p:nvSpPr>
        <p:spPr>
          <a:xfrm>
            <a:off x="251520" y="1340768"/>
            <a:ext cx="8712968" cy="5256584"/>
          </a:xfrm>
        </p:spPr>
        <p:txBody>
          <a:bodyPr>
            <a:normAutofit fontScale="85000" lnSpcReduction="10000"/>
          </a:bodyPr>
          <a:lstStyle/>
          <a:p>
            <a:r>
              <a:rPr lang="en-CA" dirty="0" smtClean="0"/>
              <a:t>Genetically modified organisms (GMOs)</a:t>
            </a:r>
          </a:p>
          <a:p>
            <a:r>
              <a:rPr lang="en-CA" dirty="0" smtClean="0"/>
              <a:t>Fish &amp; seafood: imports from </a:t>
            </a:r>
            <a:r>
              <a:rPr lang="en-CA" dirty="0"/>
              <a:t>Canada could threaten </a:t>
            </a:r>
            <a:r>
              <a:rPr lang="en-CA" dirty="0" smtClean="0"/>
              <a:t>European industry</a:t>
            </a:r>
          </a:p>
          <a:p>
            <a:r>
              <a:rPr lang="en-CA" dirty="0" smtClean="0"/>
              <a:t>Sectors with high duties:</a:t>
            </a:r>
          </a:p>
          <a:p>
            <a:pPr lvl="1"/>
            <a:r>
              <a:rPr lang="en-CA" sz="2600" dirty="0" smtClean="0"/>
              <a:t>beef &amp; pork products</a:t>
            </a:r>
          </a:p>
          <a:p>
            <a:pPr lvl="1"/>
            <a:r>
              <a:rPr lang="en-CA" sz="2600" dirty="0" smtClean="0"/>
              <a:t>Grains</a:t>
            </a:r>
          </a:p>
          <a:p>
            <a:pPr lvl="1"/>
            <a:r>
              <a:rPr lang="en-CA" sz="2600" dirty="0" smtClean="0"/>
              <a:t>processed foods</a:t>
            </a:r>
          </a:p>
          <a:p>
            <a:pPr marL="0" lvl="1" indent="0">
              <a:buNone/>
            </a:pPr>
            <a:r>
              <a:rPr lang="en-CA" sz="2800" dirty="0" smtClean="0"/>
              <a:t>These </a:t>
            </a:r>
            <a:r>
              <a:rPr lang="en-CA" sz="2800" dirty="0"/>
              <a:t>are export markets that Canada hopes to develop</a:t>
            </a:r>
            <a:r>
              <a:rPr lang="en-CA" sz="2800" dirty="0" smtClean="0"/>
              <a:t>.</a:t>
            </a:r>
          </a:p>
          <a:p>
            <a:pPr marL="0" lvl="1" indent="0">
              <a:buNone/>
            </a:pPr>
            <a:endParaRPr lang="en-CA" sz="2800" dirty="0" smtClean="0"/>
          </a:p>
          <a:p>
            <a:r>
              <a:rPr lang="en-CA" dirty="0" smtClean="0"/>
              <a:t>EU</a:t>
            </a:r>
            <a:r>
              <a:rPr lang="en-CA" dirty="0"/>
              <a:t> </a:t>
            </a:r>
            <a:r>
              <a:rPr lang="en-CA" dirty="0" smtClean="0"/>
              <a:t>wants Canada </a:t>
            </a:r>
            <a:r>
              <a:rPr lang="en-CA" dirty="0"/>
              <a:t>to recognize </a:t>
            </a:r>
            <a:r>
              <a:rPr lang="en-CA" dirty="0" smtClean="0"/>
              <a:t>‘geographical indications’: </a:t>
            </a:r>
          </a:p>
          <a:p>
            <a:pPr lvl="1"/>
            <a:r>
              <a:rPr lang="en-CA" dirty="0" smtClean="0"/>
              <a:t>A ‘geographical indication’ </a:t>
            </a:r>
            <a:r>
              <a:rPr lang="en-CA" dirty="0"/>
              <a:t>refers to </a:t>
            </a:r>
            <a:r>
              <a:rPr lang="en-CA" dirty="0" smtClean="0"/>
              <a:t>named region </a:t>
            </a:r>
            <a:r>
              <a:rPr lang="en-CA" dirty="0"/>
              <a:t>and is used to describe a local agricultural or food product or </a:t>
            </a:r>
            <a:r>
              <a:rPr lang="en-CA" dirty="0" smtClean="0"/>
              <a:t>manufacturing </a:t>
            </a:r>
            <a:r>
              <a:rPr lang="en-CA" dirty="0"/>
              <a:t>process from that </a:t>
            </a:r>
            <a:r>
              <a:rPr lang="en-CA" dirty="0" smtClean="0"/>
              <a:t>region. </a:t>
            </a:r>
          </a:p>
          <a:p>
            <a:pPr lvl="1"/>
            <a:r>
              <a:rPr lang="en-CA" dirty="0" smtClean="0"/>
              <a:t>Recognition of ‘geographical indications’ could result in loss </a:t>
            </a:r>
            <a:r>
              <a:rPr lang="en-CA" dirty="0"/>
              <a:t>of market share </a:t>
            </a:r>
            <a:r>
              <a:rPr lang="en-CA" dirty="0" smtClean="0"/>
              <a:t>by Canadian food industry exporters. </a:t>
            </a:r>
          </a:p>
        </p:txBody>
      </p:sp>
    </p:spTree>
    <p:extLst>
      <p:ext uri="{BB962C8B-B14F-4D97-AF65-F5344CB8AC3E}">
        <p14:creationId xmlns:p14="http://schemas.microsoft.com/office/powerpoint/2010/main" val="18041659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0000"/>
                </a:solidFill>
              </a:rPr>
              <a:t>CETA: Canada’s Sensitive Issues</a:t>
            </a:r>
            <a:endParaRPr lang="en-CA" dirty="0">
              <a:solidFill>
                <a:srgbClr val="FF0000"/>
              </a:solidFill>
            </a:endParaRPr>
          </a:p>
        </p:txBody>
      </p:sp>
      <p:sp>
        <p:nvSpPr>
          <p:cNvPr id="3" name="Content Placeholder 2"/>
          <p:cNvSpPr>
            <a:spLocks noGrp="1"/>
          </p:cNvSpPr>
          <p:nvPr>
            <p:ph idx="1"/>
          </p:nvPr>
        </p:nvSpPr>
        <p:spPr>
          <a:xfrm>
            <a:off x="251520" y="1340768"/>
            <a:ext cx="8712968" cy="5256584"/>
          </a:xfrm>
        </p:spPr>
        <p:txBody>
          <a:bodyPr>
            <a:normAutofit/>
          </a:bodyPr>
          <a:lstStyle/>
          <a:p>
            <a:r>
              <a:rPr lang="en-CA" dirty="0" smtClean="0"/>
              <a:t>Canada wants to protect its supply managed industries, using prohibitive tariffs for amounts exceeding the tariff-rate quota (TRQ).</a:t>
            </a:r>
          </a:p>
          <a:p>
            <a:pPr lvl="1"/>
            <a:r>
              <a:rPr lang="en-CA" dirty="0" smtClean="0"/>
              <a:t>Under CETA slightly more quota is allocated to the EU (e.g., TRQ on cheese raised by 16,000 tons)</a:t>
            </a:r>
          </a:p>
          <a:p>
            <a:pPr lvl="1"/>
            <a:r>
              <a:rPr lang="en-CA" dirty="0" smtClean="0"/>
              <a:t>Negotiations to reduce the tariff applied on quota</a:t>
            </a:r>
          </a:p>
          <a:p>
            <a:r>
              <a:rPr lang="en-CA" dirty="0" smtClean="0"/>
              <a:t>Canada wants clarity on ‘rules of origin’ for </a:t>
            </a:r>
            <a:r>
              <a:rPr lang="en-CA" dirty="0" err="1" smtClean="0"/>
              <a:t>agri</a:t>
            </a:r>
            <a:r>
              <a:rPr lang="en-CA" dirty="0" smtClean="0"/>
              <a:t>-food, especially livestock because: </a:t>
            </a:r>
          </a:p>
          <a:p>
            <a:pPr lvl="1"/>
            <a:r>
              <a:rPr lang="en-CA" dirty="0" smtClean="0"/>
              <a:t>North American market is highly integrated</a:t>
            </a:r>
          </a:p>
          <a:p>
            <a:pPr lvl="1"/>
            <a:r>
              <a:rPr lang="en-CA" dirty="0" smtClean="0"/>
              <a:t>EU rules would require modification of the traceability system now in place.</a:t>
            </a:r>
            <a:endParaRPr lang="en-CA" dirty="0"/>
          </a:p>
        </p:txBody>
      </p:sp>
    </p:spTree>
    <p:extLst>
      <p:ext uri="{BB962C8B-B14F-4D97-AF65-F5344CB8AC3E}">
        <p14:creationId xmlns:p14="http://schemas.microsoft.com/office/powerpoint/2010/main" val="27041912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CA" dirty="0" smtClean="0">
                <a:solidFill>
                  <a:srgbClr val="FF0000"/>
                </a:solidFill>
              </a:rPr>
              <a:t>CETA: </a:t>
            </a:r>
            <a:r>
              <a:rPr lang="en-CA" dirty="0">
                <a:solidFill>
                  <a:srgbClr val="FF0000"/>
                </a:solidFill>
              </a:rPr>
              <a:t> </a:t>
            </a:r>
            <a:r>
              <a:rPr lang="en-CA" dirty="0" smtClean="0">
                <a:solidFill>
                  <a:srgbClr val="FF0000"/>
                </a:solidFill>
              </a:rPr>
              <a:t>Non-tariff Barriers</a:t>
            </a:r>
            <a:endParaRPr lang="en-CA" dirty="0">
              <a:solidFill>
                <a:srgbClr val="FF0000"/>
              </a:solidFill>
            </a:endParaRPr>
          </a:p>
        </p:txBody>
      </p:sp>
      <p:sp>
        <p:nvSpPr>
          <p:cNvPr id="3" name="Content Placeholder 2"/>
          <p:cNvSpPr>
            <a:spLocks noGrp="1"/>
          </p:cNvSpPr>
          <p:nvPr>
            <p:ph idx="1"/>
          </p:nvPr>
        </p:nvSpPr>
        <p:spPr>
          <a:xfrm>
            <a:off x="72008" y="1268760"/>
            <a:ext cx="8892480" cy="5328592"/>
          </a:xfrm>
        </p:spPr>
        <p:txBody>
          <a:bodyPr>
            <a:normAutofit/>
          </a:bodyPr>
          <a:lstStyle/>
          <a:p>
            <a:r>
              <a:rPr lang="en-CA" dirty="0" smtClean="0"/>
              <a:t>European issues:</a:t>
            </a:r>
          </a:p>
          <a:p>
            <a:pPr lvl="1"/>
            <a:r>
              <a:rPr lang="en-CA" dirty="0" smtClean="0"/>
              <a:t>length </a:t>
            </a:r>
            <a:r>
              <a:rPr lang="en-CA" dirty="0"/>
              <a:t>of Canada’s process for approving new veterinary </a:t>
            </a:r>
            <a:r>
              <a:rPr lang="en-CA" dirty="0" smtClean="0"/>
              <a:t>drugs</a:t>
            </a:r>
          </a:p>
          <a:p>
            <a:pPr lvl="1"/>
            <a:r>
              <a:rPr lang="en-CA" dirty="0" smtClean="0"/>
              <a:t>delays </a:t>
            </a:r>
            <a:r>
              <a:rPr lang="en-CA" dirty="0"/>
              <a:t>in processing applications for authorization of food </a:t>
            </a:r>
            <a:r>
              <a:rPr lang="en-CA" dirty="0" smtClean="0"/>
              <a:t>additives</a:t>
            </a:r>
          </a:p>
          <a:p>
            <a:pPr lvl="1"/>
            <a:r>
              <a:rPr lang="en-CA" dirty="0" smtClean="0"/>
              <a:t>Canadian </a:t>
            </a:r>
            <a:r>
              <a:rPr lang="en-CA" dirty="0"/>
              <a:t>standards on the composition of cheeses</a:t>
            </a:r>
          </a:p>
          <a:p>
            <a:r>
              <a:rPr lang="en-CA" dirty="0" smtClean="0"/>
              <a:t>Canadian issues:</a:t>
            </a:r>
          </a:p>
          <a:p>
            <a:pPr lvl="1"/>
            <a:r>
              <a:rPr lang="en-CA" dirty="0" smtClean="0"/>
              <a:t>European </a:t>
            </a:r>
            <a:r>
              <a:rPr lang="en-CA" dirty="0"/>
              <a:t>regulations on beef, </a:t>
            </a:r>
            <a:r>
              <a:rPr lang="en-CA" dirty="0" smtClean="0"/>
              <a:t>including </a:t>
            </a:r>
            <a:r>
              <a:rPr lang="en-CA" dirty="0"/>
              <a:t>ban on growth </a:t>
            </a:r>
            <a:r>
              <a:rPr lang="en-CA" dirty="0" smtClean="0"/>
              <a:t>hormones</a:t>
            </a:r>
            <a:endParaRPr lang="en-CA" dirty="0"/>
          </a:p>
          <a:p>
            <a:pPr lvl="1"/>
            <a:r>
              <a:rPr lang="en-CA" dirty="0" smtClean="0"/>
              <a:t>delays </a:t>
            </a:r>
            <a:r>
              <a:rPr lang="en-CA" dirty="0"/>
              <a:t>in </a:t>
            </a:r>
            <a:r>
              <a:rPr lang="en-CA" dirty="0" smtClean="0"/>
              <a:t>approval </a:t>
            </a:r>
            <a:r>
              <a:rPr lang="en-CA" dirty="0"/>
              <a:t>process for genetically modified organisms (</a:t>
            </a:r>
            <a:r>
              <a:rPr lang="en-CA" dirty="0" smtClean="0"/>
              <a:t>GMOs) </a:t>
            </a:r>
          </a:p>
          <a:p>
            <a:pPr lvl="1"/>
            <a:r>
              <a:rPr lang="en-CA" dirty="0" smtClean="0"/>
              <a:t>GMO </a:t>
            </a:r>
            <a:r>
              <a:rPr lang="en-CA" dirty="0"/>
              <a:t>traceability and labelling </a:t>
            </a:r>
            <a:r>
              <a:rPr lang="en-CA" dirty="0" smtClean="0"/>
              <a:t>requirements</a:t>
            </a:r>
          </a:p>
        </p:txBody>
      </p:sp>
    </p:spTree>
    <p:extLst>
      <p:ext uri="{BB962C8B-B14F-4D97-AF65-F5344CB8AC3E}">
        <p14:creationId xmlns:p14="http://schemas.microsoft.com/office/powerpoint/2010/main" val="14116368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0000"/>
                </a:solidFill>
              </a:rPr>
              <a:t>Agricultural Programs and Subsidies</a:t>
            </a:r>
            <a:endParaRPr lang="en-CA" dirty="0">
              <a:solidFill>
                <a:srgbClr val="FF0000"/>
              </a:solidFill>
            </a:endParaRPr>
          </a:p>
        </p:txBody>
      </p:sp>
      <p:sp>
        <p:nvSpPr>
          <p:cNvPr id="3" name="Content Placeholder 2"/>
          <p:cNvSpPr>
            <a:spLocks noGrp="1"/>
          </p:cNvSpPr>
          <p:nvPr>
            <p:ph idx="1"/>
          </p:nvPr>
        </p:nvSpPr>
        <p:spPr/>
        <p:txBody>
          <a:bodyPr/>
          <a:lstStyle/>
          <a:p>
            <a:r>
              <a:rPr lang="en-CA" dirty="0" smtClean="0"/>
              <a:t>Agricultural subsidies and farm programs are an obstacle to free trade, both with regards to CETA and WTO</a:t>
            </a:r>
          </a:p>
          <a:p>
            <a:r>
              <a:rPr lang="en-CA" dirty="0" smtClean="0"/>
              <a:t>Slow convergence of programs through the WTO process mentioned earlier</a:t>
            </a:r>
          </a:p>
          <a:p>
            <a:endParaRPr lang="en-CA" dirty="0"/>
          </a:p>
        </p:txBody>
      </p:sp>
    </p:spTree>
    <p:extLst>
      <p:ext uri="{BB962C8B-B14F-4D97-AF65-F5344CB8AC3E}">
        <p14:creationId xmlns:p14="http://schemas.microsoft.com/office/powerpoint/2010/main" val="150793544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CA" dirty="0" smtClean="0">
                <a:solidFill>
                  <a:srgbClr val="FF0000"/>
                </a:solidFill>
              </a:rPr>
              <a:t>European Policy</a:t>
            </a:r>
            <a:endParaRPr lang="en-CA" dirty="0">
              <a:solidFill>
                <a:srgbClr val="FF0000"/>
              </a:solidFill>
            </a:endParaRPr>
          </a:p>
        </p:txBody>
      </p:sp>
      <p:sp>
        <p:nvSpPr>
          <p:cNvPr id="3" name="Content Placeholder 2"/>
          <p:cNvSpPr>
            <a:spLocks noGrp="1"/>
          </p:cNvSpPr>
          <p:nvPr>
            <p:ph idx="1"/>
          </p:nvPr>
        </p:nvSpPr>
        <p:spPr>
          <a:xfrm>
            <a:off x="323528" y="1340768"/>
            <a:ext cx="8640960" cy="5328592"/>
          </a:xfrm>
        </p:spPr>
        <p:txBody>
          <a:bodyPr>
            <a:normAutofit lnSpcReduction="10000"/>
          </a:bodyPr>
          <a:lstStyle/>
          <a:p>
            <a:r>
              <a:rPr lang="en-CA" dirty="0" smtClean="0"/>
              <a:t>After WWII, it was easy to establish an agricultural policy regime that provided farmers with large subsidies</a:t>
            </a:r>
          </a:p>
          <a:p>
            <a:pPr lvl="1"/>
            <a:r>
              <a:rPr lang="en-CA" dirty="0" smtClean="0"/>
              <a:t>Experience with shortages during and shortly after WWII</a:t>
            </a:r>
          </a:p>
          <a:p>
            <a:pPr lvl="1"/>
            <a:r>
              <a:rPr lang="en-CA" dirty="0" smtClean="0"/>
              <a:t>Large rural population with political clout</a:t>
            </a:r>
          </a:p>
          <a:p>
            <a:r>
              <a:rPr lang="en-CA" dirty="0" smtClean="0"/>
              <a:t>Program continued despite large costs to consumers and/or taxpayers and declining farm population</a:t>
            </a:r>
          </a:p>
          <a:p>
            <a:pPr lvl="1"/>
            <a:r>
              <a:rPr lang="en-CA" dirty="0" smtClean="0"/>
              <a:t>Rent seeking: fewer farmers with more to gain have greater incentive to lobby politicians</a:t>
            </a:r>
          </a:p>
          <a:p>
            <a:pPr lvl="1"/>
            <a:r>
              <a:rPr lang="en-CA" dirty="0" smtClean="0"/>
              <a:t>Consumers/taxpayers are less concerned with costs of farm programs as proportion of income spent on food declines</a:t>
            </a:r>
          </a:p>
          <a:p>
            <a:pPr lvl="1"/>
            <a:r>
              <a:rPr lang="en-CA" dirty="0" smtClean="0"/>
              <a:t>Consumers increasingly concerned with food safety (e.g., BSE crisis, pig flu, hoof &amp; mouth disease, etc.): Rationale for continued government support of food and agriculture</a:t>
            </a:r>
            <a:endParaRPr lang="en-CA" dirty="0"/>
          </a:p>
        </p:txBody>
      </p:sp>
    </p:spTree>
    <p:extLst>
      <p:ext uri="{BB962C8B-B14F-4D97-AF65-F5344CB8AC3E}">
        <p14:creationId xmlns:p14="http://schemas.microsoft.com/office/powerpoint/2010/main" val="4516945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CA" dirty="0" smtClean="0">
                <a:solidFill>
                  <a:srgbClr val="FF0000"/>
                </a:solidFill>
              </a:rPr>
              <a:t>European Policy: Issues with CAP</a:t>
            </a:r>
            <a:endParaRPr lang="en-CA" dirty="0">
              <a:solidFill>
                <a:srgbClr val="FF0000"/>
              </a:solidFill>
            </a:endParaRPr>
          </a:p>
        </p:txBody>
      </p:sp>
      <p:sp>
        <p:nvSpPr>
          <p:cNvPr id="3" name="Content Placeholder 2"/>
          <p:cNvSpPr>
            <a:spLocks noGrp="1"/>
          </p:cNvSpPr>
          <p:nvPr>
            <p:ph idx="1"/>
          </p:nvPr>
        </p:nvSpPr>
        <p:spPr>
          <a:xfrm>
            <a:off x="323528" y="1340768"/>
            <a:ext cx="8640960" cy="5328592"/>
          </a:xfrm>
        </p:spPr>
        <p:txBody>
          <a:bodyPr>
            <a:normAutofit/>
          </a:bodyPr>
          <a:lstStyle/>
          <a:p>
            <a:pPr marL="514350" indent="-514350">
              <a:buFont typeface="+mj-lt"/>
              <a:buAutoNum type="arabicPeriod"/>
            </a:pPr>
            <a:r>
              <a:rPr lang="en-CA" dirty="0" smtClean="0"/>
              <a:t>From beginning of CAP: High and increasing costs</a:t>
            </a:r>
          </a:p>
          <a:p>
            <a:pPr lvl="1"/>
            <a:r>
              <a:rPr lang="en-CA" dirty="0" smtClean="0"/>
              <a:t>Growing stocks of wine, butter, etc.</a:t>
            </a:r>
          </a:p>
          <a:p>
            <a:pPr lvl="1"/>
            <a:r>
              <a:rPr lang="en-CA" dirty="0" smtClean="0"/>
              <a:t>Growing international resentment of export subsidies</a:t>
            </a:r>
          </a:p>
          <a:p>
            <a:pPr lvl="1"/>
            <a:r>
              <a:rPr lang="en-CA" dirty="0" smtClean="0"/>
              <a:t>Need to reform CAP to facilitate trade negotiations</a:t>
            </a:r>
          </a:p>
          <a:p>
            <a:pPr lvl="1"/>
            <a:r>
              <a:rPr lang="en-CA" dirty="0" smtClean="0"/>
              <a:t>Desire to have budget to pursue objectives other than agriculture</a:t>
            </a:r>
          </a:p>
        </p:txBody>
      </p:sp>
    </p:spTree>
    <p:extLst>
      <p:ext uri="{BB962C8B-B14F-4D97-AF65-F5344CB8AC3E}">
        <p14:creationId xmlns:p14="http://schemas.microsoft.com/office/powerpoint/2010/main" val="373436432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CA" dirty="0" smtClean="0">
                <a:solidFill>
                  <a:srgbClr val="FF0000"/>
                </a:solidFill>
              </a:rPr>
              <a:t>European Policy: Issues with CAP (</a:t>
            </a:r>
            <a:r>
              <a:rPr lang="en-CA" dirty="0" err="1" smtClean="0">
                <a:solidFill>
                  <a:srgbClr val="FF0000"/>
                </a:solidFill>
              </a:rPr>
              <a:t>cont</a:t>
            </a:r>
            <a:r>
              <a:rPr lang="en-CA" dirty="0" smtClean="0">
                <a:solidFill>
                  <a:srgbClr val="FF0000"/>
                </a:solidFill>
              </a:rPr>
              <a:t>)</a:t>
            </a:r>
            <a:endParaRPr lang="en-CA" dirty="0">
              <a:solidFill>
                <a:srgbClr val="FF0000"/>
              </a:solidFill>
            </a:endParaRPr>
          </a:p>
        </p:txBody>
      </p:sp>
      <p:sp>
        <p:nvSpPr>
          <p:cNvPr id="3" name="Content Placeholder 2"/>
          <p:cNvSpPr>
            <a:spLocks noGrp="1"/>
          </p:cNvSpPr>
          <p:nvPr>
            <p:ph idx="1"/>
          </p:nvPr>
        </p:nvSpPr>
        <p:spPr>
          <a:xfrm>
            <a:off x="323528" y="1340768"/>
            <a:ext cx="8640960" cy="5328592"/>
          </a:xfrm>
        </p:spPr>
        <p:txBody>
          <a:bodyPr>
            <a:normAutofit/>
          </a:bodyPr>
          <a:lstStyle/>
          <a:p>
            <a:pPr marL="514350" indent="-514350">
              <a:buFont typeface="+mj-lt"/>
              <a:buAutoNum type="arabicPeriod" startAt="2"/>
            </a:pPr>
            <a:r>
              <a:rPr lang="en-CA" sz="3200" dirty="0" smtClean="0"/>
              <a:t>Beginning 2004, integrating new Central and Eastern European members into the EU</a:t>
            </a:r>
          </a:p>
          <a:p>
            <a:pPr lvl="1"/>
            <a:r>
              <a:rPr lang="en-CA" sz="2800" dirty="0" smtClean="0"/>
              <a:t>Very expensive proposition: 10-year program to get to full benefits</a:t>
            </a:r>
          </a:p>
          <a:p>
            <a:pPr lvl="1"/>
            <a:r>
              <a:rPr lang="en-CA" sz="2800" dirty="0" smtClean="0"/>
              <a:t>June, 2013 CAP reforms and c</a:t>
            </a:r>
            <a:r>
              <a:rPr lang="en-CA" sz="2400" dirty="0" smtClean="0"/>
              <a:t>onvergence of payments: </a:t>
            </a:r>
            <a:endParaRPr lang="en-CA" sz="2400" dirty="0"/>
          </a:p>
          <a:p>
            <a:pPr lvl="2"/>
            <a:r>
              <a:rPr lang="en-CA" sz="2400" dirty="0" smtClean="0"/>
              <a:t>between EU-15 (average payment: €295/ha) and new members (€187/ha)</a:t>
            </a:r>
          </a:p>
          <a:p>
            <a:pPr lvl="2"/>
            <a:r>
              <a:rPr lang="en-CA" sz="2400" dirty="0" smtClean="0"/>
              <a:t>between countries (e.g., average Dutch payment </a:t>
            </a:r>
            <a:r>
              <a:rPr lang="en-CA" sz="2400" dirty="0"/>
              <a:t>: </a:t>
            </a:r>
            <a:r>
              <a:rPr lang="en-CA" sz="2400" dirty="0" smtClean="0"/>
              <a:t>€440/ha)</a:t>
            </a:r>
            <a:endParaRPr lang="en-CA" sz="2400" dirty="0"/>
          </a:p>
        </p:txBody>
      </p:sp>
    </p:spTree>
    <p:extLst>
      <p:ext uri="{BB962C8B-B14F-4D97-AF65-F5344CB8AC3E}">
        <p14:creationId xmlns:p14="http://schemas.microsoft.com/office/powerpoint/2010/main" val="316981978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Dutch De-coupled Payment </a:t>
            </a:r>
            <a:r>
              <a:rPr lang="en-US" dirty="0">
                <a:solidFill>
                  <a:srgbClr val="C00000"/>
                </a:solidFill>
              </a:rPr>
              <a:t>based on Historic 2000-2002 Yields</a:t>
            </a:r>
            <a:endParaRPr lang="en-CA" dirty="0">
              <a:solidFill>
                <a:srgbClr val="C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301776110"/>
              </p:ext>
            </p:extLst>
          </p:nvPr>
        </p:nvGraphicFramePr>
        <p:xfrm>
          <a:off x="1547664" y="1484784"/>
          <a:ext cx="5976664" cy="4608511"/>
        </p:xfrm>
        <a:graphic>
          <a:graphicData uri="http://schemas.openxmlformats.org/drawingml/2006/table">
            <a:tbl>
              <a:tblPr firstRow="1" firstCol="1" bandRow="1">
                <a:tableStyleId>{5C22544A-7EE6-4342-B048-85BDC9FD1C3A}</a:tableStyleId>
              </a:tblPr>
              <a:tblGrid>
                <a:gridCol w="3599741"/>
                <a:gridCol w="2376923"/>
              </a:tblGrid>
              <a:tr h="1019680">
                <a:tc>
                  <a:txBody>
                    <a:bodyPr/>
                    <a:lstStyle/>
                    <a:p>
                      <a:pPr algn="ctr">
                        <a:lnSpc>
                          <a:spcPct val="115000"/>
                        </a:lnSpc>
                        <a:spcAft>
                          <a:spcPts val="0"/>
                        </a:spcAft>
                      </a:pPr>
                      <a:r>
                        <a:rPr lang="en-CA" sz="2800" dirty="0">
                          <a:effectLst/>
                        </a:rPr>
                        <a:t>Crop</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a:effectLst/>
                        </a:rPr>
                        <a:t>Payment </a:t>
                      </a:r>
                      <a:r>
                        <a:rPr lang="en-US" sz="2800">
                          <a:effectLst/>
                        </a:rPr>
                        <a:t>(€/ha)</a:t>
                      </a:r>
                      <a:endParaRPr lang="en-CA" sz="2800">
                        <a:solidFill>
                          <a:srgbClr val="000000"/>
                        </a:solidFill>
                        <a:effectLst/>
                        <a:latin typeface="Times New Roman"/>
                        <a:ea typeface="Times New Roman"/>
                      </a:endParaRPr>
                    </a:p>
                  </a:txBody>
                  <a:tcPr marL="68580" marR="68580" marT="0" marB="0" anchor="b"/>
                </a:tc>
              </a:tr>
              <a:tr h="629451">
                <a:tc>
                  <a:txBody>
                    <a:bodyPr/>
                    <a:lstStyle/>
                    <a:p>
                      <a:pPr algn="r">
                        <a:lnSpc>
                          <a:spcPct val="115000"/>
                        </a:lnSpc>
                        <a:spcAft>
                          <a:spcPts val="0"/>
                        </a:spcAft>
                      </a:pPr>
                      <a:r>
                        <a:rPr lang="en-CA" sz="2800" dirty="0">
                          <a:effectLst/>
                        </a:rPr>
                        <a:t>wheat</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a:effectLst/>
                        </a:rPr>
                        <a:t>377.5</a:t>
                      </a:r>
                      <a:endParaRPr lang="en-CA" sz="2800">
                        <a:solidFill>
                          <a:srgbClr val="000000"/>
                        </a:solidFill>
                        <a:effectLst/>
                        <a:latin typeface="Times New Roman"/>
                        <a:ea typeface="Times New Roman"/>
                      </a:endParaRPr>
                    </a:p>
                  </a:txBody>
                  <a:tcPr marL="68580" marR="68580" marT="0" marB="0" anchor="b"/>
                </a:tc>
              </a:tr>
              <a:tr h="493230">
                <a:tc>
                  <a:txBody>
                    <a:bodyPr/>
                    <a:lstStyle/>
                    <a:p>
                      <a:pPr algn="r">
                        <a:lnSpc>
                          <a:spcPct val="115000"/>
                        </a:lnSpc>
                        <a:spcAft>
                          <a:spcPts val="0"/>
                        </a:spcAft>
                      </a:pPr>
                      <a:r>
                        <a:rPr lang="en-CA" sz="2800" dirty="0">
                          <a:effectLst/>
                        </a:rPr>
                        <a:t>barley</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a:effectLst/>
                        </a:rPr>
                        <a:t>377.5</a:t>
                      </a:r>
                      <a:endParaRPr lang="en-CA" sz="2800">
                        <a:solidFill>
                          <a:srgbClr val="000000"/>
                        </a:solidFill>
                        <a:effectLst/>
                        <a:latin typeface="Times New Roman"/>
                        <a:ea typeface="Times New Roman"/>
                      </a:endParaRPr>
                    </a:p>
                  </a:txBody>
                  <a:tcPr marL="68580" marR="68580" marT="0" marB="0" anchor="b"/>
                </a:tc>
              </a:tr>
              <a:tr h="493230">
                <a:tc>
                  <a:txBody>
                    <a:bodyPr/>
                    <a:lstStyle/>
                    <a:p>
                      <a:pPr algn="r">
                        <a:lnSpc>
                          <a:spcPct val="115000"/>
                        </a:lnSpc>
                        <a:spcAft>
                          <a:spcPts val="0"/>
                        </a:spcAft>
                      </a:pPr>
                      <a:r>
                        <a:rPr lang="en-CA" sz="2800" dirty="0">
                          <a:effectLst/>
                        </a:rPr>
                        <a:t>seed potato</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a:effectLst/>
                        </a:rPr>
                        <a:t>0</a:t>
                      </a:r>
                      <a:endParaRPr lang="en-CA" sz="2800">
                        <a:solidFill>
                          <a:srgbClr val="000000"/>
                        </a:solidFill>
                        <a:effectLst/>
                        <a:latin typeface="Times New Roman"/>
                        <a:ea typeface="Times New Roman"/>
                      </a:endParaRPr>
                    </a:p>
                  </a:txBody>
                  <a:tcPr marL="68580" marR="68580" marT="0" marB="0" anchor="b"/>
                </a:tc>
              </a:tr>
              <a:tr h="493230">
                <a:tc>
                  <a:txBody>
                    <a:bodyPr/>
                    <a:lstStyle/>
                    <a:p>
                      <a:pPr algn="r">
                        <a:lnSpc>
                          <a:spcPct val="115000"/>
                        </a:lnSpc>
                        <a:spcAft>
                          <a:spcPts val="0"/>
                        </a:spcAft>
                      </a:pPr>
                      <a:r>
                        <a:rPr lang="en-CA" sz="2800" dirty="0">
                          <a:effectLst/>
                        </a:rPr>
                        <a:t>edible potato</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a:effectLst/>
                        </a:rPr>
                        <a:t>0</a:t>
                      </a:r>
                      <a:endParaRPr lang="en-CA" sz="2800">
                        <a:solidFill>
                          <a:srgbClr val="000000"/>
                        </a:solidFill>
                        <a:effectLst/>
                        <a:latin typeface="Times New Roman"/>
                        <a:ea typeface="Times New Roman"/>
                      </a:endParaRPr>
                    </a:p>
                  </a:txBody>
                  <a:tcPr marL="68580" marR="68580" marT="0" marB="0" anchor="b"/>
                </a:tc>
              </a:tr>
              <a:tr h="493230">
                <a:tc>
                  <a:txBody>
                    <a:bodyPr/>
                    <a:lstStyle/>
                    <a:p>
                      <a:pPr algn="r">
                        <a:lnSpc>
                          <a:spcPct val="115000"/>
                        </a:lnSpc>
                        <a:spcAft>
                          <a:spcPts val="0"/>
                        </a:spcAft>
                      </a:pPr>
                      <a:r>
                        <a:rPr lang="en-CA" sz="2800" dirty="0">
                          <a:effectLst/>
                        </a:rPr>
                        <a:t>starch potato</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a:effectLst/>
                        </a:rPr>
                        <a:t>1,043.1</a:t>
                      </a:r>
                      <a:endParaRPr lang="en-CA" sz="2800">
                        <a:solidFill>
                          <a:srgbClr val="000000"/>
                        </a:solidFill>
                        <a:effectLst/>
                        <a:latin typeface="Times New Roman"/>
                        <a:ea typeface="Times New Roman"/>
                      </a:endParaRPr>
                    </a:p>
                  </a:txBody>
                  <a:tcPr marL="68580" marR="68580" marT="0" marB="0" anchor="b"/>
                </a:tc>
              </a:tr>
              <a:tr h="493230">
                <a:tc>
                  <a:txBody>
                    <a:bodyPr/>
                    <a:lstStyle/>
                    <a:p>
                      <a:pPr algn="r">
                        <a:lnSpc>
                          <a:spcPct val="115000"/>
                        </a:lnSpc>
                        <a:spcAft>
                          <a:spcPts val="0"/>
                        </a:spcAft>
                      </a:pPr>
                      <a:r>
                        <a:rPr lang="en-CA" sz="2800" dirty="0">
                          <a:effectLst/>
                        </a:rPr>
                        <a:t>sugar beet</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dirty="0">
                          <a:effectLst/>
                        </a:rPr>
                        <a:t>687</a:t>
                      </a:r>
                      <a:endParaRPr lang="en-CA" sz="2800" dirty="0">
                        <a:solidFill>
                          <a:srgbClr val="000000"/>
                        </a:solidFill>
                        <a:effectLst/>
                        <a:latin typeface="Times New Roman"/>
                        <a:ea typeface="Times New Roman"/>
                      </a:endParaRPr>
                    </a:p>
                  </a:txBody>
                  <a:tcPr marL="68580" marR="68580" marT="0" marB="0" anchor="b"/>
                </a:tc>
              </a:tr>
              <a:tr h="493230">
                <a:tc>
                  <a:txBody>
                    <a:bodyPr/>
                    <a:lstStyle/>
                    <a:p>
                      <a:pPr algn="r">
                        <a:lnSpc>
                          <a:spcPct val="115000"/>
                        </a:lnSpc>
                        <a:spcAft>
                          <a:spcPts val="0"/>
                        </a:spcAft>
                      </a:pPr>
                      <a:r>
                        <a:rPr lang="en-CA" sz="2800" dirty="0">
                          <a:effectLst/>
                        </a:rPr>
                        <a:t>onions</a:t>
                      </a:r>
                      <a:endParaRPr lang="en-CA" sz="2800" dirty="0">
                        <a:solidFill>
                          <a:srgbClr val="000000"/>
                        </a:solidFill>
                        <a:effectLst/>
                        <a:latin typeface="Times New Roman"/>
                        <a:ea typeface="Times New Roman"/>
                      </a:endParaRPr>
                    </a:p>
                  </a:txBody>
                  <a:tcPr marL="68580" marR="68580" marT="0" marB="0" anchor="b"/>
                </a:tc>
                <a:tc>
                  <a:txBody>
                    <a:bodyPr/>
                    <a:lstStyle/>
                    <a:p>
                      <a:pPr algn="r">
                        <a:lnSpc>
                          <a:spcPct val="115000"/>
                        </a:lnSpc>
                        <a:spcAft>
                          <a:spcPts val="0"/>
                        </a:spcAft>
                      </a:pPr>
                      <a:r>
                        <a:rPr lang="en-CA" sz="2800" dirty="0">
                          <a:effectLst/>
                        </a:rPr>
                        <a:t>0</a:t>
                      </a:r>
                      <a:endParaRPr lang="en-CA" sz="2800" dirty="0">
                        <a:solidFill>
                          <a:srgbClr val="000000"/>
                        </a:solidFill>
                        <a:effectLst/>
                        <a:latin typeface="Times New Roman"/>
                        <a:ea typeface="Times New Roman"/>
                      </a:endParaRPr>
                    </a:p>
                  </a:txBody>
                  <a:tcPr marL="68580" marR="68580" marT="0" marB="0" anchor="b"/>
                </a:tc>
              </a:tr>
            </a:tbl>
          </a:graphicData>
        </a:graphic>
      </p:graphicFrame>
      <p:sp>
        <p:nvSpPr>
          <p:cNvPr id="4" name="TextBox 3"/>
          <p:cNvSpPr txBox="1"/>
          <p:nvPr/>
        </p:nvSpPr>
        <p:spPr>
          <a:xfrm>
            <a:off x="1691680" y="6381328"/>
            <a:ext cx="3673954" cy="369332"/>
          </a:xfrm>
          <a:prstGeom prst="rect">
            <a:avLst/>
          </a:prstGeom>
          <a:noFill/>
        </p:spPr>
        <p:txBody>
          <a:bodyPr wrap="none" rtlCol="0">
            <a:spAutoFit/>
          </a:bodyPr>
          <a:lstStyle/>
          <a:p>
            <a:r>
              <a:rPr lang="en-CA" dirty="0" smtClean="0"/>
              <a:t>Source: </a:t>
            </a:r>
            <a:r>
              <a:rPr lang="en-CA" dirty="0" err="1" smtClean="0"/>
              <a:t>Boere</a:t>
            </a:r>
            <a:r>
              <a:rPr lang="en-CA" dirty="0" smtClean="0"/>
              <a:t> and van Kooten (2014)</a:t>
            </a:r>
            <a:endParaRPr lang="en-CA" dirty="0"/>
          </a:p>
        </p:txBody>
      </p:sp>
    </p:spTree>
    <p:extLst>
      <p:ext uri="{BB962C8B-B14F-4D97-AF65-F5344CB8AC3E}">
        <p14:creationId xmlns:p14="http://schemas.microsoft.com/office/powerpoint/2010/main" val="32555502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Agriculture and World Trade Organization (WTO) Negotiations</a:t>
            </a:r>
            <a:endParaRPr lang="en-CA" dirty="0"/>
          </a:p>
        </p:txBody>
      </p:sp>
      <p:sp>
        <p:nvSpPr>
          <p:cNvPr id="3" name="Content Placeholder 2"/>
          <p:cNvSpPr>
            <a:spLocks noGrp="1"/>
          </p:cNvSpPr>
          <p:nvPr>
            <p:ph idx="1"/>
          </p:nvPr>
        </p:nvSpPr>
        <p:spPr/>
        <p:txBody>
          <a:bodyPr>
            <a:normAutofit/>
          </a:bodyPr>
          <a:lstStyle/>
          <a:p>
            <a:r>
              <a:rPr lang="en-CA" dirty="0" smtClean="0"/>
              <a:t>Agricultural programs are </a:t>
            </a:r>
            <a:r>
              <a:rPr lang="en-CA" dirty="0"/>
              <a:t>an obstacle to concluding trade </a:t>
            </a:r>
            <a:r>
              <a:rPr lang="en-CA" dirty="0" smtClean="0"/>
              <a:t>deals (e.g., completion of WTO’s Doha Round)</a:t>
            </a:r>
            <a:endParaRPr lang="en-CA" dirty="0"/>
          </a:p>
          <a:p>
            <a:r>
              <a:rPr lang="en-CA" dirty="0" smtClean="0"/>
              <a:t>In 2012, state support for agriculture accounted for: </a:t>
            </a:r>
          </a:p>
          <a:p>
            <a:pPr lvl="1"/>
            <a:r>
              <a:rPr lang="en-CA" dirty="0" smtClean="0"/>
              <a:t>5.7% of farm income in Brazil</a:t>
            </a:r>
          </a:p>
          <a:p>
            <a:pPr lvl="1"/>
            <a:r>
              <a:rPr lang="en-CA" dirty="0" smtClean="0"/>
              <a:t>12% </a:t>
            </a:r>
            <a:r>
              <a:rPr lang="en-CA" dirty="0"/>
              <a:t>of farm income in </a:t>
            </a:r>
            <a:r>
              <a:rPr lang="en-CA" dirty="0" smtClean="0"/>
              <a:t>America</a:t>
            </a:r>
            <a:endParaRPr lang="en-CA" dirty="0"/>
          </a:p>
          <a:p>
            <a:pPr lvl="1"/>
            <a:r>
              <a:rPr lang="en-CA" dirty="0" smtClean="0"/>
              <a:t>26% of </a:t>
            </a:r>
            <a:r>
              <a:rPr lang="en-CA" dirty="0"/>
              <a:t>farm income </a:t>
            </a:r>
            <a:r>
              <a:rPr lang="en-CA" dirty="0" smtClean="0"/>
              <a:t>across the OECD</a:t>
            </a:r>
            <a:endParaRPr lang="en-CA" dirty="0"/>
          </a:p>
          <a:p>
            <a:pPr lvl="1"/>
            <a:r>
              <a:rPr lang="en-CA" dirty="0" smtClean="0"/>
              <a:t>29% </a:t>
            </a:r>
            <a:r>
              <a:rPr lang="en-CA" dirty="0"/>
              <a:t>of farm income in </a:t>
            </a:r>
            <a:r>
              <a:rPr lang="en-CA" dirty="0" smtClean="0"/>
              <a:t>the European Union</a:t>
            </a:r>
          </a:p>
          <a:p>
            <a:pPr lvl="1"/>
            <a:r>
              <a:rPr lang="en-CA" dirty="0" smtClean="0"/>
              <a:t>15% of farm income in Canada (2010-2012 average)</a:t>
            </a:r>
          </a:p>
        </p:txBody>
      </p:sp>
    </p:spTree>
    <p:extLst>
      <p:ext uri="{BB962C8B-B14F-4D97-AF65-F5344CB8AC3E}">
        <p14:creationId xmlns:p14="http://schemas.microsoft.com/office/powerpoint/2010/main" val="21596474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CA" dirty="0" smtClean="0"/>
              <a:t>European Union Budget, 2014</a:t>
            </a:r>
            <a:endParaRPr lang="en-CA" dirty="0"/>
          </a:p>
        </p:txBody>
      </p:sp>
      <p:graphicFrame>
        <p:nvGraphicFramePr>
          <p:cNvPr id="4" name="Chart 3"/>
          <p:cNvGraphicFramePr>
            <a:graphicFrameLocks/>
          </p:cNvGraphicFramePr>
          <p:nvPr>
            <p:extLst>
              <p:ext uri="{D42A27DB-BD31-4B8C-83A1-F6EECF244321}">
                <p14:modId xmlns:p14="http://schemas.microsoft.com/office/powerpoint/2010/main" val="2133879861"/>
              </p:ext>
            </p:extLst>
          </p:nvPr>
        </p:nvGraphicFramePr>
        <p:xfrm>
          <a:off x="539552" y="1124744"/>
          <a:ext cx="8208911" cy="56166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704367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CA" dirty="0" smtClean="0">
                <a:solidFill>
                  <a:srgbClr val="FF0000"/>
                </a:solidFill>
              </a:rPr>
              <a:t>European Policy: Issues with CAP</a:t>
            </a:r>
            <a:endParaRPr lang="en-CA" dirty="0">
              <a:solidFill>
                <a:srgbClr val="FF0000"/>
              </a:solidFill>
            </a:endParaRPr>
          </a:p>
        </p:txBody>
      </p:sp>
      <p:sp>
        <p:nvSpPr>
          <p:cNvPr id="3" name="Content Placeholder 2"/>
          <p:cNvSpPr>
            <a:spLocks noGrp="1"/>
          </p:cNvSpPr>
          <p:nvPr>
            <p:ph idx="1"/>
          </p:nvPr>
        </p:nvSpPr>
        <p:spPr>
          <a:xfrm>
            <a:off x="323528" y="1340768"/>
            <a:ext cx="8640960" cy="5328592"/>
          </a:xfrm>
        </p:spPr>
        <p:txBody>
          <a:bodyPr>
            <a:normAutofit/>
          </a:bodyPr>
          <a:lstStyle/>
          <a:p>
            <a:pPr marL="514350" indent="-514350">
              <a:buFont typeface="+mj-lt"/>
              <a:buAutoNum type="arabicPeriod" startAt="3"/>
            </a:pPr>
            <a:r>
              <a:rPr lang="en-CA" dirty="0" smtClean="0"/>
              <a:t>Environmental concerns</a:t>
            </a:r>
            <a:endParaRPr lang="en-CA" dirty="0"/>
          </a:p>
          <a:p>
            <a:pPr lvl="1"/>
            <a:r>
              <a:rPr lang="en-CA" dirty="0" smtClean="0"/>
              <a:t>Shift of lands out of forestry into agriculture unless prohibited by other laws</a:t>
            </a:r>
          </a:p>
          <a:p>
            <a:pPr lvl="1"/>
            <a:r>
              <a:rPr lang="en-CA" dirty="0" smtClean="0"/>
              <a:t>Soil depletion</a:t>
            </a:r>
          </a:p>
          <a:p>
            <a:pPr lvl="1"/>
            <a:r>
              <a:rPr lang="en-CA" dirty="0" smtClean="0"/>
              <a:t>Chemical pollution from agriculture</a:t>
            </a:r>
          </a:p>
        </p:txBody>
      </p:sp>
    </p:spTree>
    <p:extLst>
      <p:ext uri="{BB962C8B-B14F-4D97-AF65-F5344CB8AC3E}">
        <p14:creationId xmlns:p14="http://schemas.microsoft.com/office/powerpoint/2010/main" val="123021803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457200" y="762000"/>
            <a:ext cx="8153400" cy="960438"/>
          </a:xfrm>
        </p:spPr>
        <p:txBody>
          <a:bodyPr>
            <a:normAutofit/>
          </a:bodyPr>
          <a:lstStyle/>
          <a:p>
            <a:r>
              <a:rPr lang="en-US" sz="3200" dirty="0">
                <a:solidFill>
                  <a:srgbClr val="FF0000"/>
                </a:solidFill>
              </a:rPr>
              <a:t>Chemical </a:t>
            </a:r>
            <a:r>
              <a:rPr lang="en-US" sz="3200" dirty="0" smtClean="0">
                <a:solidFill>
                  <a:srgbClr val="FF0000"/>
                </a:solidFill>
              </a:rPr>
              <a:t>Use, </a:t>
            </a:r>
            <a:r>
              <a:rPr lang="en-US" sz="3200" dirty="0">
                <a:solidFill>
                  <a:srgbClr val="FF0000"/>
                </a:solidFill>
              </a:rPr>
              <a:t>kg per cultivated </a:t>
            </a:r>
            <a:r>
              <a:rPr lang="en-US" sz="3200" dirty="0" smtClean="0">
                <a:solidFill>
                  <a:srgbClr val="FF0000"/>
                </a:solidFill>
              </a:rPr>
              <a:t>ha, </a:t>
            </a:r>
            <a:r>
              <a:rPr lang="en-US" sz="3200" dirty="0">
                <a:solidFill>
                  <a:srgbClr val="FF0000"/>
                </a:solidFill>
              </a:rPr>
              <a:t>2000</a:t>
            </a:r>
          </a:p>
        </p:txBody>
      </p:sp>
      <p:pic>
        <p:nvPicPr>
          <p:cNvPr id="277507"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301625" y="1538288"/>
            <a:ext cx="8464550" cy="5084762"/>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7508" name="Text Box 4"/>
          <p:cNvSpPr txBox="1">
            <a:spLocks noChangeArrowheads="1"/>
          </p:cNvSpPr>
          <p:nvPr/>
        </p:nvSpPr>
        <p:spPr bwMode="auto">
          <a:xfrm>
            <a:off x="5868988" y="6291263"/>
            <a:ext cx="3209925"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479" tIns="41239" rIns="82479" bIns="41239">
            <a:spAutoFit/>
          </a:bodyPr>
          <a:lstStyle>
            <a:lvl1pPr defTabSz="825500">
              <a:defRPr>
                <a:solidFill>
                  <a:schemeClr val="tx1"/>
                </a:solidFill>
                <a:latin typeface="Arial" charset="0"/>
              </a:defRPr>
            </a:lvl1pPr>
            <a:lvl2pPr marL="412750" defTabSz="825500">
              <a:defRPr>
                <a:solidFill>
                  <a:schemeClr val="tx1"/>
                </a:solidFill>
                <a:latin typeface="Arial" charset="0"/>
              </a:defRPr>
            </a:lvl2pPr>
            <a:lvl3pPr marL="825500" defTabSz="825500">
              <a:defRPr>
                <a:solidFill>
                  <a:schemeClr val="tx1"/>
                </a:solidFill>
                <a:latin typeface="Arial" charset="0"/>
              </a:defRPr>
            </a:lvl3pPr>
            <a:lvl4pPr marL="1236663" defTabSz="825500">
              <a:defRPr>
                <a:solidFill>
                  <a:schemeClr val="tx1"/>
                </a:solidFill>
                <a:latin typeface="Arial" charset="0"/>
              </a:defRPr>
            </a:lvl4pPr>
            <a:lvl5pPr marL="1649413" defTabSz="825500">
              <a:defRPr>
                <a:solidFill>
                  <a:schemeClr val="tx1"/>
                </a:solidFill>
                <a:latin typeface="Arial" charset="0"/>
              </a:defRPr>
            </a:lvl5pPr>
            <a:lvl6pPr marL="2106613" defTabSz="825500" fontAlgn="base">
              <a:spcBef>
                <a:spcPct val="0"/>
              </a:spcBef>
              <a:spcAft>
                <a:spcPct val="0"/>
              </a:spcAft>
              <a:defRPr>
                <a:solidFill>
                  <a:schemeClr val="tx1"/>
                </a:solidFill>
                <a:latin typeface="Arial" charset="0"/>
              </a:defRPr>
            </a:lvl6pPr>
            <a:lvl7pPr marL="2563813" defTabSz="825500" fontAlgn="base">
              <a:spcBef>
                <a:spcPct val="0"/>
              </a:spcBef>
              <a:spcAft>
                <a:spcPct val="0"/>
              </a:spcAft>
              <a:defRPr>
                <a:solidFill>
                  <a:schemeClr val="tx1"/>
                </a:solidFill>
                <a:latin typeface="Arial" charset="0"/>
              </a:defRPr>
            </a:lvl7pPr>
            <a:lvl8pPr marL="3021013" defTabSz="825500" fontAlgn="base">
              <a:spcBef>
                <a:spcPct val="0"/>
              </a:spcBef>
              <a:spcAft>
                <a:spcPct val="0"/>
              </a:spcAft>
              <a:defRPr>
                <a:solidFill>
                  <a:schemeClr val="tx1"/>
                </a:solidFill>
                <a:latin typeface="Arial" charset="0"/>
              </a:defRPr>
            </a:lvl8pPr>
            <a:lvl9pPr marL="3478213" defTabSz="825500" fontAlgn="base">
              <a:spcBef>
                <a:spcPct val="0"/>
              </a:spcBef>
              <a:spcAft>
                <a:spcPct val="0"/>
              </a:spcAft>
              <a:defRPr>
                <a:solidFill>
                  <a:schemeClr val="tx1"/>
                </a:solidFill>
                <a:latin typeface="Arial" charset="0"/>
              </a:defRPr>
            </a:lvl9pPr>
          </a:lstStyle>
          <a:p>
            <a:pPr eaLnBrk="1" hangingPunct="1"/>
            <a:r>
              <a:rPr lang="en-US" sz="1600">
                <a:cs typeface="Arial" charset="0"/>
              </a:rPr>
              <a:t>U.S. 103 kg/ha; Canada 54 kg/ha</a:t>
            </a:r>
          </a:p>
        </p:txBody>
      </p:sp>
      <p:sp>
        <p:nvSpPr>
          <p:cNvPr id="5" name="TextBox 4"/>
          <p:cNvSpPr txBox="1"/>
          <p:nvPr/>
        </p:nvSpPr>
        <p:spPr>
          <a:xfrm>
            <a:off x="0" y="152400"/>
            <a:ext cx="9067800" cy="646331"/>
          </a:xfrm>
          <a:prstGeom prst="rect">
            <a:avLst/>
          </a:prstGeom>
          <a:noFill/>
        </p:spPr>
        <p:txBody>
          <a:bodyPr wrap="square" rtlCol="0">
            <a:spAutoFit/>
          </a:bodyPr>
          <a:lstStyle/>
          <a:p>
            <a:r>
              <a:rPr lang="en-US" dirty="0" smtClean="0"/>
              <a:t>AC-10: </a:t>
            </a:r>
            <a:r>
              <a:rPr lang="nl-NL" dirty="0"/>
              <a:t>Slovenia, Slovakia, Poland, Hungary, Malta, Czech </a:t>
            </a:r>
            <a:r>
              <a:rPr lang="nl-NL" dirty="0" smtClean="0"/>
              <a:t>Rep, </a:t>
            </a:r>
            <a:r>
              <a:rPr lang="nl-NL" dirty="0"/>
              <a:t>Cyprus, Lithuania, Latvia, </a:t>
            </a:r>
            <a:r>
              <a:rPr lang="nl-NL" dirty="0" smtClean="0"/>
              <a:t>Estonia</a:t>
            </a:r>
          </a:p>
          <a:p>
            <a:r>
              <a:rPr lang="nl-NL" dirty="0" smtClean="0"/>
              <a:t>AC-Next: Romania, Bulgaria</a:t>
            </a:r>
            <a:endParaRPr lang="en-US" dirty="0"/>
          </a:p>
        </p:txBody>
      </p:sp>
    </p:spTree>
    <p:extLst>
      <p:ext uri="{BB962C8B-B14F-4D97-AF65-F5344CB8AC3E}">
        <p14:creationId xmlns:p14="http://schemas.microsoft.com/office/powerpoint/2010/main" val="188840302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solidFill>
                  <a:srgbClr val="FF0000"/>
                </a:solidFill>
              </a:rPr>
              <a:t>Is Canada Falling Behind? Who Needs CETA Most? A Tale of Two Countries</a:t>
            </a:r>
            <a:endParaRPr lang="nl-NL"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Canada thinks of itself as a large exporter of agricultural commodities but we are outdone by the Netherlands. </a:t>
            </a:r>
          </a:p>
          <a:p>
            <a:pPr lvl="1"/>
            <a:r>
              <a:rPr lang="en-US" dirty="0" smtClean="0"/>
              <a:t>Many years the Netherlands is the largest exporter of agricultural products by value after the United States</a:t>
            </a:r>
          </a:p>
          <a:p>
            <a:r>
              <a:rPr lang="en-US" dirty="0" smtClean="0"/>
              <a:t>Let’s look at some statistics and see what Canada might aspire to:</a:t>
            </a:r>
            <a:endParaRPr lang="en-US" dirty="0"/>
          </a:p>
        </p:txBody>
      </p:sp>
    </p:spTree>
    <p:extLst>
      <p:ext uri="{BB962C8B-B14F-4D97-AF65-F5344CB8AC3E}">
        <p14:creationId xmlns:p14="http://schemas.microsoft.com/office/powerpoint/2010/main" val="3199667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192" y="51791"/>
            <a:ext cx="5825058" cy="677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876256" y="1196752"/>
            <a:ext cx="2160240" cy="3785652"/>
          </a:xfrm>
          <a:prstGeom prst="rect">
            <a:avLst/>
          </a:prstGeom>
          <a:noFill/>
        </p:spPr>
        <p:txBody>
          <a:bodyPr wrap="square" rtlCol="0">
            <a:spAutoFit/>
          </a:bodyPr>
          <a:lstStyle/>
          <a:p>
            <a:r>
              <a:rPr lang="en-CA" sz="2400" b="1" dirty="0" smtClean="0"/>
              <a:t>Top Twenty Agricultural Commodity Exports, Global, 2011</a:t>
            </a:r>
          </a:p>
          <a:p>
            <a:r>
              <a:rPr lang="en-CA" sz="2400" b="1" dirty="0" smtClean="0"/>
              <a:t>(Ranked by value)</a:t>
            </a:r>
          </a:p>
          <a:p>
            <a:endParaRPr lang="en-CA" sz="2400" b="1" dirty="0"/>
          </a:p>
          <a:p>
            <a:r>
              <a:rPr lang="en-CA" sz="2400" b="1" dirty="0" smtClean="0"/>
              <a:t>Source:</a:t>
            </a:r>
          </a:p>
          <a:p>
            <a:r>
              <a:rPr lang="en-CA" sz="2400" b="1" dirty="0" smtClean="0"/>
              <a:t>FAO</a:t>
            </a:r>
            <a:endParaRPr lang="en-CA" sz="2400" b="1" dirty="0"/>
          </a:p>
        </p:txBody>
      </p:sp>
    </p:spTree>
    <p:extLst>
      <p:ext uri="{BB962C8B-B14F-4D97-AF65-F5344CB8AC3E}">
        <p14:creationId xmlns:p14="http://schemas.microsoft.com/office/powerpoint/2010/main" val="4022004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00466997"/>
              </p:ext>
            </p:extLst>
          </p:nvPr>
        </p:nvGraphicFramePr>
        <p:xfrm>
          <a:off x="539552" y="125605"/>
          <a:ext cx="6192689" cy="6708499"/>
        </p:xfrm>
        <a:graphic>
          <a:graphicData uri="http://schemas.openxmlformats.org/drawingml/2006/table">
            <a:tbl>
              <a:tblPr>
                <a:tableStyleId>{5C22544A-7EE6-4342-B048-85BDC9FD1C3A}</a:tableStyleId>
              </a:tblPr>
              <a:tblGrid>
                <a:gridCol w="648072"/>
                <a:gridCol w="1152128"/>
                <a:gridCol w="2592288"/>
                <a:gridCol w="1800201"/>
              </a:tblGrid>
              <a:tr h="421999">
                <a:tc>
                  <a:txBody>
                    <a:bodyPr/>
                    <a:lstStyle/>
                    <a:p>
                      <a:pPr algn="ctr" fontAlgn="ctr"/>
                      <a:r>
                        <a:rPr lang="en-CA" sz="2000" u="none" strike="noStrike" dirty="0">
                          <a:effectLst/>
                        </a:rPr>
                        <a:t>Rank</a:t>
                      </a:r>
                      <a:endParaRPr lang="en-CA" sz="2000" b="1" i="0" u="none" strike="noStrike" dirty="0">
                        <a:solidFill>
                          <a:srgbClr val="333333"/>
                        </a:solidFill>
                        <a:effectLst/>
                        <a:latin typeface="Arial"/>
                      </a:endParaRPr>
                    </a:p>
                  </a:txBody>
                  <a:tcPr marL="9525" marR="9525" marT="9525" marB="0" anchor="ctr"/>
                </a:tc>
                <a:tc>
                  <a:txBody>
                    <a:bodyPr/>
                    <a:lstStyle/>
                    <a:p>
                      <a:pPr algn="ctr" fontAlgn="ctr"/>
                      <a:r>
                        <a:rPr lang="en-CA" sz="2000" u="none" strike="noStrike">
                          <a:effectLst/>
                        </a:rPr>
                        <a:t>Country</a:t>
                      </a:r>
                      <a:endParaRPr lang="en-CA" sz="2000" b="1" i="0" u="none" strike="noStrike">
                        <a:solidFill>
                          <a:srgbClr val="333333"/>
                        </a:solidFill>
                        <a:effectLst/>
                        <a:latin typeface="Arial"/>
                      </a:endParaRPr>
                    </a:p>
                  </a:txBody>
                  <a:tcPr marL="9525" marR="9525" marT="9525" marB="0" anchor="ctr"/>
                </a:tc>
                <a:tc>
                  <a:txBody>
                    <a:bodyPr/>
                    <a:lstStyle/>
                    <a:p>
                      <a:pPr algn="ctr" fontAlgn="ctr"/>
                      <a:r>
                        <a:rPr lang="en-CA" sz="2000" u="none" strike="noStrike" dirty="0">
                          <a:effectLst/>
                        </a:rPr>
                        <a:t>Commodity</a:t>
                      </a:r>
                      <a:endParaRPr lang="en-CA" sz="2000" b="1" i="0" u="none" strike="noStrike" dirty="0">
                        <a:solidFill>
                          <a:srgbClr val="333333"/>
                        </a:solidFill>
                        <a:effectLst/>
                        <a:latin typeface="Arial"/>
                      </a:endParaRPr>
                    </a:p>
                  </a:txBody>
                  <a:tcPr marL="9525" marR="9525" marT="9525" marB="0" anchor="ctr"/>
                </a:tc>
                <a:tc>
                  <a:txBody>
                    <a:bodyPr/>
                    <a:lstStyle/>
                    <a:p>
                      <a:pPr algn="ctr" fontAlgn="ctr"/>
                      <a:r>
                        <a:rPr lang="en-CA" sz="2000" u="none" strike="noStrike" dirty="0">
                          <a:effectLst/>
                        </a:rPr>
                        <a:t>Value </a:t>
                      </a:r>
                      <a:r>
                        <a:rPr lang="en-CA" sz="2000" u="none" strike="noStrike" dirty="0" smtClean="0">
                          <a:effectLst/>
                        </a:rPr>
                        <a:t>($’000s)</a:t>
                      </a:r>
                      <a:endParaRPr lang="en-CA" sz="2000" b="1" i="0" u="none" strike="noStrike" dirty="0">
                        <a:solidFill>
                          <a:srgbClr val="333333"/>
                        </a:solidFill>
                        <a:effectLst/>
                        <a:latin typeface="Arial"/>
                      </a:endParaRPr>
                    </a:p>
                  </a:txBody>
                  <a:tcPr marL="9525" marR="9525" marT="9525" marB="0" anchor="ctr"/>
                </a:tc>
              </a:tr>
              <a:tr h="281334">
                <a:tc>
                  <a:txBody>
                    <a:bodyPr/>
                    <a:lstStyle/>
                    <a:p>
                      <a:pPr algn="ctr" fontAlgn="ctr"/>
                      <a:r>
                        <a:rPr lang="en-CA" sz="2000" dirty="0"/>
                        <a:t>1</a:t>
                      </a:r>
                    </a:p>
                  </a:txBody>
                  <a:tcPr marL="9525" marR="9525" marT="9525" marB="0" anchor="ctr">
                    <a:solidFill>
                      <a:schemeClr val="bg1"/>
                    </a:solidFill>
                  </a:tcPr>
                </a:tc>
                <a:tc>
                  <a:txBody>
                    <a:bodyPr/>
                    <a:lstStyle/>
                    <a:p>
                      <a:pPr algn="l" fontAlgn="ctr"/>
                      <a:r>
                        <a:rPr lang="en-CA" sz="2000"/>
                        <a:t>USA</a:t>
                      </a:r>
                    </a:p>
                  </a:txBody>
                  <a:tcPr marL="9525" marR="9525" marT="9525" marB="0" anchor="ctr">
                    <a:solidFill>
                      <a:schemeClr val="bg1"/>
                    </a:solidFill>
                  </a:tcPr>
                </a:tc>
                <a:tc>
                  <a:txBody>
                    <a:bodyPr/>
                    <a:lstStyle/>
                    <a:p>
                      <a:pPr algn="l" fontAlgn="ctr"/>
                      <a:r>
                        <a:rPr lang="en-CA" sz="2000"/>
                        <a:t>Soybeans</a:t>
                      </a:r>
                    </a:p>
                  </a:txBody>
                  <a:tcPr marL="9525" marR="9525" marT="9525" marB="0" anchor="ctr">
                    <a:solidFill>
                      <a:schemeClr val="bg1"/>
                    </a:solidFill>
                  </a:tcPr>
                </a:tc>
                <a:tc>
                  <a:txBody>
                    <a:bodyPr/>
                    <a:lstStyle/>
                    <a:p>
                      <a:pPr algn="r" fontAlgn="ctr"/>
                      <a:r>
                        <a:rPr lang="en-CA" sz="2000"/>
                        <a:t>$17,563,868</a:t>
                      </a:r>
                    </a:p>
                  </a:txBody>
                  <a:tcPr marL="9525" marR="9525" marT="9525" marB="0" anchor="ctr">
                    <a:solidFill>
                      <a:schemeClr val="bg1"/>
                    </a:solidFill>
                  </a:tcPr>
                </a:tc>
              </a:tr>
              <a:tr h="281334">
                <a:tc>
                  <a:txBody>
                    <a:bodyPr/>
                    <a:lstStyle/>
                    <a:p>
                      <a:pPr algn="ctr" fontAlgn="ctr"/>
                      <a:r>
                        <a:rPr lang="en-CA" sz="2000" dirty="0"/>
                        <a:t>2</a:t>
                      </a:r>
                    </a:p>
                  </a:txBody>
                  <a:tcPr marL="9525" marR="9525" marT="9525" marB="0" anchor="ctr">
                    <a:solidFill>
                      <a:schemeClr val="bg1"/>
                    </a:solidFill>
                  </a:tcPr>
                </a:tc>
                <a:tc>
                  <a:txBody>
                    <a:bodyPr/>
                    <a:lstStyle/>
                    <a:p>
                      <a:pPr algn="l" fontAlgn="ctr"/>
                      <a:r>
                        <a:rPr lang="en-CA" sz="2000" dirty="0"/>
                        <a:t>Malaysia</a:t>
                      </a:r>
                    </a:p>
                  </a:txBody>
                  <a:tcPr marL="9525" marR="9525" marT="9525" marB="0" anchor="ctr">
                    <a:solidFill>
                      <a:schemeClr val="bg1"/>
                    </a:solidFill>
                  </a:tcPr>
                </a:tc>
                <a:tc>
                  <a:txBody>
                    <a:bodyPr/>
                    <a:lstStyle/>
                    <a:p>
                      <a:pPr algn="l" fontAlgn="ctr"/>
                      <a:r>
                        <a:rPr lang="en-CA" sz="2000"/>
                        <a:t>Palm oil</a:t>
                      </a:r>
                    </a:p>
                  </a:txBody>
                  <a:tcPr marL="9525" marR="9525" marT="9525" marB="0" anchor="ctr">
                    <a:solidFill>
                      <a:schemeClr val="bg1"/>
                    </a:solidFill>
                  </a:tcPr>
                </a:tc>
                <a:tc>
                  <a:txBody>
                    <a:bodyPr/>
                    <a:lstStyle/>
                    <a:p>
                      <a:pPr algn="r" fontAlgn="ctr"/>
                      <a:r>
                        <a:rPr lang="en-CA" sz="2000"/>
                        <a:t>$17,452,177</a:t>
                      </a:r>
                    </a:p>
                  </a:txBody>
                  <a:tcPr marL="9525" marR="9525" marT="9525" marB="0" anchor="ctr">
                    <a:solidFill>
                      <a:schemeClr val="bg1"/>
                    </a:solidFill>
                  </a:tcPr>
                </a:tc>
              </a:tr>
              <a:tr h="281334">
                <a:tc>
                  <a:txBody>
                    <a:bodyPr/>
                    <a:lstStyle/>
                    <a:p>
                      <a:pPr algn="ctr" fontAlgn="ctr"/>
                      <a:r>
                        <a:rPr lang="en-CA" sz="2000" dirty="0"/>
                        <a:t>3</a:t>
                      </a:r>
                    </a:p>
                  </a:txBody>
                  <a:tcPr marL="9525" marR="9525" marT="9525" marB="0" anchor="ctr">
                    <a:solidFill>
                      <a:schemeClr val="bg1"/>
                    </a:solidFill>
                  </a:tcPr>
                </a:tc>
                <a:tc>
                  <a:txBody>
                    <a:bodyPr/>
                    <a:lstStyle/>
                    <a:p>
                      <a:pPr algn="l" fontAlgn="ctr"/>
                      <a:r>
                        <a:rPr lang="en-CA" sz="2000" dirty="0"/>
                        <a:t>Indonesia</a:t>
                      </a:r>
                    </a:p>
                  </a:txBody>
                  <a:tcPr marL="9525" marR="9525" marT="9525" marB="0" anchor="ctr">
                    <a:solidFill>
                      <a:schemeClr val="bg1"/>
                    </a:solidFill>
                  </a:tcPr>
                </a:tc>
                <a:tc>
                  <a:txBody>
                    <a:bodyPr/>
                    <a:lstStyle/>
                    <a:p>
                      <a:pPr algn="l" fontAlgn="ctr"/>
                      <a:r>
                        <a:rPr lang="en-CA" sz="2000"/>
                        <a:t>Palm oil</a:t>
                      </a:r>
                    </a:p>
                  </a:txBody>
                  <a:tcPr marL="9525" marR="9525" marT="9525" marB="0" anchor="ctr">
                    <a:solidFill>
                      <a:schemeClr val="bg1"/>
                    </a:solidFill>
                  </a:tcPr>
                </a:tc>
                <a:tc>
                  <a:txBody>
                    <a:bodyPr/>
                    <a:lstStyle/>
                    <a:p>
                      <a:pPr algn="r" fontAlgn="ctr"/>
                      <a:r>
                        <a:rPr lang="en-CA" sz="2000"/>
                        <a:t>$17,261,248</a:t>
                      </a:r>
                    </a:p>
                  </a:txBody>
                  <a:tcPr marL="9525" marR="9525" marT="9525" marB="0" anchor="ctr">
                    <a:solidFill>
                      <a:schemeClr val="bg1"/>
                    </a:solidFill>
                  </a:tcPr>
                </a:tc>
              </a:tr>
              <a:tr h="281334">
                <a:tc>
                  <a:txBody>
                    <a:bodyPr/>
                    <a:lstStyle/>
                    <a:p>
                      <a:pPr algn="ctr" fontAlgn="ctr"/>
                      <a:r>
                        <a:rPr lang="en-CA" sz="2000" dirty="0"/>
                        <a:t>4</a:t>
                      </a:r>
                    </a:p>
                  </a:txBody>
                  <a:tcPr marL="9525" marR="9525" marT="9525" marB="0" anchor="ctr">
                    <a:solidFill>
                      <a:schemeClr val="bg1"/>
                    </a:solidFill>
                  </a:tcPr>
                </a:tc>
                <a:tc>
                  <a:txBody>
                    <a:bodyPr/>
                    <a:lstStyle/>
                    <a:p>
                      <a:pPr algn="l" fontAlgn="ctr"/>
                      <a:r>
                        <a:rPr lang="en-CA" sz="2000" dirty="0"/>
                        <a:t>Brazil</a:t>
                      </a:r>
                    </a:p>
                  </a:txBody>
                  <a:tcPr marL="9525" marR="9525" marT="9525" marB="0" anchor="ctr">
                    <a:solidFill>
                      <a:schemeClr val="bg1"/>
                    </a:solidFill>
                  </a:tcPr>
                </a:tc>
                <a:tc>
                  <a:txBody>
                    <a:bodyPr/>
                    <a:lstStyle/>
                    <a:p>
                      <a:pPr algn="l" fontAlgn="ctr"/>
                      <a:r>
                        <a:rPr lang="en-CA" sz="2000"/>
                        <a:t>Soybeans</a:t>
                      </a:r>
                    </a:p>
                  </a:txBody>
                  <a:tcPr marL="9525" marR="9525" marT="9525" marB="0" anchor="ctr">
                    <a:solidFill>
                      <a:schemeClr val="bg1"/>
                    </a:solidFill>
                  </a:tcPr>
                </a:tc>
                <a:tc>
                  <a:txBody>
                    <a:bodyPr/>
                    <a:lstStyle/>
                    <a:p>
                      <a:pPr algn="r" fontAlgn="ctr"/>
                      <a:r>
                        <a:rPr lang="en-CA" sz="2000"/>
                        <a:t>$16,327,287</a:t>
                      </a:r>
                    </a:p>
                  </a:txBody>
                  <a:tcPr marL="9525" marR="9525" marT="9525" marB="0" anchor="ctr">
                    <a:solidFill>
                      <a:schemeClr val="bg1"/>
                    </a:solidFill>
                  </a:tcPr>
                </a:tc>
              </a:tr>
              <a:tr h="281334">
                <a:tc>
                  <a:txBody>
                    <a:bodyPr/>
                    <a:lstStyle/>
                    <a:p>
                      <a:pPr algn="ctr" fontAlgn="ctr"/>
                      <a:r>
                        <a:rPr lang="en-CA" sz="2000" dirty="0"/>
                        <a:t>5</a:t>
                      </a:r>
                    </a:p>
                  </a:txBody>
                  <a:tcPr marL="9525" marR="9525" marT="9525" marB="0" anchor="ctr">
                    <a:solidFill>
                      <a:schemeClr val="bg1"/>
                    </a:solidFill>
                  </a:tcPr>
                </a:tc>
                <a:tc>
                  <a:txBody>
                    <a:bodyPr/>
                    <a:lstStyle/>
                    <a:p>
                      <a:pPr algn="l" fontAlgn="ctr"/>
                      <a:r>
                        <a:rPr lang="en-CA" sz="2000" dirty="0"/>
                        <a:t>USA</a:t>
                      </a:r>
                    </a:p>
                  </a:txBody>
                  <a:tcPr marL="9525" marR="9525" marT="9525" marB="0" anchor="ctr">
                    <a:solidFill>
                      <a:schemeClr val="bg1"/>
                    </a:solidFill>
                  </a:tcPr>
                </a:tc>
                <a:tc>
                  <a:txBody>
                    <a:bodyPr/>
                    <a:lstStyle/>
                    <a:p>
                      <a:pPr algn="l" fontAlgn="ctr"/>
                      <a:r>
                        <a:rPr lang="en-CA" sz="2000"/>
                        <a:t>Maize</a:t>
                      </a:r>
                    </a:p>
                  </a:txBody>
                  <a:tcPr marL="9525" marR="9525" marT="9525" marB="0" anchor="ctr">
                    <a:solidFill>
                      <a:schemeClr val="bg1"/>
                    </a:solidFill>
                  </a:tcPr>
                </a:tc>
                <a:tc>
                  <a:txBody>
                    <a:bodyPr/>
                    <a:lstStyle/>
                    <a:p>
                      <a:pPr algn="r" fontAlgn="ctr"/>
                      <a:r>
                        <a:rPr lang="en-CA" sz="2000"/>
                        <a:t>$13,982,404</a:t>
                      </a:r>
                    </a:p>
                  </a:txBody>
                  <a:tcPr marL="9525" marR="9525" marT="9525" marB="0" anchor="ctr">
                    <a:solidFill>
                      <a:schemeClr val="bg1"/>
                    </a:solidFill>
                  </a:tcPr>
                </a:tc>
              </a:tr>
              <a:tr h="281334">
                <a:tc>
                  <a:txBody>
                    <a:bodyPr/>
                    <a:lstStyle/>
                    <a:p>
                      <a:pPr algn="ctr" fontAlgn="ctr"/>
                      <a:r>
                        <a:rPr lang="en-CA" sz="2000" dirty="0"/>
                        <a:t>6</a:t>
                      </a:r>
                    </a:p>
                  </a:txBody>
                  <a:tcPr marL="9525" marR="9525" marT="9525" marB="0" anchor="ctr">
                    <a:solidFill>
                      <a:schemeClr val="bg1"/>
                    </a:solidFill>
                  </a:tcPr>
                </a:tc>
                <a:tc>
                  <a:txBody>
                    <a:bodyPr/>
                    <a:lstStyle/>
                    <a:p>
                      <a:pPr algn="l" fontAlgn="ctr"/>
                      <a:r>
                        <a:rPr lang="en-CA" sz="2000" dirty="0"/>
                        <a:t>Indonesia</a:t>
                      </a:r>
                    </a:p>
                  </a:txBody>
                  <a:tcPr marL="9525" marR="9525" marT="9525" marB="0" anchor="ctr">
                    <a:solidFill>
                      <a:schemeClr val="bg1"/>
                    </a:solidFill>
                  </a:tcPr>
                </a:tc>
                <a:tc>
                  <a:txBody>
                    <a:bodyPr/>
                    <a:lstStyle/>
                    <a:p>
                      <a:pPr algn="l" fontAlgn="ctr"/>
                      <a:r>
                        <a:rPr lang="en-CA" sz="2000" dirty="0" smtClean="0"/>
                        <a:t>Rubber</a:t>
                      </a:r>
                      <a:endParaRPr lang="en-CA" sz="2000" dirty="0"/>
                    </a:p>
                  </a:txBody>
                  <a:tcPr marL="9525" marR="9525" marT="9525" marB="0" anchor="ctr">
                    <a:solidFill>
                      <a:schemeClr val="bg1"/>
                    </a:solidFill>
                  </a:tcPr>
                </a:tc>
                <a:tc>
                  <a:txBody>
                    <a:bodyPr/>
                    <a:lstStyle/>
                    <a:p>
                      <a:pPr algn="r" fontAlgn="ctr"/>
                      <a:r>
                        <a:rPr lang="en-CA" sz="2000"/>
                        <a:t>$11,735,105</a:t>
                      </a:r>
                    </a:p>
                  </a:txBody>
                  <a:tcPr marL="9525" marR="9525" marT="9525" marB="0" anchor="ctr">
                    <a:solidFill>
                      <a:schemeClr val="bg1"/>
                    </a:solidFill>
                  </a:tcPr>
                </a:tc>
              </a:tr>
              <a:tr h="281334">
                <a:tc>
                  <a:txBody>
                    <a:bodyPr/>
                    <a:lstStyle/>
                    <a:p>
                      <a:pPr algn="ctr" fontAlgn="ctr"/>
                      <a:r>
                        <a:rPr lang="en-CA" sz="2000" dirty="0"/>
                        <a:t>7</a:t>
                      </a:r>
                    </a:p>
                  </a:txBody>
                  <a:tcPr marL="9525" marR="9525" marT="9525" marB="0" anchor="ctr">
                    <a:solidFill>
                      <a:schemeClr val="bg1"/>
                    </a:solidFill>
                  </a:tcPr>
                </a:tc>
                <a:tc>
                  <a:txBody>
                    <a:bodyPr/>
                    <a:lstStyle/>
                    <a:p>
                      <a:pPr algn="l" fontAlgn="ctr"/>
                      <a:r>
                        <a:rPr lang="en-CA" sz="2000" dirty="0"/>
                        <a:t>Brazil</a:t>
                      </a:r>
                    </a:p>
                  </a:txBody>
                  <a:tcPr marL="9525" marR="9525" marT="9525" marB="0" anchor="ctr">
                    <a:solidFill>
                      <a:schemeClr val="bg1"/>
                    </a:solidFill>
                  </a:tcPr>
                </a:tc>
                <a:tc>
                  <a:txBody>
                    <a:bodyPr/>
                    <a:lstStyle/>
                    <a:p>
                      <a:pPr algn="l" fontAlgn="ctr"/>
                      <a:r>
                        <a:rPr lang="en-CA" sz="2000" dirty="0"/>
                        <a:t>Sugar Raw </a:t>
                      </a:r>
                    </a:p>
                  </a:txBody>
                  <a:tcPr marL="9525" marR="9525" marT="9525" marB="0" anchor="ctr">
                    <a:solidFill>
                      <a:schemeClr val="bg1"/>
                    </a:solidFill>
                  </a:tcPr>
                </a:tc>
                <a:tc>
                  <a:txBody>
                    <a:bodyPr/>
                    <a:lstStyle/>
                    <a:p>
                      <a:pPr algn="r" fontAlgn="ctr"/>
                      <a:r>
                        <a:rPr lang="en-CA" sz="2000"/>
                        <a:t>$11,548,786</a:t>
                      </a:r>
                    </a:p>
                  </a:txBody>
                  <a:tcPr marL="9525" marR="9525" marT="9525" marB="0" anchor="ctr">
                    <a:solidFill>
                      <a:schemeClr val="bg1"/>
                    </a:solidFill>
                  </a:tcPr>
                </a:tc>
              </a:tr>
              <a:tr h="281334">
                <a:tc>
                  <a:txBody>
                    <a:bodyPr/>
                    <a:lstStyle/>
                    <a:p>
                      <a:pPr algn="ctr" fontAlgn="ctr"/>
                      <a:r>
                        <a:rPr lang="en-CA" sz="2000" dirty="0"/>
                        <a:t>8</a:t>
                      </a:r>
                    </a:p>
                  </a:txBody>
                  <a:tcPr marL="9525" marR="9525" marT="9525" marB="0" anchor="ctr">
                    <a:solidFill>
                      <a:schemeClr val="bg1"/>
                    </a:solidFill>
                  </a:tcPr>
                </a:tc>
                <a:tc>
                  <a:txBody>
                    <a:bodyPr/>
                    <a:lstStyle/>
                    <a:p>
                      <a:pPr algn="l" fontAlgn="ctr"/>
                      <a:r>
                        <a:rPr lang="en-CA" sz="2000" dirty="0"/>
                        <a:t>USA</a:t>
                      </a:r>
                    </a:p>
                  </a:txBody>
                  <a:tcPr marL="9525" marR="9525" marT="9525" marB="0" anchor="ctr">
                    <a:solidFill>
                      <a:schemeClr val="bg1"/>
                    </a:solidFill>
                  </a:tcPr>
                </a:tc>
                <a:tc>
                  <a:txBody>
                    <a:bodyPr/>
                    <a:lstStyle/>
                    <a:p>
                      <a:pPr algn="l" fontAlgn="ctr"/>
                      <a:r>
                        <a:rPr lang="en-CA" sz="2000" dirty="0"/>
                        <a:t>Wheat</a:t>
                      </a:r>
                    </a:p>
                  </a:txBody>
                  <a:tcPr marL="9525" marR="9525" marT="9525" marB="0" anchor="ctr">
                    <a:solidFill>
                      <a:schemeClr val="bg1"/>
                    </a:solidFill>
                  </a:tcPr>
                </a:tc>
                <a:tc>
                  <a:txBody>
                    <a:bodyPr/>
                    <a:lstStyle/>
                    <a:p>
                      <a:pPr algn="r" fontAlgn="ctr"/>
                      <a:r>
                        <a:rPr lang="en-CA" sz="2000"/>
                        <a:t>$11,134,659</a:t>
                      </a:r>
                    </a:p>
                  </a:txBody>
                  <a:tcPr marL="9525" marR="9525" marT="9525" marB="0" anchor="ctr">
                    <a:solidFill>
                      <a:schemeClr val="bg1"/>
                    </a:solidFill>
                  </a:tcPr>
                </a:tc>
              </a:tr>
              <a:tr h="281334">
                <a:tc>
                  <a:txBody>
                    <a:bodyPr/>
                    <a:lstStyle/>
                    <a:p>
                      <a:pPr algn="ctr" fontAlgn="ctr"/>
                      <a:r>
                        <a:rPr lang="en-CA" sz="2000" dirty="0"/>
                        <a:t>9</a:t>
                      </a:r>
                    </a:p>
                  </a:txBody>
                  <a:tcPr marL="9525" marR="9525" marT="9525" marB="0" anchor="ctr">
                    <a:solidFill>
                      <a:schemeClr val="bg1"/>
                    </a:solidFill>
                  </a:tcPr>
                </a:tc>
                <a:tc>
                  <a:txBody>
                    <a:bodyPr/>
                    <a:lstStyle/>
                    <a:p>
                      <a:pPr algn="l" fontAlgn="ctr"/>
                      <a:r>
                        <a:rPr lang="en-CA" sz="2000" dirty="0"/>
                        <a:t>Thailand</a:t>
                      </a:r>
                    </a:p>
                  </a:txBody>
                  <a:tcPr marL="9525" marR="9525" marT="9525" marB="0" anchor="ctr">
                    <a:solidFill>
                      <a:schemeClr val="bg1"/>
                    </a:solidFill>
                  </a:tcPr>
                </a:tc>
                <a:tc>
                  <a:txBody>
                    <a:bodyPr/>
                    <a:lstStyle/>
                    <a:p>
                      <a:pPr algn="l" fontAlgn="ctr"/>
                      <a:r>
                        <a:rPr lang="en-CA" sz="2000" dirty="0"/>
                        <a:t>Rubber Nat Dry</a:t>
                      </a:r>
                    </a:p>
                  </a:txBody>
                  <a:tcPr marL="9525" marR="9525" marT="9525" marB="0" anchor="ctr">
                    <a:solidFill>
                      <a:schemeClr val="bg1"/>
                    </a:solidFill>
                  </a:tcPr>
                </a:tc>
                <a:tc>
                  <a:txBody>
                    <a:bodyPr/>
                    <a:lstStyle/>
                    <a:p>
                      <a:pPr algn="r" fontAlgn="ctr"/>
                      <a:r>
                        <a:rPr lang="en-CA" sz="2000"/>
                        <a:t>$10,634,724</a:t>
                      </a:r>
                    </a:p>
                  </a:txBody>
                  <a:tcPr marL="9525" marR="9525" marT="9525" marB="0" anchor="ctr">
                    <a:solidFill>
                      <a:schemeClr val="bg1"/>
                    </a:solidFill>
                  </a:tcPr>
                </a:tc>
              </a:tr>
              <a:tr h="281334">
                <a:tc>
                  <a:txBody>
                    <a:bodyPr/>
                    <a:lstStyle/>
                    <a:p>
                      <a:pPr algn="ctr" fontAlgn="ctr"/>
                      <a:r>
                        <a:rPr lang="en-CA" sz="2000" dirty="0"/>
                        <a:t>10</a:t>
                      </a:r>
                    </a:p>
                  </a:txBody>
                  <a:tcPr marL="9525" marR="9525" marT="9525" marB="0" anchor="ctr">
                    <a:solidFill>
                      <a:schemeClr val="bg1"/>
                    </a:solidFill>
                  </a:tcPr>
                </a:tc>
                <a:tc>
                  <a:txBody>
                    <a:bodyPr/>
                    <a:lstStyle/>
                    <a:p>
                      <a:pPr algn="l" fontAlgn="ctr"/>
                      <a:r>
                        <a:rPr lang="en-CA" sz="2000" dirty="0"/>
                        <a:t>France</a:t>
                      </a:r>
                    </a:p>
                  </a:txBody>
                  <a:tcPr marL="9525" marR="9525" marT="9525" marB="0" anchor="ctr">
                    <a:solidFill>
                      <a:schemeClr val="bg1"/>
                    </a:solidFill>
                  </a:tcPr>
                </a:tc>
                <a:tc>
                  <a:txBody>
                    <a:bodyPr/>
                    <a:lstStyle/>
                    <a:p>
                      <a:pPr algn="l" fontAlgn="ctr"/>
                      <a:r>
                        <a:rPr lang="en-CA" sz="2000" dirty="0"/>
                        <a:t>Wine</a:t>
                      </a:r>
                    </a:p>
                  </a:txBody>
                  <a:tcPr marL="9525" marR="9525" marT="9525" marB="0" anchor="ctr">
                    <a:solidFill>
                      <a:schemeClr val="bg1"/>
                    </a:solidFill>
                  </a:tcPr>
                </a:tc>
                <a:tc>
                  <a:txBody>
                    <a:bodyPr/>
                    <a:lstStyle/>
                    <a:p>
                      <a:pPr algn="r" fontAlgn="ctr"/>
                      <a:r>
                        <a:rPr lang="en-CA" sz="2000"/>
                        <a:t>$9,941,495</a:t>
                      </a:r>
                    </a:p>
                  </a:txBody>
                  <a:tcPr marL="9525" marR="9525" marT="9525" marB="0" anchor="ctr">
                    <a:solidFill>
                      <a:schemeClr val="bg1"/>
                    </a:solidFill>
                  </a:tcPr>
                </a:tc>
              </a:tr>
              <a:tr h="281334">
                <a:tc>
                  <a:txBody>
                    <a:bodyPr/>
                    <a:lstStyle/>
                    <a:p>
                      <a:pPr algn="ctr" fontAlgn="ctr"/>
                      <a:r>
                        <a:rPr lang="en-CA" sz="2000" dirty="0"/>
                        <a:t>11</a:t>
                      </a:r>
                    </a:p>
                  </a:txBody>
                  <a:tcPr marL="9525" marR="9525" marT="9525" marB="0" anchor="ctr">
                    <a:solidFill>
                      <a:schemeClr val="bg1"/>
                    </a:solidFill>
                  </a:tcPr>
                </a:tc>
                <a:tc>
                  <a:txBody>
                    <a:bodyPr/>
                    <a:lstStyle/>
                    <a:p>
                      <a:pPr algn="l" fontAlgn="ctr"/>
                      <a:r>
                        <a:rPr lang="en-CA" sz="2000"/>
                        <a:t>Argentina</a:t>
                      </a:r>
                    </a:p>
                  </a:txBody>
                  <a:tcPr marL="9525" marR="9525" marT="9525" marB="0" anchor="ctr">
                    <a:solidFill>
                      <a:schemeClr val="bg1"/>
                    </a:solidFill>
                  </a:tcPr>
                </a:tc>
                <a:tc>
                  <a:txBody>
                    <a:bodyPr/>
                    <a:lstStyle/>
                    <a:p>
                      <a:pPr algn="l" fontAlgn="ctr"/>
                      <a:r>
                        <a:rPr lang="en-CA" sz="2000" dirty="0" smtClean="0"/>
                        <a:t>Soybean</a:t>
                      </a:r>
                      <a:r>
                        <a:rPr lang="en-CA" sz="2000" baseline="0" dirty="0" smtClean="0"/>
                        <a:t> cake</a:t>
                      </a:r>
                      <a:endParaRPr lang="en-CA" sz="2000" dirty="0"/>
                    </a:p>
                  </a:txBody>
                  <a:tcPr marL="9525" marR="9525" marT="9525" marB="0" anchor="ctr">
                    <a:solidFill>
                      <a:schemeClr val="bg1"/>
                    </a:solidFill>
                  </a:tcPr>
                </a:tc>
                <a:tc>
                  <a:txBody>
                    <a:bodyPr/>
                    <a:lstStyle/>
                    <a:p>
                      <a:pPr algn="r" fontAlgn="ctr"/>
                      <a:r>
                        <a:rPr lang="en-CA" sz="2000"/>
                        <a:t>$9,906,725</a:t>
                      </a:r>
                    </a:p>
                  </a:txBody>
                  <a:tcPr marL="9525" marR="9525" marT="9525" marB="0" anchor="ctr">
                    <a:solidFill>
                      <a:schemeClr val="bg1"/>
                    </a:solidFill>
                  </a:tcPr>
                </a:tc>
              </a:tr>
              <a:tr h="281334">
                <a:tc>
                  <a:txBody>
                    <a:bodyPr/>
                    <a:lstStyle/>
                    <a:p>
                      <a:pPr algn="ctr" fontAlgn="ctr"/>
                      <a:r>
                        <a:rPr lang="en-CA" sz="2000" dirty="0"/>
                        <a:t>12</a:t>
                      </a:r>
                    </a:p>
                  </a:txBody>
                  <a:tcPr marL="9525" marR="9525" marT="9525" marB="0" anchor="ctr">
                    <a:solidFill>
                      <a:schemeClr val="bg1"/>
                    </a:solidFill>
                  </a:tcPr>
                </a:tc>
                <a:tc>
                  <a:txBody>
                    <a:bodyPr/>
                    <a:lstStyle/>
                    <a:p>
                      <a:pPr algn="l" fontAlgn="ctr"/>
                      <a:r>
                        <a:rPr lang="en-CA" sz="2000"/>
                        <a:t>USA</a:t>
                      </a:r>
                    </a:p>
                  </a:txBody>
                  <a:tcPr marL="9525" marR="9525" marT="9525" marB="0" anchor="ctr">
                    <a:solidFill>
                      <a:schemeClr val="bg1"/>
                    </a:solidFill>
                  </a:tcPr>
                </a:tc>
                <a:tc>
                  <a:txBody>
                    <a:bodyPr/>
                    <a:lstStyle/>
                    <a:p>
                      <a:pPr algn="l" fontAlgn="ctr"/>
                      <a:r>
                        <a:rPr lang="en-CA" sz="2000" dirty="0"/>
                        <a:t>Cotton lint</a:t>
                      </a:r>
                    </a:p>
                  </a:txBody>
                  <a:tcPr marL="9525" marR="9525" marT="9525" marB="0" anchor="ctr">
                    <a:solidFill>
                      <a:schemeClr val="bg1"/>
                    </a:solidFill>
                  </a:tcPr>
                </a:tc>
                <a:tc>
                  <a:txBody>
                    <a:bodyPr/>
                    <a:lstStyle/>
                    <a:p>
                      <a:pPr algn="r" fontAlgn="ctr"/>
                      <a:r>
                        <a:rPr lang="en-CA" sz="2000"/>
                        <a:t>$8,425,179</a:t>
                      </a:r>
                    </a:p>
                  </a:txBody>
                  <a:tcPr marL="9525" marR="9525" marT="9525" marB="0" anchor="ctr">
                    <a:solidFill>
                      <a:schemeClr val="bg1"/>
                    </a:solidFill>
                  </a:tcPr>
                </a:tc>
              </a:tr>
              <a:tr h="281334">
                <a:tc>
                  <a:txBody>
                    <a:bodyPr/>
                    <a:lstStyle/>
                    <a:p>
                      <a:pPr algn="ctr" fontAlgn="ctr"/>
                      <a:r>
                        <a:rPr lang="en-CA" sz="2000" dirty="0"/>
                        <a:t>13</a:t>
                      </a:r>
                    </a:p>
                  </a:txBody>
                  <a:tcPr marL="9525" marR="9525" marT="9525" marB="0" anchor="ctr">
                    <a:solidFill>
                      <a:schemeClr val="bg1"/>
                    </a:solidFill>
                  </a:tcPr>
                </a:tc>
                <a:tc>
                  <a:txBody>
                    <a:bodyPr/>
                    <a:lstStyle/>
                    <a:p>
                      <a:pPr algn="l" fontAlgn="ctr"/>
                      <a:r>
                        <a:rPr lang="en-CA" sz="2000" dirty="0" smtClean="0"/>
                        <a:t>UK</a:t>
                      </a:r>
                      <a:endParaRPr lang="en-CA" sz="2000" dirty="0"/>
                    </a:p>
                  </a:txBody>
                  <a:tcPr marL="9525" marR="9525" marT="9525" marB="0" anchor="ctr">
                    <a:solidFill>
                      <a:schemeClr val="bg1"/>
                    </a:solidFill>
                  </a:tcPr>
                </a:tc>
                <a:tc>
                  <a:txBody>
                    <a:bodyPr/>
                    <a:lstStyle/>
                    <a:p>
                      <a:pPr algn="l" fontAlgn="ctr"/>
                      <a:r>
                        <a:rPr lang="en-CA" sz="2000" dirty="0" err="1"/>
                        <a:t>Bever</a:t>
                      </a:r>
                      <a:r>
                        <a:rPr lang="en-CA" sz="2000" dirty="0"/>
                        <a:t>. </a:t>
                      </a:r>
                      <a:r>
                        <a:rPr lang="en-CA" sz="2000" dirty="0" err="1"/>
                        <a:t>Dist.Alc</a:t>
                      </a:r>
                      <a:endParaRPr lang="en-CA" sz="2000" dirty="0"/>
                    </a:p>
                  </a:txBody>
                  <a:tcPr marL="9525" marR="9525" marT="9525" marB="0" anchor="ctr">
                    <a:solidFill>
                      <a:schemeClr val="bg1"/>
                    </a:solidFill>
                  </a:tcPr>
                </a:tc>
                <a:tc>
                  <a:txBody>
                    <a:bodyPr/>
                    <a:lstStyle/>
                    <a:p>
                      <a:pPr algn="r" fontAlgn="ctr"/>
                      <a:r>
                        <a:rPr lang="en-CA" sz="2000" dirty="0"/>
                        <a:t>$8,330,057</a:t>
                      </a:r>
                    </a:p>
                  </a:txBody>
                  <a:tcPr marL="9525" marR="9525" marT="9525" marB="0" anchor="ctr">
                    <a:solidFill>
                      <a:schemeClr val="bg1"/>
                    </a:solidFill>
                  </a:tcPr>
                </a:tc>
              </a:tr>
              <a:tr h="281334">
                <a:tc>
                  <a:txBody>
                    <a:bodyPr/>
                    <a:lstStyle/>
                    <a:p>
                      <a:pPr algn="ctr" fontAlgn="ctr"/>
                      <a:r>
                        <a:rPr lang="en-CA" sz="2000" dirty="0"/>
                        <a:t>14</a:t>
                      </a:r>
                    </a:p>
                  </a:txBody>
                  <a:tcPr marL="9525" marR="9525" marT="9525" marB="0" anchor="ctr">
                    <a:solidFill>
                      <a:schemeClr val="bg1"/>
                    </a:solidFill>
                  </a:tcPr>
                </a:tc>
                <a:tc>
                  <a:txBody>
                    <a:bodyPr/>
                    <a:lstStyle/>
                    <a:p>
                      <a:pPr algn="l" fontAlgn="ctr"/>
                      <a:r>
                        <a:rPr lang="en-CA" sz="2000"/>
                        <a:t>Brazil</a:t>
                      </a:r>
                    </a:p>
                  </a:txBody>
                  <a:tcPr marL="9525" marR="9525" marT="9525" marB="0" anchor="ctr">
                    <a:solidFill>
                      <a:schemeClr val="bg1"/>
                    </a:solidFill>
                  </a:tcPr>
                </a:tc>
                <a:tc>
                  <a:txBody>
                    <a:bodyPr/>
                    <a:lstStyle/>
                    <a:p>
                      <a:pPr algn="l" fontAlgn="ctr"/>
                      <a:r>
                        <a:rPr lang="en-CA" sz="2000" dirty="0"/>
                        <a:t>Coffee, green</a:t>
                      </a:r>
                    </a:p>
                  </a:txBody>
                  <a:tcPr marL="9525" marR="9525" marT="9525" marB="0" anchor="ctr">
                    <a:solidFill>
                      <a:schemeClr val="bg1"/>
                    </a:solidFill>
                  </a:tcPr>
                </a:tc>
                <a:tc>
                  <a:txBody>
                    <a:bodyPr/>
                    <a:lstStyle/>
                    <a:p>
                      <a:pPr algn="r" fontAlgn="ctr"/>
                      <a:r>
                        <a:rPr lang="en-CA" sz="2000" dirty="0"/>
                        <a:t>$8,000,416</a:t>
                      </a:r>
                    </a:p>
                  </a:txBody>
                  <a:tcPr marL="9525" marR="9525" marT="9525" marB="0" anchor="ctr">
                    <a:solidFill>
                      <a:schemeClr val="bg1"/>
                    </a:solidFill>
                  </a:tcPr>
                </a:tc>
              </a:tr>
              <a:tr h="281334">
                <a:tc>
                  <a:txBody>
                    <a:bodyPr/>
                    <a:lstStyle/>
                    <a:p>
                      <a:pPr algn="ctr" fontAlgn="ctr"/>
                      <a:r>
                        <a:rPr lang="en-CA" sz="2000" dirty="0"/>
                        <a:t>15</a:t>
                      </a:r>
                    </a:p>
                  </a:txBody>
                  <a:tcPr marL="9525" marR="9525" marT="9525" marB="0" anchor="ctr">
                    <a:solidFill>
                      <a:schemeClr val="bg1"/>
                    </a:solidFill>
                  </a:tcPr>
                </a:tc>
                <a:tc>
                  <a:txBody>
                    <a:bodyPr/>
                    <a:lstStyle/>
                    <a:p>
                      <a:pPr algn="l" fontAlgn="ctr"/>
                      <a:r>
                        <a:rPr lang="en-CA" sz="2000"/>
                        <a:t>Brazil</a:t>
                      </a:r>
                    </a:p>
                  </a:txBody>
                  <a:tcPr marL="9525" marR="9525" marT="9525" marB="0" anchor="ctr">
                    <a:solidFill>
                      <a:schemeClr val="bg1"/>
                    </a:solidFill>
                  </a:tcPr>
                </a:tc>
                <a:tc>
                  <a:txBody>
                    <a:bodyPr/>
                    <a:lstStyle/>
                    <a:p>
                      <a:pPr algn="l" fontAlgn="ctr"/>
                      <a:r>
                        <a:rPr lang="en-CA" sz="2000" dirty="0"/>
                        <a:t>Chicken meat</a:t>
                      </a:r>
                    </a:p>
                  </a:txBody>
                  <a:tcPr marL="9525" marR="9525" marT="9525" marB="0" anchor="ctr">
                    <a:solidFill>
                      <a:schemeClr val="bg1"/>
                    </a:solidFill>
                  </a:tcPr>
                </a:tc>
                <a:tc>
                  <a:txBody>
                    <a:bodyPr/>
                    <a:lstStyle/>
                    <a:p>
                      <a:pPr algn="r" fontAlgn="ctr"/>
                      <a:r>
                        <a:rPr lang="en-CA" sz="2000"/>
                        <a:t>$7,063,214</a:t>
                      </a:r>
                    </a:p>
                  </a:txBody>
                  <a:tcPr marL="9525" marR="9525" marT="9525" marB="0" anchor="ctr">
                    <a:solidFill>
                      <a:schemeClr val="bg1"/>
                    </a:solidFill>
                  </a:tcPr>
                </a:tc>
              </a:tr>
              <a:tr h="281334">
                <a:tc>
                  <a:txBody>
                    <a:bodyPr/>
                    <a:lstStyle/>
                    <a:p>
                      <a:pPr algn="ctr" fontAlgn="ctr"/>
                      <a:r>
                        <a:rPr lang="en-CA" sz="2000" dirty="0"/>
                        <a:t>16</a:t>
                      </a:r>
                    </a:p>
                  </a:txBody>
                  <a:tcPr marL="9525" marR="9525" marT="9525" marB="0" anchor="ctr">
                    <a:solidFill>
                      <a:schemeClr val="bg1"/>
                    </a:solidFill>
                  </a:tcPr>
                </a:tc>
                <a:tc>
                  <a:txBody>
                    <a:bodyPr/>
                    <a:lstStyle/>
                    <a:p>
                      <a:pPr algn="l" fontAlgn="ctr"/>
                      <a:r>
                        <a:rPr lang="en-CA" sz="2000"/>
                        <a:t>France</a:t>
                      </a:r>
                    </a:p>
                  </a:txBody>
                  <a:tcPr marL="9525" marR="9525" marT="9525" marB="0" anchor="ctr">
                    <a:solidFill>
                      <a:schemeClr val="bg1"/>
                    </a:solidFill>
                  </a:tcPr>
                </a:tc>
                <a:tc>
                  <a:txBody>
                    <a:bodyPr/>
                    <a:lstStyle/>
                    <a:p>
                      <a:pPr algn="l" fontAlgn="ctr"/>
                      <a:r>
                        <a:rPr lang="en-CA" sz="2000" dirty="0"/>
                        <a:t>Wheat</a:t>
                      </a:r>
                    </a:p>
                  </a:txBody>
                  <a:tcPr marL="9525" marR="9525" marT="9525" marB="0" anchor="ctr">
                    <a:solidFill>
                      <a:schemeClr val="bg1"/>
                    </a:solidFill>
                  </a:tcPr>
                </a:tc>
                <a:tc>
                  <a:txBody>
                    <a:bodyPr/>
                    <a:lstStyle/>
                    <a:p>
                      <a:pPr algn="r" fontAlgn="ctr"/>
                      <a:r>
                        <a:rPr lang="en-CA" sz="2000" dirty="0"/>
                        <a:t>$6,738,299</a:t>
                      </a:r>
                    </a:p>
                  </a:txBody>
                  <a:tcPr marL="9525" marR="9525" marT="9525" marB="0" anchor="ctr">
                    <a:solidFill>
                      <a:schemeClr val="bg1"/>
                    </a:solidFill>
                  </a:tcPr>
                </a:tc>
              </a:tr>
              <a:tr h="281334">
                <a:tc>
                  <a:txBody>
                    <a:bodyPr/>
                    <a:lstStyle/>
                    <a:p>
                      <a:pPr algn="ctr" fontAlgn="ctr"/>
                      <a:r>
                        <a:rPr lang="en-CA" sz="2000" dirty="0"/>
                        <a:t>17</a:t>
                      </a:r>
                    </a:p>
                  </a:txBody>
                  <a:tcPr marL="9525" marR="9525" marT="9525" marB="0" anchor="ctr">
                    <a:solidFill>
                      <a:schemeClr val="bg1"/>
                    </a:solidFill>
                  </a:tcPr>
                </a:tc>
                <a:tc>
                  <a:txBody>
                    <a:bodyPr/>
                    <a:lstStyle/>
                    <a:p>
                      <a:pPr algn="l" fontAlgn="ctr"/>
                      <a:r>
                        <a:rPr lang="en-CA" sz="2000"/>
                        <a:t>Italy</a:t>
                      </a:r>
                    </a:p>
                  </a:txBody>
                  <a:tcPr marL="9525" marR="9525" marT="9525" marB="0" anchor="ctr">
                    <a:solidFill>
                      <a:schemeClr val="bg1"/>
                    </a:solidFill>
                  </a:tcPr>
                </a:tc>
                <a:tc>
                  <a:txBody>
                    <a:bodyPr/>
                    <a:lstStyle/>
                    <a:p>
                      <a:pPr algn="l" fontAlgn="ctr"/>
                      <a:r>
                        <a:rPr lang="en-CA" sz="2000" dirty="0"/>
                        <a:t>Wine</a:t>
                      </a:r>
                    </a:p>
                  </a:txBody>
                  <a:tcPr marL="9525" marR="9525" marT="9525" marB="0" anchor="ctr">
                    <a:solidFill>
                      <a:schemeClr val="bg1"/>
                    </a:solidFill>
                  </a:tcPr>
                </a:tc>
                <a:tc>
                  <a:txBody>
                    <a:bodyPr/>
                    <a:lstStyle/>
                    <a:p>
                      <a:pPr algn="r" fontAlgn="ctr"/>
                      <a:r>
                        <a:rPr lang="en-CA" sz="2000" dirty="0"/>
                        <a:t>$6,075,404</a:t>
                      </a:r>
                    </a:p>
                  </a:txBody>
                  <a:tcPr marL="9525" marR="9525" marT="9525" marB="0" anchor="ctr">
                    <a:solidFill>
                      <a:schemeClr val="bg1"/>
                    </a:solidFill>
                  </a:tcPr>
                </a:tc>
              </a:tr>
              <a:tr h="281334">
                <a:tc>
                  <a:txBody>
                    <a:bodyPr/>
                    <a:lstStyle/>
                    <a:p>
                      <a:pPr algn="ctr" fontAlgn="ctr"/>
                      <a:r>
                        <a:rPr lang="en-CA" sz="2000" dirty="0"/>
                        <a:t>18</a:t>
                      </a:r>
                    </a:p>
                  </a:txBody>
                  <a:tcPr marL="9525" marR="9525" marT="9525" marB="0" anchor="ctr">
                    <a:solidFill>
                      <a:srgbClr val="FFFF00"/>
                    </a:solidFill>
                  </a:tcPr>
                </a:tc>
                <a:tc>
                  <a:txBody>
                    <a:bodyPr/>
                    <a:lstStyle/>
                    <a:p>
                      <a:pPr algn="l" fontAlgn="ctr"/>
                      <a:r>
                        <a:rPr lang="en-CA" sz="2000" dirty="0"/>
                        <a:t>Canada</a:t>
                      </a:r>
                    </a:p>
                  </a:txBody>
                  <a:tcPr marL="9525" marR="9525" marT="9525" marB="0" anchor="ctr">
                    <a:solidFill>
                      <a:srgbClr val="FFFF00"/>
                    </a:solidFill>
                  </a:tcPr>
                </a:tc>
                <a:tc>
                  <a:txBody>
                    <a:bodyPr/>
                    <a:lstStyle/>
                    <a:p>
                      <a:pPr algn="l" fontAlgn="ctr"/>
                      <a:r>
                        <a:rPr lang="en-CA" sz="2000" dirty="0"/>
                        <a:t>Wheat</a:t>
                      </a:r>
                    </a:p>
                  </a:txBody>
                  <a:tcPr marL="9525" marR="9525" marT="9525" marB="0" anchor="ctr">
                    <a:solidFill>
                      <a:srgbClr val="FFFF00"/>
                    </a:solidFill>
                  </a:tcPr>
                </a:tc>
                <a:tc>
                  <a:txBody>
                    <a:bodyPr/>
                    <a:lstStyle/>
                    <a:p>
                      <a:pPr algn="r" fontAlgn="ctr"/>
                      <a:r>
                        <a:rPr lang="en-CA" sz="2000" dirty="0"/>
                        <a:t>$5,742,111</a:t>
                      </a:r>
                    </a:p>
                  </a:txBody>
                  <a:tcPr marL="9525" marR="9525" marT="9525" marB="0" anchor="ctr">
                    <a:solidFill>
                      <a:srgbClr val="FFFF00"/>
                    </a:solidFill>
                  </a:tcPr>
                </a:tc>
              </a:tr>
              <a:tr h="281334">
                <a:tc>
                  <a:txBody>
                    <a:bodyPr/>
                    <a:lstStyle/>
                    <a:p>
                      <a:pPr algn="ctr" fontAlgn="ctr"/>
                      <a:r>
                        <a:rPr lang="en-CA" sz="2000" dirty="0"/>
                        <a:t>19</a:t>
                      </a:r>
                    </a:p>
                  </a:txBody>
                  <a:tcPr marL="9525" marR="9525" marT="9525" marB="0" anchor="ctr">
                    <a:solidFill>
                      <a:schemeClr val="bg1"/>
                    </a:solidFill>
                  </a:tcPr>
                </a:tc>
                <a:tc>
                  <a:txBody>
                    <a:bodyPr/>
                    <a:lstStyle/>
                    <a:p>
                      <a:pPr algn="l" fontAlgn="ctr"/>
                      <a:r>
                        <a:rPr lang="en-CA" sz="2000" dirty="0"/>
                        <a:t>Australia</a:t>
                      </a:r>
                    </a:p>
                  </a:txBody>
                  <a:tcPr marL="9525" marR="9525" marT="9525" marB="0" anchor="ctr">
                    <a:solidFill>
                      <a:schemeClr val="bg1"/>
                    </a:solidFill>
                  </a:tcPr>
                </a:tc>
                <a:tc>
                  <a:txBody>
                    <a:bodyPr/>
                    <a:lstStyle/>
                    <a:p>
                      <a:pPr algn="l" fontAlgn="ctr"/>
                      <a:r>
                        <a:rPr lang="en-CA" sz="2000" dirty="0"/>
                        <a:t>Wheat</a:t>
                      </a:r>
                    </a:p>
                  </a:txBody>
                  <a:tcPr marL="9525" marR="9525" marT="9525" marB="0" anchor="ctr">
                    <a:solidFill>
                      <a:schemeClr val="bg1"/>
                    </a:solidFill>
                  </a:tcPr>
                </a:tc>
                <a:tc>
                  <a:txBody>
                    <a:bodyPr/>
                    <a:lstStyle/>
                    <a:p>
                      <a:pPr algn="r" fontAlgn="ctr"/>
                      <a:r>
                        <a:rPr lang="en-CA" sz="2000" dirty="0"/>
                        <a:t>$5,709,036</a:t>
                      </a:r>
                    </a:p>
                  </a:txBody>
                  <a:tcPr marL="9525" marR="9525" marT="9525" marB="0" anchor="ctr">
                    <a:solidFill>
                      <a:schemeClr val="bg1"/>
                    </a:solidFill>
                  </a:tcPr>
                </a:tc>
              </a:tr>
              <a:tr h="281334">
                <a:tc>
                  <a:txBody>
                    <a:bodyPr/>
                    <a:lstStyle/>
                    <a:p>
                      <a:pPr algn="ctr" fontAlgn="ctr"/>
                      <a:r>
                        <a:rPr lang="en-CA" sz="2000" dirty="0"/>
                        <a:t>20</a:t>
                      </a:r>
                    </a:p>
                  </a:txBody>
                  <a:tcPr marL="9525" marR="9525" marT="9525" marB="0" anchor="ctr">
                    <a:solidFill>
                      <a:schemeClr val="bg1"/>
                    </a:solidFill>
                  </a:tcPr>
                </a:tc>
                <a:tc>
                  <a:txBody>
                    <a:bodyPr/>
                    <a:lstStyle/>
                    <a:p>
                      <a:pPr algn="l" fontAlgn="ctr"/>
                      <a:r>
                        <a:rPr lang="en-CA" sz="2000" dirty="0"/>
                        <a:t>Brazil</a:t>
                      </a:r>
                    </a:p>
                  </a:txBody>
                  <a:tcPr marL="9525" marR="9525" marT="9525" marB="0" anchor="ctr">
                    <a:solidFill>
                      <a:schemeClr val="bg1"/>
                    </a:solidFill>
                  </a:tcPr>
                </a:tc>
                <a:tc>
                  <a:txBody>
                    <a:bodyPr/>
                    <a:lstStyle/>
                    <a:p>
                      <a:pPr algn="l" fontAlgn="ctr"/>
                      <a:r>
                        <a:rPr lang="en-CA" sz="2000" dirty="0"/>
                        <a:t>Cake of Soybeans</a:t>
                      </a:r>
                    </a:p>
                  </a:txBody>
                  <a:tcPr marL="9525" marR="9525" marT="9525" marB="0" anchor="ctr">
                    <a:solidFill>
                      <a:schemeClr val="bg1"/>
                    </a:solidFill>
                  </a:tcPr>
                </a:tc>
                <a:tc>
                  <a:txBody>
                    <a:bodyPr/>
                    <a:lstStyle/>
                    <a:p>
                      <a:pPr algn="r" fontAlgn="ctr"/>
                      <a:r>
                        <a:rPr lang="en-CA" sz="2000" dirty="0"/>
                        <a:t>$5,697,860</a:t>
                      </a:r>
                    </a:p>
                  </a:txBody>
                  <a:tcPr marL="9525" marR="9525" marT="9525" marB="0" anchor="ctr">
                    <a:solidFill>
                      <a:schemeClr val="bg1"/>
                    </a:solidFill>
                  </a:tcPr>
                </a:tc>
              </a:tr>
            </a:tbl>
          </a:graphicData>
        </a:graphic>
      </p:graphicFrame>
      <p:sp>
        <p:nvSpPr>
          <p:cNvPr id="5" name="TextBox 4"/>
          <p:cNvSpPr txBox="1"/>
          <p:nvPr/>
        </p:nvSpPr>
        <p:spPr>
          <a:xfrm>
            <a:off x="7236296" y="1196752"/>
            <a:ext cx="1800200" cy="2677656"/>
          </a:xfrm>
          <a:prstGeom prst="rect">
            <a:avLst/>
          </a:prstGeom>
          <a:noFill/>
        </p:spPr>
        <p:txBody>
          <a:bodyPr wrap="square" rtlCol="0">
            <a:spAutoFit/>
          </a:bodyPr>
          <a:lstStyle/>
          <a:p>
            <a:r>
              <a:rPr lang="en-CA" sz="2400" b="1" dirty="0" smtClean="0"/>
              <a:t>Major Commodity Exporters, 2011</a:t>
            </a:r>
          </a:p>
          <a:p>
            <a:endParaRPr lang="en-CA" sz="2400" b="1" dirty="0"/>
          </a:p>
          <a:p>
            <a:r>
              <a:rPr lang="en-CA" sz="2400" b="1" dirty="0" smtClean="0"/>
              <a:t>Source:</a:t>
            </a:r>
          </a:p>
          <a:p>
            <a:r>
              <a:rPr lang="en-CA" sz="2400" b="1" dirty="0" smtClean="0"/>
              <a:t>FAO</a:t>
            </a:r>
            <a:endParaRPr lang="en-CA" sz="2400" b="1" dirty="0"/>
          </a:p>
        </p:txBody>
      </p:sp>
    </p:spTree>
    <p:extLst>
      <p:ext uri="{BB962C8B-B14F-4D97-AF65-F5344CB8AC3E}">
        <p14:creationId xmlns:p14="http://schemas.microsoft.com/office/powerpoint/2010/main" val="34748768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741864"/>
            <a:ext cx="8282794" cy="5045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5536" y="197708"/>
            <a:ext cx="8642494" cy="523220"/>
          </a:xfrm>
          <a:prstGeom prst="rect">
            <a:avLst/>
          </a:prstGeom>
          <a:noFill/>
        </p:spPr>
        <p:txBody>
          <a:bodyPr wrap="none" rtlCol="0">
            <a:spAutoFit/>
          </a:bodyPr>
          <a:lstStyle/>
          <a:p>
            <a:r>
              <a:rPr lang="en-CA" sz="2800" b="1" dirty="0" smtClean="0">
                <a:solidFill>
                  <a:srgbClr val="FF0000"/>
                </a:solidFill>
                <a:latin typeface="Times New Roman" panose="02020603050405020304" pitchFamily="18" charset="0"/>
                <a:cs typeface="Times New Roman" panose="02020603050405020304" pitchFamily="18" charset="0"/>
              </a:rPr>
              <a:t>Ranking of Exports of Food Prep </a:t>
            </a:r>
            <a:r>
              <a:rPr lang="en-CA" sz="2800" b="1" dirty="0" err="1" smtClean="0">
                <a:solidFill>
                  <a:srgbClr val="FF0000"/>
                </a:solidFill>
                <a:latin typeface="Times New Roman" panose="02020603050405020304" pitchFamily="18" charset="0"/>
                <a:cs typeface="Times New Roman" panose="02020603050405020304" pitchFamily="18" charset="0"/>
              </a:rPr>
              <a:t>Nes</a:t>
            </a:r>
            <a:r>
              <a:rPr lang="en-CA" sz="2800" b="1" dirty="0" smtClean="0">
                <a:solidFill>
                  <a:srgbClr val="FF0000"/>
                </a:solidFill>
                <a:latin typeface="Times New Roman" panose="02020603050405020304" pitchFamily="18" charset="0"/>
                <a:cs typeface="Times New Roman" panose="02020603050405020304" pitchFamily="18" charset="0"/>
              </a:rPr>
              <a:t> by Country, 2011</a:t>
            </a:r>
            <a:endParaRPr lang="en-CA" sz="2800" b="1" dirty="0">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66336" y="5809977"/>
            <a:ext cx="8977663" cy="923330"/>
          </a:xfrm>
          <a:prstGeom prst="rect">
            <a:avLst/>
          </a:prstGeom>
          <a:noFill/>
        </p:spPr>
        <p:txBody>
          <a:bodyPr wrap="square" rtlCol="0">
            <a:spAutoFit/>
          </a:bodyPr>
          <a:lstStyle/>
          <a:p>
            <a:r>
              <a:rPr lang="en-CA" dirty="0"/>
              <a:t>Food prep </a:t>
            </a:r>
            <a:r>
              <a:rPr lang="en-CA" dirty="0" err="1"/>
              <a:t>nes</a:t>
            </a:r>
            <a:r>
              <a:rPr lang="en-CA" dirty="0"/>
              <a:t>: Includes both crop and livestock products: homogenized composite food preparations; soups and broths; ketchup and other sauces; mixed condiments and seasonings; </a:t>
            </a:r>
            <a:r>
              <a:rPr lang="en-CA" dirty="0" smtClean="0"/>
              <a:t>vinegar; yeast and baking powder; stuffed pasta; couscous; and protein concentrates.</a:t>
            </a:r>
            <a:endParaRPr lang="en-CA" dirty="0"/>
          </a:p>
        </p:txBody>
      </p:sp>
    </p:spTree>
    <p:extLst>
      <p:ext uri="{BB962C8B-B14F-4D97-AF65-F5344CB8AC3E}">
        <p14:creationId xmlns:p14="http://schemas.microsoft.com/office/powerpoint/2010/main" val="2723664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116632"/>
            <a:ext cx="6840760" cy="461665"/>
          </a:xfrm>
          <a:prstGeom prst="rect">
            <a:avLst/>
          </a:prstGeom>
          <a:noFill/>
        </p:spPr>
        <p:txBody>
          <a:bodyPr wrap="square" rtlCol="0">
            <a:spAutoFit/>
          </a:bodyPr>
          <a:lstStyle/>
          <a:p>
            <a:r>
              <a:rPr lang="en-CA" sz="2400" b="1" dirty="0" smtClean="0">
                <a:solidFill>
                  <a:srgbClr val="FF0000"/>
                </a:solidFill>
                <a:latin typeface="Times New Roman" panose="02020603050405020304" pitchFamily="18" charset="0"/>
                <a:cs typeface="Times New Roman" panose="02020603050405020304" pitchFamily="18" charset="0"/>
              </a:rPr>
              <a:t>Comparison of Cereal Grain Production, 2011</a:t>
            </a:r>
            <a:endParaRPr lang="en-CA" sz="2400" b="1" dirty="0">
              <a:solidFill>
                <a:srgbClr val="FF0000"/>
              </a:solidFill>
              <a:latin typeface="Times New Roman" panose="02020603050405020304" pitchFamily="18" charset="0"/>
              <a:cs typeface="Times New Roman" panose="02020603050405020304" pitchFamily="18" charset="0"/>
            </a:endParaRPr>
          </a:p>
        </p:txBody>
      </p:sp>
      <p:pic>
        <p:nvPicPr>
          <p:cNvPr id="174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506008"/>
            <a:ext cx="6192688" cy="630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9666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9389" y="578297"/>
            <a:ext cx="6840760" cy="461665"/>
          </a:xfrm>
          <a:prstGeom prst="rect">
            <a:avLst/>
          </a:prstGeom>
          <a:noFill/>
        </p:spPr>
        <p:txBody>
          <a:bodyPr wrap="square" rtlCol="0">
            <a:spAutoFit/>
          </a:bodyPr>
          <a:lstStyle/>
          <a:p>
            <a:r>
              <a:rPr lang="en-CA" sz="2400" b="1" dirty="0" smtClean="0">
                <a:solidFill>
                  <a:srgbClr val="FF0000"/>
                </a:solidFill>
                <a:latin typeface="Times New Roman" panose="02020603050405020304" pitchFamily="18" charset="0"/>
                <a:cs typeface="Times New Roman" panose="02020603050405020304" pitchFamily="18" charset="0"/>
              </a:rPr>
              <a:t>Comparison of Other Crop Production, 2011</a:t>
            </a:r>
            <a:endParaRPr lang="en-CA" sz="2400" b="1" dirty="0">
              <a:solidFill>
                <a:srgbClr val="FF0000"/>
              </a:solidFill>
              <a:latin typeface="Times New Roman" panose="02020603050405020304" pitchFamily="18" charset="0"/>
              <a:cs typeface="Times New Roman" panose="02020603050405020304" pitchFamily="18" charset="0"/>
            </a:endParaRPr>
          </a:p>
        </p:txBody>
      </p:sp>
      <p:pic>
        <p:nvPicPr>
          <p:cNvPr id="19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609" y="1029193"/>
            <a:ext cx="6835727" cy="5424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0346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9389" y="578297"/>
            <a:ext cx="6840760" cy="461665"/>
          </a:xfrm>
          <a:prstGeom prst="rect">
            <a:avLst/>
          </a:prstGeom>
          <a:noFill/>
        </p:spPr>
        <p:txBody>
          <a:bodyPr wrap="square" rtlCol="0">
            <a:spAutoFit/>
          </a:bodyPr>
          <a:lstStyle/>
          <a:p>
            <a:r>
              <a:rPr lang="en-CA" sz="2400" b="1" dirty="0" smtClean="0">
                <a:solidFill>
                  <a:srgbClr val="FF0000"/>
                </a:solidFill>
                <a:latin typeface="Times New Roman" panose="02020603050405020304" pitchFamily="18" charset="0"/>
                <a:cs typeface="Times New Roman" panose="02020603050405020304" pitchFamily="18" charset="0"/>
              </a:rPr>
              <a:t>Comparison of Meat and Dairy Production, 2011</a:t>
            </a:r>
            <a:endParaRPr lang="en-CA" sz="2400" b="1" dirty="0">
              <a:solidFill>
                <a:srgbClr val="FF0000"/>
              </a:solidFill>
              <a:latin typeface="Times New Roman" panose="02020603050405020304" pitchFamily="18" charset="0"/>
              <a:cs typeface="Times New Roman" panose="02020603050405020304" pitchFamily="18"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087407"/>
            <a:ext cx="6120680" cy="523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722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en-US"/>
              <a:t> </a:t>
            </a:r>
          </a:p>
        </p:txBody>
      </p:sp>
      <p:sp>
        <p:nvSpPr>
          <p:cNvPr id="317443" name="Rectangle 3"/>
          <p:cNvSpPr>
            <a:spLocks noGrp="1" noChangeArrowheads="1"/>
          </p:cNvSpPr>
          <p:nvPr>
            <p:ph type="body" idx="1"/>
          </p:nvPr>
        </p:nvSpPr>
        <p:spPr>
          <a:xfrm>
            <a:off x="179388" y="2389187"/>
            <a:ext cx="8575352" cy="3416077"/>
          </a:xfrm>
        </p:spPr>
        <p:txBody>
          <a:bodyPr/>
          <a:lstStyle/>
          <a:p>
            <a:pPr>
              <a:lnSpc>
                <a:spcPct val="80000"/>
              </a:lnSpc>
              <a:buFontTx/>
              <a:buNone/>
            </a:pPr>
            <a:r>
              <a:rPr lang="en-US" dirty="0"/>
              <a:t>  	</a:t>
            </a:r>
            <a:r>
              <a:rPr lang="en-US" sz="2400" dirty="0"/>
              <a:t>					 	</a:t>
            </a:r>
            <a:r>
              <a:rPr lang="en-US" sz="2400" dirty="0" smtClean="0"/>
              <a:t>	 as </a:t>
            </a:r>
            <a:r>
              <a:rPr lang="en-US" sz="2400" dirty="0"/>
              <a:t>% </a:t>
            </a:r>
            <a:r>
              <a:rPr lang="en-US" sz="2400" dirty="0" smtClean="0"/>
              <a:t>of</a:t>
            </a:r>
            <a:r>
              <a:rPr lang="en-US" sz="2400" dirty="0"/>
              <a:t>		 Study 				</a:t>
            </a:r>
            <a:r>
              <a:rPr lang="en-US" sz="2400" dirty="0" smtClean="0"/>
              <a:t>	Total  </a:t>
            </a:r>
            <a:r>
              <a:rPr lang="en-US" sz="2400" dirty="0"/>
              <a:t>world GDP</a:t>
            </a:r>
          </a:p>
          <a:p>
            <a:pPr>
              <a:lnSpc>
                <a:spcPct val="80000"/>
              </a:lnSpc>
              <a:buFontTx/>
              <a:buNone/>
            </a:pPr>
            <a:r>
              <a:rPr lang="en-US" sz="2400" dirty="0"/>
              <a:t>	IMF and World Bank, 2002	         	</a:t>
            </a:r>
            <a:r>
              <a:rPr lang="en-US" sz="2400" dirty="0" smtClean="0"/>
              <a:t>128</a:t>
            </a:r>
            <a:r>
              <a:rPr lang="en-US" sz="2400" dirty="0"/>
              <a:t>	</a:t>
            </a:r>
            <a:r>
              <a:rPr lang="en-US" sz="2400" dirty="0" smtClean="0"/>
              <a:t>  0.4</a:t>
            </a:r>
            <a:endParaRPr lang="en-US" sz="2400" dirty="0"/>
          </a:p>
          <a:p>
            <a:pPr>
              <a:lnSpc>
                <a:spcPct val="80000"/>
              </a:lnSpc>
              <a:buFontTx/>
              <a:buNone/>
            </a:pPr>
            <a:r>
              <a:rPr lang="en-US" sz="2400" dirty="0"/>
              <a:t>	World Bank, 2002, static scenario         	248	</a:t>
            </a:r>
            <a:r>
              <a:rPr lang="en-US" sz="2400" dirty="0" smtClean="0"/>
              <a:t>  0.8</a:t>
            </a:r>
            <a:endParaRPr lang="en-US" sz="2400" dirty="0"/>
          </a:p>
          <a:p>
            <a:pPr>
              <a:lnSpc>
                <a:spcPct val="80000"/>
              </a:lnSpc>
              <a:buFontTx/>
              <a:buNone/>
            </a:pPr>
            <a:r>
              <a:rPr lang="en-US" sz="2400" dirty="0"/>
              <a:t>	World Bank, 2002, dynamic scenario      </a:t>
            </a:r>
            <a:r>
              <a:rPr lang="en-US" sz="2400" dirty="0" smtClean="0"/>
              <a:t>  587</a:t>
            </a:r>
            <a:r>
              <a:rPr lang="en-US" sz="2400" dirty="0"/>
              <a:t>	</a:t>
            </a:r>
            <a:r>
              <a:rPr lang="en-US" sz="2400" dirty="0" smtClean="0"/>
              <a:t>  1.9</a:t>
            </a:r>
            <a:endParaRPr lang="en-US" sz="2400" dirty="0"/>
          </a:p>
          <a:p>
            <a:pPr>
              <a:lnSpc>
                <a:spcPct val="80000"/>
              </a:lnSpc>
              <a:buFontTx/>
              <a:buNone/>
            </a:pPr>
            <a:r>
              <a:rPr lang="en-US" sz="2400" dirty="0"/>
              <a:t>	USDA/ERS, 2000, static scenario	 	  31 	</a:t>
            </a:r>
            <a:r>
              <a:rPr lang="en-US" sz="2400" dirty="0" smtClean="0"/>
              <a:t>  0.1</a:t>
            </a:r>
            <a:endParaRPr lang="en-US" sz="2400" dirty="0"/>
          </a:p>
          <a:p>
            <a:pPr>
              <a:lnSpc>
                <a:spcPct val="80000"/>
              </a:lnSpc>
              <a:buFontTx/>
              <a:buNone/>
            </a:pPr>
            <a:r>
              <a:rPr lang="en-US" sz="2400" dirty="0"/>
              <a:t>	USDA/ERS, 2000, dynamic scenario	</a:t>
            </a:r>
            <a:r>
              <a:rPr lang="en-US" sz="2400" dirty="0" smtClean="0"/>
              <a:t>  </a:t>
            </a:r>
            <a:r>
              <a:rPr lang="en-US" sz="2400" dirty="0"/>
              <a:t>56	</a:t>
            </a:r>
            <a:r>
              <a:rPr lang="en-US" sz="2400" dirty="0" smtClean="0"/>
              <a:t>  0.2</a:t>
            </a:r>
            <a:endParaRPr lang="en-US" sz="2400" dirty="0"/>
          </a:p>
          <a:p>
            <a:pPr>
              <a:lnSpc>
                <a:spcPct val="80000"/>
              </a:lnSpc>
              <a:buFontTx/>
              <a:buNone/>
            </a:pPr>
            <a:r>
              <a:rPr lang="en-US" sz="2400" dirty="0"/>
              <a:t>	Anderson, 1999				</a:t>
            </a:r>
            <a:r>
              <a:rPr lang="en-US" sz="2400" dirty="0" smtClean="0"/>
              <a:t>165</a:t>
            </a:r>
            <a:r>
              <a:rPr lang="en-US" sz="2400" dirty="0"/>
              <a:t>	</a:t>
            </a:r>
            <a:r>
              <a:rPr lang="en-US" sz="2400" dirty="0" smtClean="0"/>
              <a:t>  0.5</a:t>
            </a:r>
            <a:endParaRPr lang="en-US" sz="2400" dirty="0"/>
          </a:p>
          <a:p>
            <a:pPr>
              <a:lnSpc>
                <a:spcPct val="80000"/>
              </a:lnSpc>
              <a:buFontTx/>
              <a:buNone/>
            </a:pPr>
            <a:r>
              <a:rPr lang="en-US" sz="2400" dirty="0"/>
              <a:t>	Francois en LEI, 2002			</a:t>
            </a:r>
            <a:r>
              <a:rPr lang="en-US" sz="2400" dirty="0" smtClean="0"/>
              <a:t>109</a:t>
            </a:r>
            <a:r>
              <a:rPr lang="en-US" sz="2400" dirty="0"/>
              <a:t>	</a:t>
            </a:r>
            <a:r>
              <a:rPr lang="en-US" sz="2400" dirty="0" smtClean="0"/>
              <a:t>  0.4</a:t>
            </a:r>
            <a:endParaRPr lang="en-US" sz="2400" dirty="0"/>
          </a:p>
        </p:txBody>
      </p:sp>
      <p:sp>
        <p:nvSpPr>
          <p:cNvPr id="317444" name="Text Box 4"/>
          <p:cNvSpPr txBox="1">
            <a:spLocks noChangeArrowheads="1"/>
          </p:cNvSpPr>
          <p:nvPr/>
        </p:nvSpPr>
        <p:spPr bwMode="auto">
          <a:xfrm>
            <a:off x="323528" y="620688"/>
            <a:ext cx="843121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200" dirty="0" smtClean="0">
                <a:solidFill>
                  <a:schemeClr val="tx2"/>
                </a:solidFill>
                <a:latin typeface="Times New Roman" panose="02020603050405020304" pitchFamily="18" charset="0"/>
                <a:cs typeface="Times New Roman" panose="02020603050405020304" pitchFamily="18" charset="0"/>
              </a:rPr>
              <a:t>Why liberalize? Estimates </a:t>
            </a:r>
            <a:r>
              <a:rPr lang="en-US" sz="3200" dirty="0">
                <a:solidFill>
                  <a:schemeClr val="tx2"/>
                </a:solidFill>
                <a:latin typeface="Times New Roman" panose="02020603050405020304" pitchFamily="18" charset="0"/>
                <a:cs typeface="Times New Roman" panose="02020603050405020304" pitchFamily="18" charset="0"/>
              </a:rPr>
              <a:t>of global welfare gains of removing global agricultural trade distortions ($US billions)</a:t>
            </a:r>
          </a:p>
        </p:txBody>
      </p:sp>
      <p:grpSp>
        <p:nvGrpSpPr>
          <p:cNvPr id="5" name="Group 4"/>
          <p:cNvGrpSpPr/>
          <p:nvPr/>
        </p:nvGrpSpPr>
        <p:grpSpPr>
          <a:xfrm>
            <a:off x="609600" y="3048000"/>
            <a:ext cx="7391400" cy="2590800"/>
            <a:chOff x="609600" y="3048000"/>
            <a:chExt cx="7391400" cy="2590800"/>
          </a:xfrm>
        </p:grpSpPr>
        <p:cxnSp>
          <p:nvCxnSpPr>
            <p:cNvPr id="3" name="Straight Connector 2"/>
            <p:cNvCxnSpPr/>
            <p:nvPr/>
          </p:nvCxnSpPr>
          <p:spPr>
            <a:xfrm>
              <a:off x="609600" y="3048000"/>
              <a:ext cx="7391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9600" y="5638800"/>
              <a:ext cx="7391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323528" y="5877272"/>
            <a:ext cx="8352928" cy="646331"/>
          </a:xfrm>
          <a:prstGeom prst="rect">
            <a:avLst/>
          </a:prstGeom>
          <a:noFill/>
        </p:spPr>
        <p:txBody>
          <a:bodyPr wrap="square" rtlCol="0">
            <a:spAutoFit/>
          </a:bodyPr>
          <a:lstStyle/>
          <a:p>
            <a:r>
              <a:rPr lang="en-US" sz="1200" dirty="0" smtClean="0"/>
              <a:t>Source: </a:t>
            </a:r>
            <a:r>
              <a:rPr lang="en-US" sz="1200" dirty="0" err="1" smtClean="0"/>
              <a:t>Kuyvenhoven</a:t>
            </a:r>
            <a:r>
              <a:rPr lang="en-US" sz="1200" dirty="0" smtClean="0"/>
              <a:t>, A. &amp; H. </a:t>
            </a:r>
            <a:r>
              <a:rPr lang="en-US" sz="1200" dirty="0" err="1" smtClean="0"/>
              <a:t>Stolwijk</a:t>
            </a:r>
            <a:r>
              <a:rPr lang="en-US" sz="1200" dirty="0" smtClean="0"/>
              <a:t>, 2011. Developing Countries and EU Agricultural and Food Policy. Chap 5 in </a:t>
            </a:r>
            <a:r>
              <a:rPr lang="en-US" sz="1200" i="1" dirty="0" smtClean="0"/>
              <a:t>EU Policy for Agriculture, Food and Rural Areas</a:t>
            </a:r>
            <a:r>
              <a:rPr lang="en-US" sz="1200" dirty="0" smtClean="0"/>
              <a:t> (pp. 121-138) edited by A. </a:t>
            </a:r>
            <a:r>
              <a:rPr lang="en-US" sz="1200" dirty="0" err="1" smtClean="0"/>
              <a:t>Oskam</a:t>
            </a:r>
            <a:r>
              <a:rPr lang="en-US" sz="1200" dirty="0" smtClean="0"/>
              <a:t>, G. </a:t>
            </a:r>
            <a:r>
              <a:rPr lang="en-US" sz="1200" dirty="0" err="1" smtClean="0"/>
              <a:t>Meester</a:t>
            </a:r>
            <a:r>
              <a:rPr lang="en-US" sz="1200" dirty="0" smtClean="0"/>
              <a:t> &amp; H. Silvis. </a:t>
            </a:r>
            <a:r>
              <a:rPr lang="en-US" sz="1200" dirty="0" err="1" smtClean="0"/>
              <a:t>Wageningnen</a:t>
            </a:r>
            <a:r>
              <a:rPr lang="en-US" sz="1200" dirty="0" smtClean="0"/>
              <a:t>, NL: </a:t>
            </a:r>
            <a:r>
              <a:rPr lang="en-US" sz="1200" dirty="0" err="1" smtClean="0"/>
              <a:t>Wageningen</a:t>
            </a:r>
            <a:r>
              <a:rPr lang="en-US" sz="1200" dirty="0" smtClean="0"/>
              <a:t> Academic Publishers. </a:t>
            </a:r>
            <a:r>
              <a:rPr lang="en-US" sz="1200" dirty="0"/>
              <a:t>p</a:t>
            </a:r>
            <a:r>
              <a:rPr lang="en-US" sz="1200" dirty="0" smtClean="0"/>
              <a:t>.129 </a:t>
            </a:r>
            <a:endParaRPr lang="en-US" sz="1200" dirty="0"/>
          </a:p>
        </p:txBody>
      </p:sp>
    </p:spTree>
    <p:extLst>
      <p:ext uri="{BB962C8B-B14F-4D97-AF65-F5344CB8AC3E}">
        <p14:creationId xmlns:p14="http://schemas.microsoft.com/office/powerpoint/2010/main" val="38871256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524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WTO Agricultural Boxes</a:t>
            </a:r>
            <a:endParaRPr lang="en-CA" dirty="0"/>
          </a:p>
        </p:txBody>
      </p:sp>
      <p:sp>
        <p:nvSpPr>
          <p:cNvPr id="3" name="Content Placeholder 2"/>
          <p:cNvSpPr>
            <a:spLocks noGrp="1"/>
          </p:cNvSpPr>
          <p:nvPr>
            <p:ph idx="1"/>
          </p:nvPr>
        </p:nvSpPr>
        <p:spPr>
          <a:xfrm>
            <a:off x="323528" y="1600200"/>
            <a:ext cx="8496944" cy="4925144"/>
          </a:xfrm>
        </p:spPr>
        <p:txBody>
          <a:bodyPr>
            <a:normAutofit fontScale="92500" lnSpcReduction="20000"/>
          </a:bodyPr>
          <a:lstStyle/>
          <a:p>
            <a:r>
              <a:rPr lang="en-GB" dirty="0"/>
              <a:t>In WTO terminology, subsidies in general are identified by </a:t>
            </a:r>
            <a:r>
              <a:rPr lang="en-GB" dirty="0" smtClean="0"/>
              <a:t>‘boxes’ that </a:t>
            </a:r>
            <a:r>
              <a:rPr lang="en-GB" dirty="0"/>
              <a:t>are given the colours of traffic lights: </a:t>
            </a:r>
            <a:endParaRPr lang="en-GB" dirty="0" smtClean="0"/>
          </a:p>
          <a:p>
            <a:pPr lvl="1"/>
            <a:r>
              <a:rPr lang="en-GB" dirty="0" smtClean="0"/>
              <a:t>green </a:t>
            </a:r>
            <a:r>
              <a:rPr lang="en-GB" dirty="0"/>
              <a:t>(</a:t>
            </a:r>
            <a:r>
              <a:rPr lang="en-GB" dirty="0" smtClean="0"/>
              <a:t>permitted)</a:t>
            </a:r>
          </a:p>
          <a:p>
            <a:pPr lvl="1"/>
            <a:r>
              <a:rPr lang="en-GB" dirty="0" smtClean="0"/>
              <a:t>amber </a:t>
            </a:r>
            <a:r>
              <a:rPr lang="en-GB" dirty="0"/>
              <a:t>(slow down — i.e. </a:t>
            </a:r>
            <a:r>
              <a:rPr lang="en-GB" dirty="0" smtClean="0"/>
              <a:t>reduce)</a:t>
            </a:r>
          </a:p>
          <a:p>
            <a:pPr lvl="1"/>
            <a:r>
              <a:rPr lang="en-GB" dirty="0" smtClean="0"/>
              <a:t>red </a:t>
            </a:r>
            <a:r>
              <a:rPr lang="en-GB" dirty="0"/>
              <a:t>(forbidden). </a:t>
            </a:r>
            <a:endParaRPr lang="en-GB" dirty="0" smtClean="0"/>
          </a:p>
          <a:p>
            <a:r>
              <a:rPr lang="en-GB" dirty="0" smtClean="0"/>
              <a:t>In </a:t>
            </a:r>
            <a:r>
              <a:rPr lang="en-GB" dirty="0"/>
              <a:t>agriculture, things </a:t>
            </a:r>
            <a:r>
              <a:rPr lang="en-GB" dirty="0" smtClean="0"/>
              <a:t>are </a:t>
            </a:r>
            <a:r>
              <a:rPr lang="en-GB" dirty="0"/>
              <a:t>more complicated. </a:t>
            </a:r>
            <a:r>
              <a:rPr lang="en-GB" dirty="0" smtClean="0"/>
              <a:t>In the </a:t>
            </a:r>
            <a:r>
              <a:rPr lang="en-GB" dirty="0"/>
              <a:t>Agriculture </a:t>
            </a:r>
            <a:r>
              <a:rPr lang="en-GB" dirty="0" smtClean="0"/>
              <a:t>Agreement: </a:t>
            </a:r>
          </a:p>
          <a:p>
            <a:pPr lvl="1"/>
            <a:r>
              <a:rPr lang="en-GB" b="1" dirty="0" smtClean="0">
                <a:solidFill>
                  <a:srgbClr val="FF0000"/>
                </a:solidFill>
              </a:rPr>
              <a:t>There is NO red box</a:t>
            </a:r>
            <a:r>
              <a:rPr lang="en-GB" dirty="0" smtClean="0"/>
              <a:t> </a:t>
            </a:r>
          </a:p>
          <a:p>
            <a:pPr lvl="1"/>
            <a:r>
              <a:rPr lang="en-GB" b="1" dirty="0" smtClean="0">
                <a:solidFill>
                  <a:srgbClr val="FF9900"/>
                </a:solidFill>
              </a:rPr>
              <a:t>Amber box</a:t>
            </a:r>
            <a:r>
              <a:rPr lang="en-GB" dirty="0" smtClean="0"/>
              <a:t>: domestic supports that exceed reduction </a:t>
            </a:r>
            <a:r>
              <a:rPr lang="en-GB" dirty="0"/>
              <a:t>commitment </a:t>
            </a:r>
            <a:r>
              <a:rPr lang="en-GB" dirty="0" smtClean="0"/>
              <a:t>levels; any measures that distort production and trade</a:t>
            </a:r>
          </a:p>
          <a:p>
            <a:pPr lvl="1"/>
            <a:r>
              <a:rPr lang="en-GB" b="1" dirty="0" smtClean="0">
                <a:solidFill>
                  <a:srgbClr val="0070C0"/>
                </a:solidFill>
              </a:rPr>
              <a:t>Blue box</a:t>
            </a:r>
            <a:r>
              <a:rPr lang="en-GB" dirty="0" smtClean="0"/>
              <a:t>: </a:t>
            </a:r>
            <a:r>
              <a:rPr lang="en-GB" dirty="0"/>
              <a:t>subsidies that are tied to </a:t>
            </a:r>
            <a:r>
              <a:rPr lang="en-GB" dirty="0" smtClean="0"/>
              <a:t>programs </a:t>
            </a:r>
            <a:r>
              <a:rPr lang="en-GB" dirty="0"/>
              <a:t>that limit </a:t>
            </a:r>
            <a:r>
              <a:rPr lang="en-GB" dirty="0" smtClean="0"/>
              <a:t>production (e.g., supply-restricting marketing boards) </a:t>
            </a:r>
          </a:p>
          <a:p>
            <a:pPr lvl="1"/>
            <a:r>
              <a:rPr lang="en-GB" b="1" dirty="0" smtClean="0">
                <a:solidFill>
                  <a:srgbClr val="00B050"/>
                </a:solidFill>
              </a:rPr>
              <a:t>Green box</a:t>
            </a:r>
            <a:r>
              <a:rPr lang="en-GB" dirty="0" smtClean="0"/>
              <a:t>: acceptable (supposedly non-trade distorting) policy</a:t>
            </a:r>
            <a:endParaRPr lang="en-GB" dirty="0"/>
          </a:p>
          <a:p>
            <a:pPr lvl="1"/>
            <a:r>
              <a:rPr lang="en-GB" b="1" dirty="0" smtClean="0"/>
              <a:t>S&amp;D box</a:t>
            </a:r>
            <a:r>
              <a:rPr lang="en-GB" dirty="0" smtClean="0"/>
              <a:t>: exemptions </a:t>
            </a:r>
            <a:r>
              <a:rPr lang="en-GB" dirty="0"/>
              <a:t>for developing </a:t>
            </a:r>
            <a:r>
              <a:rPr lang="en-GB" dirty="0" smtClean="0"/>
              <a:t>countries.</a:t>
            </a:r>
            <a:endParaRPr lang="en-CA" dirty="0"/>
          </a:p>
        </p:txBody>
      </p:sp>
    </p:spTree>
    <p:extLst>
      <p:ext uri="{BB962C8B-B14F-4D97-AF65-F5344CB8AC3E}">
        <p14:creationId xmlns:p14="http://schemas.microsoft.com/office/powerpoint/2010/main" val="12862622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C000"/>
                </a:solidFill>
              </a:rPr>
              <a:t>Amber Box</a:t>
            </a:r>
            <a:endParaRPr lang="en-CA" dirty="0">
              <a:solidFill>
                <a:srgbClr val="FFC000"/>
              </a:solidFill>
            </a:endParaRPr>
          </a:p>
        </p:txBody>
      </p:sp>
      <p:sp>
        <p:nvSpPr>
          <p:cNvPr id="3" name="Content Placeholder 2"/>
          <p:cNvSpPr>
            <a:spLocks noGrp="1"/>
          </p:cNvSpPr>
          <p:nvPr>
            <p:ph idx="1"/>
          </p:nvPr>
        </p:nvSpPr>
        <p:spPr>
          <a:xfrm>
            <a:off x="251520" y="1600200"/>
            <a:ext cx="8435280" cy="4997152"/>
          </a:xfrm>
        </p:spPr>
        <p:txBody>
          <a:bodyPr>
            <a:noAutofit/>
          </a:bodyPr>
          <a:lstStyle/>
          <a:p>
            <a:r>
              <a:rPr lang="en-GB" sz="2400" dirty="0"/>
              <a:t>All domestic support measures considered to distort production and trade (with some exceptions) fall into the amber box, which is defined </a:t>
            </a:r>
            <a:r>
              <a:rPr lang="en-GB" sz="2400" dirty="0" smtClean="0"/>
              <a:t>(Article</a:t>
            </a:r>
            <a:r>
              <a:rPr lang="en-GB" sz="2400" dirty="0"/>
              <a:t> 6 of the Agriculture </a:t>
            </a:r>
            <a:r>
              <a:rPr lang="en-GB" sz="2400" dirty="0" smtClean="0"/>
              <a:t>Agreement) </a:t>
            </a:r>
            <a:r>
              <a:rPr lang="en-GB" sz="2400" dirty="0"/>
              <a:t>as all domestic supports except those in the blue and green boxes. These include measures to support </a:t>
            </a:r>
            <a:r>
              <a:rPr lang="en-GB" sz="2400" dirty="0" smtClean="0"/>
              <a:t>prices </a:t>
            </a:r>
            <a:r>
              <a:rPr lang="en-GB" sz="2400" dirty="0"/>
              <a:t>or subsidies directly related to production quantities.</a:t>
            </a:r>
            <a:endParaRPr lang="en-CA" sz="2400" dirty="0"/>
          </a:p>
          <a:p>
            <a:r>
              <a:rPr lang="en-GB" sz="2400" dirty="0" smtClean="0"/>
              <a:t>These </a:t>
            </a:r>
            <a:r>
              <a:rPr lang="en-GB" sz="2400" dirty="0"/>
              <a:t>supports are subject to limits: </a:t>
            </a:r>
            <a:r>
              <a:rPr lang="en-GB" sz="2400" dirty="0" smtClean="0"/>
              <a:t>‘</a:t>
            </a:r>
            <a:r>
              <a:rPr lang="en-GB" sz="2400" i="1" dirty="0" smtClean="0"/>
              <a:t>de </a:t>
            </a:r>
            <a:r>
              <a:rPr lang="en-GB" sz="2400" i="1" dirty="0" err="1" smtClean="0"/>
              <a:t>minimis</a:t>
            </a:r>
            <a:r>
              <a:rPr lang="en-GB" sz="2400" dirty="0" smtClean="0"/>
              <a:t>’ (minimal) </a:t>
            </a:r>
            <a:r>
              <a:rPr lang="en-GB" sz="2400" dirty="0"/>
              <a:t>supports are allowed (5</a:t>
            </a:r>
            <a:r>
              <a:rPr lang="en-GB" sz="2400" dirty="0" smtClean="0"/>
              <a:t>% of </a:t>
            </a:r>
            <a:r>
              <a:rPr lang="en-GB" sz="2400" dirty="0"/>
              <a:t>agricultural production for developed countries, 10% for developing countries); the 30 WTO members that had larger subsidies than the </a:t>
            </a:r>
            <a:r>
              <a:rPr lang="en-GB" sz="2400" i="1" dirty="0"/>
              <a:t>de </a:t>
            </a:r>
            <a:r>
              <a:rPr lang="en-GB" sz="2400" i="1" dirty="0" err="1"/>
              <a:t>minimis</a:t>
            </a:r>
            <a:r>
              <a:rPr lang="en-GB" sz="2400" dirty="0"/>
              <a:t> levels at the beginning of the post-Uruguay Round reform period are committed to reduce these subsidies</a:t>
            </a:r>
            <a:r>
              <a:rPr lang="en-GB" sz="2400" dirty="0" smtClean="0"/>
              <a:t>.</a:t>
            </a:r>
            <a:endParaRPr lang="en-CA" sz="2400" dirty="0"/>
          </a:p>
        </p:txBody>
      </p:sp>
      <p:pic>
        <p:nvPicPr>
          <p:cNvPr id="6146" name="Picture 2" descr="amber_box_withtex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228600"/>
            <a:ext cx="1439863"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90069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0070C0"/>
                </a:solidFill>
              </a:rPr>
              <a:t>Blue Box</a:t>
            </a:r>
            <a:endParaRPr lang="en-CA" dirty="0">
              <a:solidFill>
                <a:srgbClr val="0070C0"/>
              </a:solidFill>
            </a:endParaRPr>
          </a:p>
        </p:txBody>
      </p:sp>
      <p:sp>
        <p:nvSpPr>
          <p:cNvPr id="3" name="Content Placeholder 2"/>
          <p:cNvSpPr>
            <a:spLocks noGrp="1"/>
          </p:cNvSpPr>
          <p:nvPr>
            <p:ph idx="1"/>
          </p:nvPr>
        </p:nvSpPr>
        <p:spPr>
          <a:xfrm>
            <a:off x="107504" y="1268760"/>
            <a:ext cx="8892480" cy="5445224"/>
          </a:xfrm>
        </p:spPr>
        <p:txBody>
          <a:bodyPr>
            <a:normAutofit fontScale="92500" lnSpcReduction="10000"/>
          </a:bodyPr>
          <a:lstStyle/>
          <a:p>
            <a:r>
              <a:rPr lang="en-GB" dirty="0" smtClean="0"/>
              <a:t>Created in 1995</a:t>
            </a:r>
          </a:p>
          <a:p>
            <a:r>
              <a:rPr lang="en-GB" dirty="0" smtClean="0"/>
              <a:t>This </a:t>
            </a:r>
            <a:r>
              <a:rPr lang="en-GB" dirty="0"/>
              <a:t>is the </a:t>
            </a:r>
            <a:r>
              <a:rPr lang="en-GB" dirty="0" smtClean="0"/>
              <a:t>‘amber </a:t>
            </a:r>
            <a:r>
              <a:rPr lang="en-GB" dirty="0"/>
              <a:t>box with </a:t>
            </a:r>
            <a:r>
              <a:rPr lang="en-GB" dirty="0" smtClean="0"/>
              <a:t>conditions’ – </a:t>
            </a:r>
            <a:r>
              <a:rPr lang="en-GB" dirty="0"/>
              <a:t>conditions designed to reduce </a:t>
            </a:r>
            <a:r>
              <a:rPr lang="en-GB" dirty="0" smtClean="0"/>
              <a:t>distortions. </a:t>
            </a:r>
            <a:r>
              <a:rPr lang="en-GB" i="1" dirty="0"/>
              <a:t>Any support that would normally be in the amber </a:t>
            </a:r>
            <a:r>
              <a:rPr lang="en-GB" i="1" dirty="0" smtClean="0"/>
              <a:t>box </a:t>
            </a:r>
            <a:r>
              <a:rPr lang="en-GB" i="1" dirty="0"/>
              <a:t>is placed in the blue box if the support also requires farmers to limit production </a:t>
            </a:r>
            <a:r>
              <a:rPr lang="en-GB" dirty="0" smtClean="0"/>
              <a:t>(see </a:t>
            </a:r>
            <a:r>
              <a:rPr lang="en-GB" dirty="0"/>
              <a:t>Paragraph 5 of Article 6 of the Agriculture </a:t>
            </a:r>
            <a:r>
              <a:rPr lang="en-GB" dirty="0" smtClean="0"/>
              <a:t>Agreement).</a:t>
            </a:r>
          </a:p>
          <a:p>
            <a:pPr lvl="1"/>
            <a:r>
              <a:rPr lang="en-GB" sz="2600" dirty="0" smtClean="0"/>
              <a:t>Set aside programs/cross compliance</a:t>
            </a:r>
          </a:p>
          <a:p>
            <a:pPr lvl="1"/>
            <a:r>
              <a:rPr lang="en-GB" sz="2600" dirty="0" smtClean="0"/>
              <a:t>Supply management (?)</a:t>
            </a:r>
          </a:p>
          <a:p>
            <a:r>
              <a:rPr lang="en-GB" dirty="0" smtClean="0"/>
              <a:t>At </a:t>
            </a:r>
            <a:r>
              <a:rPr lang="en-GB" dirty="0"/>
              <a:t>present there are no limits on spending on blue box subsidies. In the current negotiations, some countries want to keep the blue box as it is because they see it as a crucial means of moving away from distorting amber box subsidies without causing too much hardship</a:t>
            </a:r>
            <a:r>
              <a:rPr lang="en-GB" dirty="0" smtClean="0"/>
              <a:t>.</a:t>
            </a:r>
            <a:endParaRPr lang="en-CA" dirty="0"/>
          </a:p>
        </p:txBody>
      </p:sp>
      <p:pic>
        <p:nvPicPr>
          <p:cNvPr id="7170" name="Picture 2" descr="blue_box_withtex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228600"/>
            <a:ext cx="147478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99968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chemeClr val="accent3">
                    <a:lumMod val="75000"/>
                  </a:schemeClr>
                </a:solidFill>
              </a:rPr>
              <a:t>Green Box</a:t>
            </a:r>
            <a:endParaRPr lang="en-CA" dirty="0">
              <a:solidFill>
                <a:schemeClr val="accent3">
                  <a:lumMod val="75000"/>
                </a:schemeClr>
              </a:solidFill>
            </a:endParaRPr>
          </a:p>
        </p:txBody>
      </p:sp>
      <p:sp>
        <p:nvSpPr>
          <p:cNvPr id="3" name="Content Placeholder 2"/>
          <p:cNvSpPr>
            <a:spLocks noGrp="1"/>
          </p:cNvSpPr>
          <p:nvPr>
            <p:ph idx="1"/>
          </p:nvPr>
        </p:nvSpPr>
        <p:spPr>
          <a:xfrm>
            <a:off x="179512" y="1600200"/>
            <a:ext cx="8712968" cy="4997152"/>
          </a:xfrm>
        </p:spPr>
        <p:txBody>
          <a:bodyPr>
            <a:normAutofit fontScale="92500"/>
          </a:bodyPr>
          <a:lstStyle/>
          <a:p>
            <a:r>
              <a:rPr lang="en-GB" dirty="0" smtClean="0"/>
              <a:t>Defined </a:t>
            </a:r>
            <a:r>
              <a:rPr lang="en-GB" dirty="0"/>
              <a:t>in Annex 2 of the Agriculture </a:t>
            </a:r>
            <a:r>
              <a:rPr lang="en-GB" dirty="0" smtClean="0"/>
              <a:t>Agreement</a:t>
            </a:r>
          </a:p>
          <a:p>
            <a:r>
              <a:rPr lang="en-GB" dirty="0" smtClean="0"/>
              <a:t>To </a:t>
            </a:r>
            <a:r>
              <a:rPr lang="en-GB" dirty="0"/>
              <a:t>qualify, green box subsidies must not distort trade, or at most cause minimal distortion (paragraph 1). They have to be government-funded (not by charging consumers higher prices) and must not involve price support.</a:t>
            </a:r>
            <a:endParaRPr lang="en-CA" dirty="0"/>
          </a:p>
          <a:p>
            <a:r>
              <a:rPr lang="en-GB" dirty="0" smtClean="0"/>
              <a:t>Tend </a:t>
            </a:r>
            <a:r>
              <a:rPr lang="en-GB" dirty="0"/>
              <a:t>to be </a:t>
            </a:r>
            <a:r>
              <a:rPr lang="en-GB" dirty="0" smtClean="0"/>
              <a:t>programs not </a:t>
            </a:r>
            <a:r>
              <a:rPr lang="en-GB" dirty="0"/>
              <a:t>targeted at particular products, and include direct income supports for farmers </a:t>
            </a:r>
            <a:r>
              <a:rPr lang="en-GB" dirty="0" smtClean="0"/>
              <a:t>not </a:t>
            </a:r>
            <a:r>
              <a:rPr lang="en-GB" dirty="0"/>
              <a:t>related to </a:t>
            </a:r>
            <a:r>
              <a:rPr lang="en-GB" dirty="0" smtClean="0"/>
              <a:t>(i.e., </a:t>
            </a:r>
            <a:r>
              <a:rPr lang="en-GB" i="1" dirty="0" smtClean="0"/>
              <a:t>decoupled</a:t>
            </a:r>
            <a:r>
              <a:rPr lang="en-GB" dirty="0" smtClean="0"/>
              <a:t> </a:t>
            </a:r>
            <a:r>
              <a:rPr lang="en-GB" dirty="0"/>
              <a:t>from) current production levels or </a:t>
            </a:r>
            <a:r>
              <a:rPr lang="en-GB" dirty="0" smtClean="0"/>
              <a:t>prices.</a:t>
            </a:r>
          </a:p>
          <a:p>
            <a:r>
              <a:rPr lang="en-GB" dirty="0" smtClean="0"/>
              <a:t>Include </a:t>
            </a:r>
            <a:r>
              <a:rPr lang="en-GB" dirty="0"/>
              <a:t>environmental protection and regional development </a:t>
            </a:r>
            <a:r>
              <a:rPr lang="en-GB" dirty="0" smtClean="0"/>
              <a:t>programs</a:t>
            </a:r>
            <a:r>
              <a:rPr lang="en-GB" dirty="0"/>
              <a:t>. “Green box” subsidies are therefore allowed without limits, </a:t>
            </a:r>
            <a:r>
              <a:rPr lang="en-GB" dirty="0" smtClean="0"/>
              <a:t>but comply </a:t>
            </a:r>
            <a:r>
              <a:rPr lang="en-GB" dirty="0"/>
              <a:t>with </a:t>
            </a:r>
            <a:r>
              <a:rPr lang="en-GB" dirty="0" smtClean="0"/>
              <a:t>other </a:t>
            </a:r>
            <a:r>
              <a:rPr lang="en-GB" dirty="0"/>
              <a:t>criteria </a:t>
            </a:r>
            <a:r>
              <a:rPr lang="en-GB" dirty="0" smtClean="0"/>
              <a:t>in </a:t>
            </a:r>
            <a:r>
              <a:rPr lang="en-GB" dirty="0"/>
              <a:t>Annex </a:t>
            </a:r>
            <a:r>
              <a:rPr lang="en-GB" dirty="0" smtClean="0"/>
              <a:t>2.</a:t>
            </a:r>
            <a:endParaRPr lang="en-CA" dirty="0"/>
          </a:p>
        </p:txBody>
      </p:sp>
      <p:pic>
        <p:nvPicPr>
          <p:cNvPr id="8194" name="Picture 2" descr="green_box_withtex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228600"/>
            <a:ext cx="147478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582410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solidFill>
                  <a:schemeClr val="accent3">
                    <a:lumMod val="75000"/>
                  </a:schemeClr>
                </a:solidFill>
              </a:rPr>
              <a:t>Green Box: Summary</a:t>
            </a:r>
            <a:endParaRPr lang="en-CA" dirty="0">
              <a:solidFill>
                <a:schemeClr val="accent3">
                  <a:lumMod val="75000"/>
                </a:schemeClr>
              </a:solidFill>
            </a:endParaRPr>
          </a:p>
        </p:txBody>
      </p:sp>
      <p:sp>
        <p:nvSpPr>
          <p:cNvPr id="3" name="Content Placeholder 2"/>
          <p:cNvSpPr>
            <a:spLocks noGrp="1"/>
          </p:cNvSpPr>
          <p:nvPr>
            <p:ph idx="1"/>
          </p:nvPr>
        </p:nvSpPr>
        <p:spPr>
          <a:xfrm>
            <a:off x="304800" y="1828800"/>
            <a:ext cx="8534400" cy="4648200"/>
          </a:xfrm>
        </p:spPr>
        <p:txBody>
          <a:bodyPr>
            <a:normAutofit/>
          </a:bodyPr>
          <a:lstStyle/>
          <a:p>
            <a:pPr marL="0" indent="0">
              <a:buNone/>
            </a:pPr>
            <a:r>
              <a:rPr lang="en-CA" dirty="0"/>
              <a:t>To be eligible to be categorized </a:t>
            </a:r>
            <a:r>
              <a:rPr lang="en-CA" dirty="0" smtClean="0"/>
              <a:t>as </a:t>
            </a:r>
            <a:r>
              <a:rPr lang="en-CA" dirty="0"/>
              <a:t>“green box</a:t>
            </a:r>
            <a:r>
              <a:rPr lang="en-CA" dirty="0" smtClean="0"/>
              <a:t>”, </a:t>
            </a:r>
            <a:r>
              <a:rPr lang="en-CA" dirty="0"/>
              <a:t>a support measure must meet two basic criteria:</a:t>
            </a:r>
          </a:p>
          <a:p>
            <a:pPr marL="971550" lvl="1" indent="-514350">
              <a:buFont typeface="+mj-lt"/>
              <a:buAutoNum type="arabicPeriod"/>
            </a:pPr>
            <a:r>
              <a:rPr lang="en-CA" sz="3200" dirty="0"/>
              <a:t>The support must be government funded</a:t>
            </a:r>
          </a:p>
          <a:p>
            <a:pPr marL="971550" lvl="1" indent="-514350">
              <a:buFont typeface="+mj-lt"/>
              <a:buAutoNum type="arabicPeriod"/>
            </a:pPr>
            <a:r>
              <a:rPr lang="en-CA" sz="3200" dirty="0"/>
              <a:t>The support must not have the effect of providing </a:t>
            </a:r>
            <a:r>
              <a:rPr lang="en-CA" sz="3200" u="sng" dirty="0"/>
              <a:t>price</a:t>
            </a:r>
            <a:r>
              <a:rPr lang="en-CA" sz="3200" dirty="0"/>
              <a:t> support to </a:t>
            </a:r>
            <a:r>
              <a:rPr lang="en-CA" sz="3200" dirty="0" smtClean="0"/>
              <a:t>producers as price support is viewed as distorting production and trade</a:t>
            </a:r>
            <a:endParaRPr lang="en-CA" sz="3200" dirty="0"/>
          </a:p>
          <a:p>
            <a:r>
              <a:rPr lang="en-CA" b="1" dirty="0" smtClean="0"/>
              <a:t>Example</a:t>
            </a:r>
            <a:r>
              <a:rPr lang="en-CA" dirty="0" smtClean="0"/>
              <a:t>: Safety Nets such as Single Farm Payment, Whole Farm Insurance</a:t>
            </a:r>
            <a:endParaRPr lang="en-CA" dirty="0"/>
          </a:p>
        </p:txBody>
      </p:sp>
      <p:pic>
        <p:nvPicPr>
          <p:cNvPr id="4" name="Picture 2" descr="green_box_withtex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83412" y="228600"/>
            <a:ext cx="147478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27290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CA" sz="3600" dirty="0" smtClean="0">
                <a:solidFill>
                  <a:schemeClr val="accent3">
                    <a:lumMod val="75000"/>
                  </a:schemeClr>
                </a:solidFill>
              </a:rPr>
              <a:t>Green Box Criteria: Safety Nets</a:t>
            </a:r>
            <a:endParaRPr lang="en-CA" sz="3600" dirty="0">
              <a:solidFill>
                <a:schemeClr val="accent3">
                  <a:lumMod val="75000"/>
                </a:schemeClr>
              </a:solidFill>
            </a:endParaRPr>
          </a:p>
        </p:txBody>
      </p:sp>
      <p:sp>
        <p:nvSpPr>
          <p:cNvPr id="3" name="Content Placeholder 2"/>
          <p:cNvSpPr>
            <a:spLocks noGrp="1"/>
          </p:cNvSpPr>
          <p:nvPr>
            <p:ph idx="1"/>
          </p:nvPr>
        </p:nvSpPr>
        <p:spPr>
          <a:xfrm>
            <a:off x="107504" y="908720"/>
            <a:ext cx="8784976" cy="5184576"/>
          </a:xfrm>
        </p:spPr>
        <p:txBody>
          <a:bodyPr>
            <a:normAutofit fontScale="92500" lnSpcReduction="10000"/>
          </a:bodyPr>
          <a:lstStyle/>
          <a:p>
            <a:pPr marL="0" indent="0">
              <a:buNone/>
            </a:pPr>
            <a:r>
              <a:rPr lang="en-CA" dirty="0" smtClean="0"/>
              <a:t>Specific criteria apply for safety nets:</a:t>
            </a:r>
          </a:p>
          <a:p>
            <a:pPr marL="571500" indent="-571500">
              <a:buFont typeface="+mj-lt"/>
              <a:buAutoNum type="romanLcPeriod"/>
            </a:pPr>
            <a:r>
              <a:rPr lang="en-CA" dirty="0" smtClean="0"/>
              <a:t>Eligibility for such payments shall be determined by an </a:t>
            </a:r>
            <a:r>
              <a:rPr lang="en-CA" u="sng" dirty="0" smtClean="0"/>
              <a:t>income loss that exceeds 30%</a:t>
            </a:r>
            <a:r>
              <a:rPr lang="en-CA" dirty="0" smtClean="0"/>
              <a:t> of some </a:t>
            </a:r>
            <a:r>
              <a:rPr lang="en-CA" b="1" dirty="0" smtClean="0"/>
              <a:t>reference level</a:t>
            </a:r>
            <a:r>
              <a:rPr lang="en-CA" dirty="0" smtClean="0"/>
              <a:t> (moving 5-year Olympic average or moving 3-year average). </a:t>
            </a:r>
          </a:p>
          <a:p>
            <a:pPr marL="571500" indent="-571500">
              <a:buFont typeface="+mj-lt"/>
              <a:buAutoNum type="romanLcPeriod"/>
            </a:pPr>
            <a:r>
              <a:rPr lang="en-CA" dirty="0"/>
              <a:t>Payments shall compensate for </a:t>
            </a:r>
            <a:r>
              <a:rPr lang="en-CA" b="1" dirty="0" smtClean="0"/>
              <a:t>≤70</a:t>
            </a:r>
            <a:r>
              <a:rPr lang="en-CA" b="1" dirty="0"/>
              <a:t>%</a:t>
            </a:r>
            <a:r>
              <a:rPr lang="en-CA" dirty="0"/>
              <a:t> of the producer’s </a:t>
            </a:r>
            <a:r>
              <a:rPr lang="en-CA" dirty="0" smtClean="0"/>
              <a:t>loss. (If threshold of 85% is used, as in Canada’s Growing Forward program, difference would be assigned to blue box)</a:t>
            </a:r>
          </a:p>
          <a:p>
            <a:pPr marL="571500" indent="-571500">
              <a:buFont typeface="+mj-lt"/>
              <a:buAutoNum type="romanLcPeriod"/>
            </a:pPr>
            <a:r>
              <a:rPr lang="en-CA" dirty="0"/>
              <a:t>Payments shall relate solely to income; it shall not relate to the type or volume of </a:t>
            </a:r>
            <a:r>
              <a:rPr lang="en-CA" dirty="0" smtClean="0"/>
              <a:t>production</a:t>
            </a:r>
          </a:p>
          <a:p>
            <a:pPr marL="0" indent="0">
              <a:buNone/>
            </a:pPr>
            <a:endParaRPr lang="en-CA" dirty="0"/>
          </a:p>
          <a:p>
            <a:pPr marL="0" indent="0">
              <a:buNone/>
            </a:pPr>
            <a:r>
              <a:rPr lang="en-CA" dirty="0" smtClean="0"/>
              <a:t>This is the main reason why countries have turned to crop insurance, particularly whole farm insurance.</a:t>
            </a:r>
            <a:endParaRPr lang="en-CA" dirty="0"/>
          </a:p>
        </p:txBody>
      </p:sp>
      <p:sp>
        <p:nvSpPr>
          <p:cNvPr id="4" name="TextBox 3"/>
          <p:cNvSpPr txBox="1"/>
          <p:nvPr/>
        </p:nvSpPr>
        <p:spPr>
          <a:xfrm>
            <a:off x="251520" y="6093296"/>
            <a:ext cx="8730689" cy="523220"/>
          </a:xfrm>
          <a:prstGeom prst="rect">
            <a:avLst/>
          </a:prstGeom>
          <a:noFill/>
        </p:spPr>
        <p:txBody>
          <a:bodyPr wrap="square" rtlCol="0">
            <a:spAutoFit/>
          </a:bodyPr>
          <a:lstStyle/>
          <a:p>
            <a:r>
              <a:rPr lang="en-US" sz="2800" b="1" u="sng" dirty="0" smtClean="0">
                <a:solidFill>
                  <a:srgbClr val="FF0000"/>
                </a:solidFill>
              </a:rPr>
              <a:t>Question</a:t>
            </a:r>
            <a:r>
              <a:rPr lang="en-US" sz="2800" b="1" dirty="0" smtClean="0">
                <a:solidFill>
                  <a:srgbClr val="FF0000"/>
                </a:solidFill>
              </a:rPr>
              <a:t>: Does whole farm insurance distort production?</a:t>
            </a:r>
            <a:endParaRPr lang="en-US" sz="2800" b="1" dirty="0">
              <a:solidFill>
                <a:srgbClr val="FF0000"/>
              </a:solidFill>
            </a:endParaRPr>
          </a:p>
        </p:txBody>
      </p:sp>
      <p:pic>
        <p:nvPicPr>
          <p:cNvPr id="5" name="Picture 2" descr="green_box_withtex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07421" y="116632"/>
            <a:ext cx="147478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34541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1075</TotalTime>
  <Words>1585</Words>
  <Application>Microsoft Macintosh PowerPoint</Application>
  <PresentationFormat>On-screen Show (4:3)</PresentationFormat>
  <Paragraphs>261</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Agriculture and Food in International Trade</vt:lpstr>
      <vt:lpstr>Agriculture and World Trade Organization (WTO) Negotiations</vt:lpstr>
      <vt:lpstr> </vt:lpstr>
      <vt:lpstr>WTO Agricultural Boxes</vt:lpstr>
      <vt:lpstr>Amber Box</vt:lpstr>
      <vt:lpstr>Blue Box</vt:lpstr>
      <vt:lpstr>Green Box</vt:lpstr>
      <vt:lpstr>Green Box: Summary</vt:lpstr>
      <vt:lpstr>Green Box Criteria: Safety Nets</vt:lpstr>
      <vt:lpstr>Canada – European Union Comprehensive Economic and Trade Agreement (CETA)</vt:lpstr>
      <vt:lpstr>PowerPoint Presentation</vt:lpstr>
      <vt:lpstr>CETA: European issues of sensitivity</vt:lpstr>
      <vt:lpstr>CETA: Canada’s Sensitive Issues</vt:lpstr>
      <vt:lpstr>CETA:  Non-tariff Barriers</vt:lpstr>
      <vt:lpstr>Agricultural Programs and Subsidies</vt:lpstr>
      <vt:lpstr>European Policy</vt:lpstr>
      <vt:lpstr>European Policy: Issues with CAP</vt:lpstr>
      <vt:lpstr>European Policy: Issues with CAP (cont)</vt:lpstr>
      <vt:lpstr>Dutch De-coupled Payment based on Historic 2000-2002 Yields</vt:lpstr>
      <vt:lpstr>European Union Budget, 2014</vt:lpstr>
      <vt:lpstr>European Policy: Issues with CAP</vt:lpstr>
      <vt:lpstr>Chemical Use, kg per cultivated ha, 2000</vt:lpstr>
      <vt:lpstr>Is Canada Falling Behind? Who Needs CETA Most? A Tale of Two Countries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Farm Bill</dc:title>
  <dc:creator>Linda</dc:creator>
  <cp:lastModifiedBy>Helga Hallgrimsdottir</cp:lastModifiedBy>
  <cp:revision>84</cp:revision>
  <dcterms:created xsi:type="dcterms:W3CDTF">2014-03-03T20:58:17Z</dcterms:created>
  <dcterms:modified xsi:type="dcterms:W3CDTF">2014-05-29T18:44:41Z</dcterms:modified>
</cp:coreProperties>
</file>