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5" r:id="rId2"/>
    <p:sldId id="268" r:id="rId3"/>
    <p:sldId id="288" r:id="rId4"/>
    <p:sldId id="277" r:id="rId5"/>
    <p:sldId id="278" r:id="rId6"/>
    <p:sldId id="279" r:id="rId7"/>
    <p:sldId id="280" r:id="rId8"/>
    <p:sldId id="283" r:id="rId9"/>
    <p:sldId id="284" r:id="rId10"/>
    <p:sldId id="285" r:id="rId11"/>
    <p:sldId id="286" r:id="rId12"/>
    <p:sldId id="287" r:id="rId13"/>
    <p:sldId id="281" r:id="rId14"/>
    <p:sldId id="289" r:id="rId15"/>
    <p:sldId id="28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9343A"/>
    <a:srgbClr val="2F1A45"/>
    <a:srgbClr val="F5F5F5"/>
    <a:srgbClr val="3B3734"/>
    <a:srgbClr val="F38A00"/>
    <a:srgbClr val="D1B400"/>
    <a:srgbClr val="ACA39A"/>
    <a:srgbClr val="8F001A"/>
    <a:srgbClr val="049ADB"/>
    <a:srgbClr val="1BA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217" autoAdjust="0"/>
  </p:normalViewPr>
  <p:slideViewPr>
    <p:cSldViewPr>
      <p:cViewPr varScale="1">
        <p:scale>
          <a:sx n="83" d="100"/>
          <a:sy n="83" d="100"/>
        </p:scale>
        <p:origin x="-11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1BB15-DE40-F842-8059-510BF077C15F}" type="datetimeFigureOut">
              <a:rPr lang="en-US" smtClean="0"/>
              <a:t>14-05-21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442AD-E810-5C4F-BBB9-F00611DA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21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BA96726-B0E5-5C4D-84CE-D53510198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91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1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6726-B0E5-5C4D-84CE-D53510198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2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0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1" name="Picture 10" descr="uOttawa_HOR_WG7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6" name="Picture 5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1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2" name="Picture 11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9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029200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029200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6" name="Picture 5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1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2" name="Picture 11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6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12750" y="692696"/>
            <a:ext cx="7774632" cy="864096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7772400" cy="375354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4" name="Picture 13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7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8" name="Picture 17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4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2811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8092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pic>
        <p:nvPicPr>
          <p:cNvPr id="6" name="Picture 5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1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2" name="Picture 11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1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7" name="Picture 6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2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3" name="Picture 12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9" name="Picture 8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4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5" name="Picture 14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4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pic>
        <p:nvPicPr>
          <p:cNvPr id="5" name="Picture 4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0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1" name="Picture 10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1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9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0" name="Picture 9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4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04665"/>
            <a:ext cx="5111750" cy="54726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7"/>
            <a:ext cx="3008313" cy="41044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pic>
        <p:nvPicPr>
          <p:cNvPr id="7" name="Picture 6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2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3" name="Picture 12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23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5363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A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pic>
        <p:nvPicPr>
          <p:cNvPr id="7" name="Picture 6" descr="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6"/>
            <a:ext cx="9144002" cy="3843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5768214"/>
            <a:ext cx="9144000" cy="8867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2" name="Footer Placeholder 6"/>
          <p:cNvSpPr txBox="1">
            <a:spLocks noChangeArrowheads="1"/>
          </p:cNvSpPr>
          <p:nvPr userDrawn="1"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rgbClr val="A69C95"/>
                </a:solidFill>
              </a:rPr>
              <a:t>uOttawa.ca</a:t>
            </a:r>
            <a:endParaRPr lang="en-US" dirty="0">
              <a:solidFill>
                <a:srgbClr val="A69C95"/>
              </a:solidFill>
            </a:endParaRPr>
          </a:p>
        </p:txBody>
      </p:sp>
      <p:pic>
        <p:nvPicPr>
          <p:cNvPr id="13" name="Picture 12" descr="uOttawa_HOR_WG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67" y="5947834"/>
            <a:ext cx="1697566" cy="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29" y="6650864"/>
            <a:ext cx="9171460" cy="2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655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add</a:t>
            </a:r>
            <a:r>
              <a:rPr lang="fr-CA" dirty="0" smtClean="0"/>
              <a:t> </a:t>
            </a:r>
            <a:r>
              <a:rPr lang="fr-CA" dirty="0" err="1" smtClean="0"/>
              <a:t>title</a:t>
            </a:r>
            <a:r>
              <a:rPr lang="fr-CA" dirty="0" smtClean="0"/>
              <a:t> </a:t>
            </a:r>
            <a:r>
              <a:rPr lang="fr-CA" dirty="0" err="1" smtClean="0"/>
              <a:t>here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add</a:t>
            </a:r>
            <a:r>
              <a:rPr lang="fr-CA" dirty="0" smtClean="0"/>
              <a:t> content </a:t>
            </a:r>
            <a:r>
              <a:rPr lang="fr-CA" dirty="0" err="1" smtClean="0"/>
              <a:t>here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Verdana"/>
          <a:ea typeface="ＭＳ Ｐゴシック" charset="0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Verdana"/>
          <a:ea typeface="ＭＳ Ｐゴシック" charset="0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T_BKG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9" name="Footer Placeholder 6"/>
          <p:cNvSpPr txBox="1">
            <a:spLocks noChangeArrowheads="1"/>
          </p:cNvSpPr>
          <p:nvPr/>
        </p:nvSpPr>
        <p:spPr bwMode="auto">
          <a:xfrm>
            <a:off x="179512" y="6152115"/>
            <a:ext cx="4536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dirty="0" err="1" smtClean="0">
                <a:solidFill>
                  <a:schemeClr val="bg1"/>
                </a:solidFill>
              </a:rPr>
              <a:t>uOttawa.ca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63688" y="2852936"/>
            <a:ext cx="7380312" cy="1224136"/>
          </a:xfrm>
          <a:prstGeom prst="rect">
            <a:avLst/>
          </a:prstGeom>
          <a:solidFill>
            <a:srgbClr val="3B3734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763688" y="4149080"/>
            <a:ext cx="7380312" cy="321320"/>
          </a:xfrm>
          <a:prstGeom prst="rect">
            <a:avLst/>
          </a:prstGeom>
          <a:solidFill>
            <a:srgbClr val="3B3734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872208" y="2847809"/>
            <a:ext cx="71642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Verdana"/>
                <a:ea typeface="ＭＳ Ｐゴシック" charset="0"/>
                <a:cs typeface="Verdana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990000"/>
                </a:solidFill>
                <a:latin typeface="Arial Black" pitchFamily="-110" charset="0"/>
              </a:defRPr>
            </a:lvl9pPr>
          </a:lstStyle>
          <a:p>
            <a:pPr algn="ctr"/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CETA – A New Model for Regulatory Cooperation, Transparency and Coherence?</a:t>
            </a:r>
            <a:endParaRPr lang="en-US" sz="1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 bwMode="auto">
          <a:xfrm>
            <a:off x="1872208" y="3573016"/>
            <a:ext cx="716428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1" name="Text Placeholder 2"/>
          <p:cNvSpPr txBox="1">
            <a:spLocks/>
          </p:cNvSpPr>
          <p:nvPr/>
        </p:nvSpPr>
        <p:spPr bwMode="auto">
          <a:xfrm>
            <a:off x="1780971" y="4149080"/>
            <a:ext cx="7164288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/>
                <a:ea typeface="ＭＳ Ｐゴシック" pitchFamily="-110" charset="-128"/>
                <a:cs typeface="Verdan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pPr marL="0" indent="0" algn="ctr">
              <a:buNone/>
            </a:pPr>
            <a:endParaRPr lang="en-US" sz="12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Presentation by:  Professor Debra Steger</a:t>
            </a:r>
          </a:p>
          <a:p>
            <a:pPr marL="0" indent="0">
              <a:buNone/>
            </a:pPr>
            <a:r>
              <a:rPr lang="en-US" sz="1400" smtClean="0">
                <a:solidFill>
                  <a:schemeClr val="bg1"/>
                </a:solidFill>
                <a:latin typeface="Arial"/>
                <a:cs typeface="Arial"/>
              </a:rPr>
              <a:t>University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of Victoria European Union Centre of Excellence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May 6, 2014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688352" y="2852936"/>
            <a:ext cx="78511" cy="1224136"/>
          </a:xfrm>
          <a:prstGeom prst="rect">
            <a:avLst/>
          </a:prstGeom>
          <a:solidFill>
            <a:srgbClr val="A9343A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A69C95"/>
              </a:solidFill>
              <a:effectLst/>
              <a:latin typeface="Times" pitchFamily="-110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688353" y="4149080"/>
            <a:ext cx="78510" cy="321320"/>
          </a:xfrm>
          <a:prstGeom prst="rect">
            <a:avLst/>
          </a:prstGeom>
          <a:solidFill>
            <a:srgbClr val="A9343A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9C95"/>
                </a:solidFill>
                <a:effectLst/>
                <a:latin typeface="Times" pitchFamily="-110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A69C95"/>
              </a:solidFill>
              <a:effectLst/>
              <a:latin typeface="Times" pitchFamily="-110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-13729" y="-1866"/>
            <a:ext cx="9172670" cy="6866730"/>
            <a:chOff x="-13729" y="-1866"/>
            <a:chExt cx="9172670" cy="686673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-6643" y="5661248"/>
              <a:ext cx="9165584" cy="993677"/>
            </a:xfrm>
            <a:prstGeom prst="rect">
              <a:avLst/>
            </a:prstGeom>
            <a:solidFill>
              <a:srgbClr val="3B3734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0" charset="0"/>
                </a:rPr>
                <a:t>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-110" charset="0"/>
              </a:endParaRPr>
            </a:p>
          </p:txBody>
        </p:sp>
        <p:pic>
          <p:nvPicPr>
            <p:cNvPr id="26" name="Picture 25" descr="uOttawa_HOR_WHITE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3600" y="5949280"/>
              <a:ext cx="1693389" cy="452922"/>
            </a:xfrm>
            <a:prstGeom prst="rect">
              <a:avLst/>
            </a:prstGeom>
          </p:spPr>
        </p:pic>
        <p:pic>
          <p:nvPicPr>
            <p:cNvPr id="27" name="Picture 26" descr="top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1866"/>
              <a:ext cx="9144002" cy="384305"/>
            </a:xfrm>
            <a:prstGeom prst="rect">
              <a:avLst/>
            </a:prstGeom>
          </p:spPr>
        </p:pic>
        <p:sp>
          <p:nvSpPr>
            <p:cNvPr id="33" name="Footer Placeholder 6"/>
            <p:cNvSpPr txBox="1">
              <a:spLocks noChangeArrowheads="1"/>
            </p:cNvSpPr>
            <p:nvPr/>
          </p:nvSpPr>
          <p:spPr bwMode="auto">
            <a:xfrm>
              <a:off x="179512" y="6152115"/>
              <a:ext cx="4536504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r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A69C95"/>
                  </a:solidFill>
                  <a:latin typeface="Verdana" charset="0"/>
                  <a:ea typeface="ＭＳ Ｐゴシック" charset="0"/>
                  <a:cs typeface="Verdana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l"/>
              <a:r>
                <a:rPr lang="en-US" dirty="0" err="1" smtClean="0">
                  <a:solidFill>
                    <a:schemeClr val="bg1"/>
                  </a:solidFill>
                </a:rPr>
                <a:t>uOttawa.ca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729" y="6650864"/>
              <a:ext cx="9171460" cy="214000"/>
            </a:xfrm>
            <a:prstGeom prst="rect">
              <a:avLst/>
            </a:prstGeom>
          </p:spPr>
        </p:pic>
      </p:grpSp>
      <p:sp>
        <p:nvSpPr>
          <p:cNvPr id="18" name="Footer Placeholder 6"/>
          <p:cNvSpPr txBox="1">
            <a:spLocks noChangeArrowheads="1"/>
          </p:cNvSpPr>
          <p:nvPr/>
        </p:nvSpPr>
        <p:spPr bwMode="auto">
          <a:xfrm>
            <a:off x="179512" y="5753851"/>
            <a:ext cx="640871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A69C95"/>
                </a:solidFill>
                <a:latin typeface="Verdana" charset="0"/>
                <a:ea typeface="ＭＳ Ｐゴシック" charset="0"/>
                <a:cs typeface="Verdan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</a:rPr>
              <a:t>Faculté</a:t>
            </a:r>
            <a:r>
              <a:rPr lang="en-US" sz="1600" dirty="0" smtClean="0">
                <a:solidFill>
                  <a:schemeClr val="bg1"/>
                </a:solidFill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</a:rPr>
              <a:t>droit</a:t>
            </a:r>
            <a:r>
              <a:rPr lang="en-US" sz="1600" dirty="0" smtClean="0">
                <a:solidFill>
                  <a:schemeClr val="bg1"/>
                </a:solidFill>
              </a:rPr>
              <a:t>  |  Faculty of Law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43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Sustainable development, environment &amp; labour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 smtClean="0"/>
              <a:t>SD</a:t>
            </a:r>
            <a:r>
              <a:rPr lang="en-CA" dirty="0" smtClean="0"/>
              <a:t> – businesses – economic, social and environmental objectives</a:t>
            </a:r>
          </a:p>
          <a:p>
            <a:pPr lvl="1"/>
            <a:r>
              <a:rPr lang="en-CA" dirty="0" smtClean="0"/>
              <a:t>Benefits of eco-labeling and environmental-performance goals</a:t>
            </a:r>
          </a:p>
          <a:p>
            <a:pPr marL="0" indent="0">
              <a:buNone/>
            </a:pPr>
            <a:r>
              <a:rPr lang="en-CA" b="1" dirty="0" smtClean="0"/>
              <a:t>Environment</a:t>
            </a:r>
            <a:r>
              <a:rPr lang="en-CA" dirty="0" smtClean="0"/>
              <a:t> – similar to NAFTA commitments</a:t>
            </a:r>
          </a:p>
          <a:p>
            <a:pPr lvl="1"/>
            <a:r>
              <a:rPr lang="en-CA" dirty="0" smtClean="0"/>
              <a:t>Except for dispute settlement</a:t>
            </a:r>
          </a:p>
          <a:p>
            <a:pPr lvl="1"/>
            <a:r>
              <a:rPr lang="en-CA" dirty="0" smtClean="0"/>
              <a:t>Environment in other parts of the CETA</a:t>
            </a:r>
          </a:p>
          <a:p>
            <a:pPr marL="0" indent="0">
              <a:buNone/>
            </a:pPr>
            <a:r>
              <a:rPr lang="en-CA" b="1" dirty="0" smtClean="0"/>
              <a:t>Labour</a:t>
            </a:r>
            <a:r>
              <a:rPr lang="en-CA" dirty="0" smtClean="0"/>
              <a:t> – similar to recent LCAs</a:t>
            </a:r>
          </a:p>
          <a:p>
            <a:pPr lvl="1"/>
            <a:r>
              <a:rPr lang="en-CA" dirty="0" smtClean="0"/>
              <a:t>Implement ILO conventions; &amp; 1998 Declaration on Fundamental Principles and Rights at Work</a:t>
            </a:r>
          </a:p>
          <a:p>
            <a:pPr lvl="1"/>
            <a:r>
              <a:rPr lang="en-CA" dirty="0" smtClean="0"/>
              <a:t>Non-derogation clause against weakening laws</a:t>
            </a:r>
          </a:p>
        </p:txBody>
      </p:sp>
    </p:spTree>
    <p:extLst>
      <p:ext uri="{BB962C8B-B14F-4D97-AF65-F5344CB8AC3E}">
        <p14:creationId xmlns:p14="http://schemas.microsoft.com/office/powerpoint/2010/main" val="4067509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Transparency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 smtClean="0"/>
              <a:t>Similar to NAFTA, Chapter 18:</a:t>
            </a:r>
          </a:p>
          <a:p>
            <a:pPr lvl="1"/>
            <a:r>
              <a:rPr lang="en-CA" dirty="0" smtClean="0"/>
              <a:t>Publication of proposed and actual measures</a:t>
            </a:r>
          </a:p>
          <a:p>
            <a:pPr lvl="1"/>
            <a:r>
              <a:rPr lang="en-CA" dirty="0" smtClean="0"/>
              <a:t>Reasonable opportunity to comment for interested persons and Parties on proposed measures</a:t>
            </a:r>
          </a:p>
          <a:p>
            <a:pPr lvl="1"/>
            <a:r>
              <a:rPr lang="en-CA" dirty="0" smtClean="0"/>
              <a:t>Notification and provision of information with re actual and proposed measures</a:t>
            </a:r>
          </a:p>
          <a:p>
            <a:pPr lvl="1"/>
            <a:r>
              <a:rPr lang="en-CA" dirty="0" smtClean="0"/>
              <a:t>Reasonable opportunity to be heard in administrative hearings</a:t>
            </a:r>
          </a:p>
          <a:p>
            <a:pPr lvl="1"/>
            <a:r>
              <a:rPr lang="en-CA" dirty="0" smtClean="0"/>
              <a:t>Review and appeal procedures – opportunity to be heard, right to a decision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7953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Participation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900" dirty="0" smtClean="0"/>
              <a:t>Commission, 3 Committees, several other committees and “dialogues” – parties, provinces and MS’s</a:t>
            </a:r>
          </a:p>
          <a:p>
            <a:r>
              <a:rPr lang="en-CA" sz="1900" dirty="0" smtClean="0"/>
              <a:t>Committee </a:t>
            </a:r>
            <a:r>
              <a:rPr lang="en-CA" sz="1900" dirty="0"/>
              <a:t>to monitor environmental impact of CETA</a:t>
            </a:r>
          </a:p>
          <a:p>
            <a:r>
              <a:rPr lang="en-CA" sz="1900" dirty="0"/>
              <a:t>SD - </a:t>
            </a:r>
            <a:r>
              <a:rPr lang="en-CA" sz="1900" dirty="0" smtClean="0"/>
              <a:t>civil society forum </a:t>
            </a:r>
            <a:endParaRPr lang="en-CA" sz="1900" dirty="0"/>
          </a:p>
          <a:p>
            <a:r>
              <a:rPr lang="en-CA" sz="1900" dirty="0"/>
              <a:t>Labour – civil society advisory groups</a:t>
            </a:r>
          </a:p>
          <a:p>
            <a:pPr marL="0" indent="0">
              <a:buNone/>
            </a:pPr>
            <a:r>
              <a:rPr lang="en-CA" sz="1900" dirty="0"/>
              <a:t>	- mechanism for public to raise </a:t>
            </a:r>
            <a:r>
              <a:rPr lang="en-CA" sz="1900" dirty="0" smtClean="0"/>
              <a:t>concerns</a:t>
            </a:r>
          </a:p>
          <a:p>
            <a:r>
              <a:rPr lang="en-CA" sz="1900" dirty="0" smtClean="0"/>
              <a:t>Dispute settlement</a:t>
            </a:r>
          </a:p>
          <a:p>
            <a:pPr lvl="1"/>
            <a:r>
              <a:rPr lang="en-CA" sz="1900" dirty="0" smtClean="0"/>
              <a:t>Transparency</a:t>
            </a:r>
          </a:p>
          <a:p>
            <a:pPr lvl="1"/>
            <a:r>
              <a:rPr lang="en-CA" sz="1900" dirty="0" smtClean="0"/>
              <a:t>Public hearings</a:t>
            </a:r>
          </a:p>
          <a:p>
            <a:pPr lvl="1"/>
            <a:r>
              <a:rPr lang="en-CA" sz="1900" dirty="0" smtClean="0"/>
              <a:t>Amicus briefs</a:t>
            </a:r>
          </a:p>
          <a:p>
            <a:pPr lvl="1"/>
            <a:r>
              <a:rPr lang="en-CA" sz="1900" dirty="0" smtClean="0"/>
              <a:t>Including for ISDS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2967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CETA is a work in progress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Some achievements:</a:t>
            </a:r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Mutual recognition of testing and certification bodies – scope and number of bodies expanded</a:t>
            </a:r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Transparency, administrative procedures and appeals</a:t>
            </a:r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Civil society forums, participation in dispute settlement</a:t>
            </a:r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Procedures for requesting mutual recognition of tech </a:t>
            </a:r>
            <a:r>
              <a:rPr lang="en-CA" dirty="0" err="1" smtClean="0"/>
              <a:t>regs</a:t>
            </a:r>
            <a:r>
              <a:rPr lang="en-CA" dirty="0" smtClean="0"/>
              <a:t> and negotiating mutual recognition of professional qualifications</a:t>
            </a:r>
          </a:p>
          <a:p>
            <a:pPr marL="57150" indent="0">
              <a:buNone/>
            </a:pPr>
            <a:endParaRPr lang="en-CA" dirty="0" smtClean="0"/>
          </a:p>
          <a:p>
            <a:pPr marL="400050"/>
            <a:endParaRPr lang="en-CA" dirty="0" smtClean="0"/>
          </a:p>
          <a:p>
            <a:pPr marL="400050"/>
            <a:endParaRPr lang="en-CA" dirty="0" smtClean="0"/>
          </a:p>
          <a:p>
            <a:pPr marL="400050"/>
            <a:endParaRPr lang="en-CA" dirty="0" smtClean="0"/>
          </a:p>
          <a:p>
            <a:pPr marL="400050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78342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Implementation challenges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Effective implementation will require continuing cooperation </a:t>
            </a:r>
          </a:p>
          <a:p>
            <a:r>
              <a:rPr lang="en-CA" dirty="0" smtClean="0"/>
              <a:t>Sounds great on paper, but will it all work smoothly?</a:t>
            </a:r>
          </a:p>
          <a:p>
            <a:r>
              <a:rPr lang="en-CA" dirty="0" smtClean="0"/>
              <a:t>Resources – EU, Canada?</a:t>
            </a:r>
          </a:p>
          <a:p>
            <a:r>
              <a:rPr lang="en-CA" dirty="0" smtClean="0"/>
              <a:t>NAFTA experience – Committees … </a:t>
            </a:r>
          </a:p>
          <a:p>
            <a:r>
              <a:rPr lang="en-CA" dirty="0" smtClean="0"/>
              <a:t>EU – other agreements, negotiations, including TTIP</a:t>
            </a:r>
          </a:p>
          <a:p>
            <a:r>
              <a:rPr lang="en-CA" dirty="0" smtClean="0"/>
              <a:t>After </a:t>
            </a:r>
            <a:r>
              <a:rPr lang="en-CA" dirty="0"/>
              <a:t>the negotiations are over, the CETA is ratified, will the </a:t>
            </a:r>
            <a:r>
              <a:rPr lang="en-CA" dirty="0" smtClean="0"/>
              <a:t>momentum continue?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95156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CETA is more than a trade agreement</a:t>
            </a:r>
          </a:p>
          <a:p>
            <a:r>
              <a:rPr lang="en-CA" dirty="0" smtClean="0"/>
              <a:t>Unique because of the parties – common regulatory approaches and values</a:t>
            </a:r>
          </a:p>
          <a:p>
            <a:r>
              <a:rPr lang="en-CA" dirty="0" smtClean="0"/>
              <a:t>A model for others?</a:t>
            </a:r>
          </a:p>
          <a:p>
            <a:r>
              <a:rPr lang="en-CA" dirty="0" smtClean="0"/>
              <a:t>Incorporated and updated other agreements between the parties – major new cooperation agreement</a:t>
            </a:r>
          </a:p>
          <a:p>
            <a:r>
              <a:rPr lang="en-CA" dirty="0" smtClean="0"/>
              <a:t>Typical of EU cooperation agreements that are more than FTAs </a:t>
            </a:r>
          </a:p>
          <a:p>
            <a:r>
              <a:rPr lang="en-CA" dirty="0" smtClean="0"/>
              <a:t>Real test will be in the implementation – proved they can “talk the talk”, can they “walk the walk”?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77310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CETA – A New Generation International Economic Agreement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FTAs - trade in goods, trade in services, investment and trade-related intellectual property </a:t>
            </a:r>
          </a:p>
          <a:p>
            <a:r>
              <a:rPr lang="en-US" dirty="0" smtClean="0"/>
              <a:t>Newer FTAs - provisions that are WTO-plus or even WTO-X</a:t>
            </a:r>
          </a:p>
          <a:p>
            <a:r>
              <a:rPr lang="en-US" dirty="0" smtClean="0"/>
              <a:t>CETA – includes regulatory subjects not included in NAFTA , previous Canadian FTAs or WTO</a:t>
            </a:r>
          </a:p>
          <a:p>
            <a:r>
              <a:rPr lang="en-US" dirty="0" smtClean="0"/>
              <a:t>Obligations that will reduce regulatory barriers and increase coherence?</a:t>
            </a:r>
          </a:p>
          <a:p>
            <a:r>
              <a:rPr lang="en-US" dirty="0" smtClean="0"/>
              <a:t>Or agreement to cooperate in future?</a:t>
            </a:r>
          </a:p>
          <a:p>
            <a:r>
              <a:rPr lang="en-US" dirty="0" smtClean="0"/>
              <a:t>Provisions derived from EU agreements?</a:t>
            </a:r>
          </a:p>
          <a:p>
            <a:r>
              <a:rPr lang="en-US" dirty="0" smtClean="0"/>
              <a:t>Or responses to civil society and stakeholders?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849071" y="17083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fld id="{41412A11-ED37-C246-9B22-5C3108A6995A}" type="slidenum">
              <a:rPr lang="en-US" sz="1200" smtClean="0">
                <a:solidFill>
                  <a:srgbClr val="A69C95"/>
                </a:solidFill>
                <a:latin typeface="Arial"/>
                <a:cs typeface="Arial"/>
              </a:rPr>
              <a:pPr algn="r"/>
              <a:t>2</a:t>
            </a:fld>
            <a:endParaRPr lang="en-US" sz="1200" dirty="0">
              <a:solidFill>
                <a:srgbClr val="A69C95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067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Is CETA a model?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It has chapters reaching into regulatory areas:</a:t>
            </a:r>
          </a:p>
          <a:p>
            <a:r>
              <a:rPr lang="en-CA" dirty="0" smtClean="0"/>
              <a:t>TBT – goes beyond NAFTA and WTO</a:t>
            </a:r>
          </a:p>
          <a:p>
            <a:r>
              <a:rPr lang="en-CA" dirty="0" smtClean="0"/>
              <a:t>SPS – goes beyond NAFTA and WTO</a:t>
            </a:r>
          </a:p>
          <a:p>
            <a:r>
              <a:rPr lang="en-CA" dirty="0" smtClean="0"/>
              <a:t>Labour Mobility – goes beyond NAFTA </a:t>
            </a:r>
          </a:p>
          <a:p>
            <a:r>
              <a:rPr lang="en-CA" dirty="0"/>
              <a:t>First chapter on Regulatory Cooperation</a:t>
            </a:r>
          </a:p>
          <a:p>
            <a:r>
              <a:rPr lang="en-CA" dirty="0" smtClean="0"/>
              <a:t>First chapter on Sustainable Development</a:t>
            </a:r>
          </a:p>
          <a:p>
            <a:r>
              <a:rPr lang="en-CA" dirty="0" smtClean="0"/>
              <a:t>First chapter on Environment in FTA itself</a:t>
            </a:r>
          </a:p>
          <a:p>
            <a:r>
              <a:rPr lang="en-CA" dirty="0" smtClean="0"/>
              <a:t>First chapter on Labour in FTA itself</a:t>
            </a:r>
          </a:p>
          <a:p>
            <a:r>
              <a:rPr lang="en-CA" dirty="0" smtClean="0"/>
              <a:t>First subsidies obligations in an FTA</a:t>
            </a:r>
          </a:p>
          <a:p>
            <a:r>
              <a:rPr lang="en-CA" dirty="0" smtClean="0"/>
              <a:t>First investment chapter in an FTA for EU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870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Why are these regulatory chapters in CETA?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Stiglitz</a:t>
            </a:r>
            <a:r>
              <a:rPr lang="en-CA" dirty="0" smtClean="0"/>
              <a:t>/some economists: FTAs should be about trade and not reach into regulatory areas; if they do, it will be a “race to the bottom”; harmonization – lowest common denominator; governments’ regulatory autonomy will be restricted</a:t>
            </a:r>
          </a:p>
          <a:p>
            <a:r>
              <a:rPr lang="en-CA" dirty="0" smtClean="0"/>
              <a:t>Reason why? NTBs since Tokyo Round 1970s have been major barriers to trade</a:t>
            </a:r>
          </a:p>
          <a:p>
            <a:r>
              <a:rPr lang="en-CA" dirty="0" smtClean="0"/>
              <a:t>FTAs/WTO – eliminate/reduce tariffs, NTBs and regulatory differences are the barriers; inspections and approvals, certifications, discriminatory regulations, etc.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07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does CETA do?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No harmonization </a:t>
            </a:r>
          </a:p>
          <a:p>
            <a:r>
              <a:rPr lang="en-CA" dirty="0" smtClean="0"/>
              <a:t>Incorporates WTO obligations – TBT, SPS, subsidies</a:t>
            </a:r>
          </a:p>
          <a:p>
            <a:r>
              <a:rPr lang="en-CA" dirty="0" smtClean="0"/>
              <a:t>Establishes frameworks for cooperation and “dialogue” by agencies and government officials in a host of regulatory areas</a:t>
            </a:r>
          </a:p>
          <a:p>
            <a:r>
              <a:rPr lang="en-CA" b="1" dirty="0" smtClean="0"/>
              <a:t>Mutual recognition </a:t>
            </a:r>
            <a:r>
              <a:rPr lang="en-CA" dirty="0" smtClean="0"/>
              <a:t>for test results and product certification by certain conformity assessment bodies </a:t>
            </a:r>
          </a:p>
          <a:p>
            <a:r>
              <a:rPr lang="en-CA" dirty="0" smtClean="0"/>
              <a:t>Procedures for requesting </a:t>
            </a:r>
            <a:r>
              <a:rPr lang="en-CA" b="1" dirty="0" smtClean="0"/>
              <a:t>mutual recognition </a:t>
            </a:r>
            <a:r>
              <a:rPr lang="en-CA" dirty="0" smtClean="0"/>
              <a:t>of technical regulations</a:t>
            </a:r>
          </a:p>
          <a:p>
            <a:r>
              <a:rPr lang="en-CA" dirty="0" smtClean="0"/>
              <a:t>Framework for negotiating </a:t>
            </a:r>
            <a:r>
              <a:rPr lang="en-CA" b="1" dirty="0" smtClean="0"/>
              <a:t>mutual recognition </a:t>
            </a:r>
            <a:r>
              <a:rPr lang="en-CA" dirty="0" smtClean="0"/>
              <a:t>agreements for professional qualifications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551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Regulatory cooperation – coherence?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New chapter on Regulatory Cooperation</a:t>
            </a:r>
          </a:p>
          <a:p>
            <a:r>
              <a:rPr lang="en-CA" dirty="0" smtClean="0"/>
              <a:t>Different from Regulatory Coherence in TPP</a:t>
            </a:r>
          </a:p>
          <a:p>
            <a:r>
              <a:rPr lang="en-CA" dirty="0" smtClean="0"/>
              <a:t>Goal is to “promote good regulatory practices” and “reduce differences” </a:t>
            </a:r>
          </a:p>
          <a:p>
            <a:r>
              <a:rPr lang="en-CA" dirty="0" smtClean="0"/>
              <a:t>Facilitate joint initiatives, incl. data collection and analysis, regulatory impact analyses, regulatory proposals, etc.</a:t>
            </a:r>
          </a:p>
          <a:p>
            <a:r>
              <a:rPr lang="en-CA" dirty="0" smtClean="0"/>
              <a:t>Joint high-level dialogue on regulatory matters</a:t>
            </a:r>
          </a:p>
          <a:p>
            <a:r>
              <a:rPr lang="en-CA" dirty="0" smtClean="0"/>
              <a:t>specific </a:t>
            </a:r>
            <a:r>
              <a:rPr lang="en-CA" dirty="0" err="1" smtClean="0"/>
              <a:t>sectoral</a:t>
            </a:r>
            <a:r>
              <a:rPr lang="en-CA" dirty="0" smtClean="0"/>
              <a:t> cooperation on safety of consumer goods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403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Standards, testing and certification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200" dirty="0" smtClean="0"/>
              <a:t>Mutual recognition of test results and product certification by recognized bodies in the other party (e.g. construction, machinery, electrical and electronic equipment, telecom equipment, boats, …etc.)</a:t>
            </a:r>
          </a:p>
          <a:p>
            <a:r>
              <a:rPr lang="en-CA" sz="2200" dirty="0" smtClean="0"/>
              <a:t>Parties will be able to request mutual recognition of each other’s technical regulations</a:t>
            </a:r>
          </a:p>
          <a:p>
            <a:r>
              <a:rPr lang="en-CA" sz="2200" dirty="0" smtClean="0"/>
              <a:t>Interested persons will have a right to participate in public processes in development of tech </a:t>
            </a:r>
            <a:r>
              <a:rPr lang="en-CA" sz="2200" dirty="0" err="1" smtClean="0"/>
              <a:t>regs</a:t>
            </a:r>
            <a:endParaRPr lang="en-CA" sz="2200" dirty="0" smtClean="0"/>
          </a:p>
          <a:p>
            <a:r>
              <a:rPr lang="en-CA" sz="2200" dirty="0" smtClean="0"/>
              <a:t>Committee where trade irritants can be discussed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173827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 smtClean="0"/>
              <a:t>Reaffirm and build upon WTO SPS Agreement</a:t>
            </a:r>
          </a:p>
          <a:p>
            <a:r>
              <a:rPr lang="en-CA" sz="2400" dirty="0" smtClean="0"/>
              <a:t>Update Canada-EU Veterinary Agreement</a:t>
            </a:r>
          </a:p>
          <a:p>
            <a:r>
              <a:rPr lang="en-CA" sz="2400" dirty="0" smtClean="0"/>
              <a:t>Framework for cooperation on full scope of animal health, plant health and food safety </a:t>
            </a:r>
          </a:p>
          <a:p>
            <a:r>
              <a:rPr lang="en-CA" sz="2400" dirty="0" smtClean="0"/>
              <a:t>Proactively determine equivalency of each other’s inspection and certification systems</a:t>
            </a:r>
          </a:p>
          <a:p>
            <a:r>
              <a:rPr lang="en-CA" sz="2400" dirty="0" smtClean="0"/>
              <a:t>SPS Committee to discuss issues before they become problems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61339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Labour mobility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A" sz="2150" dirty="0" smtClean="0"/>
              <a:t>“substantive </a:t>
            </a:r>
            <a:r>
              <a:rPr lang="en-CA" sz="2150" dirty="0"/>
              <a:t>and binding provisions on licensing and qualification, as well as the mutual recognition of professional </a:t>
            </a:r>
            <a:r>
              <a:rPr lang="en-CA" sz="2150" dirty="0" smtClean="0"/>
              <a:t>qualifications” </a:t>
            </a:r>
          </a:p>
          <a:p>
            <a:pPr marL="0" indent="0">
              <a:buNone/>
            </a:pPr>
            <a:r>
              <a:rPr lang="en-CA" sz="2150" dirty="0"/>
              <a:t>	</a:t>
            </a:r>
            <a:r>
              <a:rPr lang="en-CA" sz="2150" dirty="0" smtClean="0"/>
              <a:t>- unclear what these are?</a:t>
            </a:r>
          </a:p>
          <a:p>
            <a:pPr marL="0" indent="0">
              <a:buNone/>
            </a:pPr>
            <a:r>
              <a:rPr lang="en-CA" sz="2150" dirty="0" smtClean="0"/>
              <a:t>2. framework for the negotiation of mutual recognition  	agreements for accreditation of professionals</a:t>
            </a:r>
          </a:p>
          <a:p>
            <a:pPr marL="0" indent="0">
              <a:buNone/>
            </a:pPr>
            <a:r>
              <a:rPr lang="en-CA" sz="2150" dirty="0"/>
              <a:t>	</a:t>
            </a:r>
            <a:r>
              <a:rPr lang="en-CA" sz="2150" dirty="0" smtClean="0"/>
              <a:t>- these have to be negotiated by each 	profession</a:t>
            </a:r>
          </a:p>
          <a:p>
            <a:pPr marL="0" indent="0">
              <a:buNone/>
            </a:pPr>
            <a:r>
              <a:rPr lang="en-CA" sz="2150" dirty="0" smtClean="0"/>
              <a:t>3. better Temporary Entry visa provisions than NAFTA</a:t>
            </a:r>
          </a:p>
          <a:p>
            <a:pPr marL="0" indent="0">
              <a:buNone/>
            </a:pPr>
            <a:r>
              <a:rPr lang="en-CA" sz="2150" dirty="0"/>
              <a:t>	</a:t>
            </a:r>
            <a:r>
              <a:rPr lang="en-CA" sz="2150" dirty="0" smtClean="0"/>
              <a:t>- a good result</a:t>
            </a:r>
          </a:p>
        </p:txBody>
      </p:sp>
    </p:spTree>
    <p:extLst>
      <p:ext uri="{BB962C8B-B14F-4D97-AF65-F5344CB8AC3E}">
        <p14:creationId xmlns:p14="http://schemas.microsoft.com/office/powerpoint/2010/main" val="1145969950"/>
      </p:ext>
    </p:extLst>
  </p:cSld>
  <p:clrMapOvr>
    <a:masterClrMapping/>
  </p:clrMapOvr>
</p:sld>
</file>

<file path=ppt/theme/theme1.xml><?xml version="1.0" encoding="utf-8"?>
<a:theme xmlns:a="http://schemas.openxmlformats.org/drawingml/2006/main" name="uOttawa-powerpoint-template">
  <a:themeElements>
    <a:clrScheme name="Garn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arn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lnDef>
  </a:objectDefaults>
  <a:extraClrSchemeLst>
    <a:extraClrScheme>
      <a:clrScheme name="Gar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rne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uOttawa-powerpoint-template.pot</Template>
  <TotalTime>1939</TotalTime>
  <Words>921</Words>
  <Application>Microsoft Macintosh PowerPoint</Application>
  <PresentationFormat>On-screen Show (4:3)</PresentationFormat>
  <Paragraphs>120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uOttawa-powerpoint-template</vt:lpstr>
      <vt:lpstr>PowerPoint Presentation</vt:lpstr>
      <vt:lpstr>CETA – A New Generation International Economic Agreement</vt:lpstr>
      <vt:lpstr>Is CETA a model?</vt:lpstr>
      <vt:lpstr>Why are these regulatory chapters in CETA?</vt:lpstr>
      <vt:lpstr>What does CETA do?</vt:lpstr>
      <vt:lpstr>Regulatory cooperation – coherence?</vt:lpstr>
      <vt:lpstr>Standards, testing and certification</vt:lpstr>
      <vt:lpstr>SPS</vt:lpstr>
      <vt:lpstr>Labour mobility</vt:lpstr>
      <vt:lpstr>Sustainable development, environment &amp; labour</vt:lpstr>
      <vt:lpstr>Transparency</vt:lpstr>
      <vt:lpstr>Participation </vt:lpstr>
      <vt:lpstr>CETA is a work in progress</vt:lpstr>
      <vt:lpstr>Implementation challenges</vt:lpstr>
      <vt:lpstr>Conclusions 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France Surprenant-Kyte</dc:creator>
  <cp:lastModifiedBy>Helga Hallgrimsdottir</cp:lastModifiedBy>
  <cp:revision>138</cp:revision>
  <cp:lastPrinted>2013-11-28T21:12:25Z</cp:lastPrinted>
  <dcterms:created xsi:type="dcterms:W3CDTF">2010-02-26T18:49:55Z</dcterms:created>
  <dcterms:modified xsi:type="dcterms:W3CDTF">2014-05-21T23:11:48Z</dcterms:modified>
</cp:coreProperties>
</file>