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1"/>
  </p:sldMasterIdLst>
  <p:notesMasterIdLst>
    <p:notesMasterId r:id="rId14"/>
  </p:notesMasterIdLst>
  <p:handoutMasterIdLst>
    <p:handoutMasterId r:id="rId15"/>
  </p:handoutMasterIdLst>
  <p:sldIdLst>
    <p:sldId id="381" r:id="rId2"/>
    <p:sldId id="390" r:id="rId3"/>
    <p:sldId id="355" r:id="rId4"/>
    <p:sldId id="371" r:id="rId5"/>
    <p:sldId id="385" r:id="rId6"/>
    <p:sldId id="386" r:id="rId7"/>
    <p:sldId id="387" r:id="rId8"/>
    <p:sldId id="388" r:id="rId9"/>
    <p:sldId id="389" r:id="rId10"/>
    <p:sldId id="393" r:id="rId11"/>
    <p:sldId id="392" r:id="rId12"/>
    <p:sldId id="391" r:id="rId13"/>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3F9FA"/>
    <a:srgbClr val="5D9732"/>
    <a:srgbClr val="EBA303"/>
    <a:srgbClr val="BC7A00"/>
    <a:srgbClr val="A1B2BB"/>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732" autoAdjust="0"/>
    <p:restoredTop sz="94660" autoAdjust="0"/>
  </p:normalViewPr>
  <p:slideViewPr>
    <p:cSldViewPr>
      <p:cViewPr>
        <p:scale>
          <a:sx n="66" d="100"/>
          <a:sy n="66" d="100"/>
        </p:scale>
        <p:origin x="-1848" y="-1032"/>
      </p:cViewPr>
      <p:guideLst>
        <p:guide orient="horz" pos="2160"/>
        <p:guide pos="2880"/>
      </p:guideLst>
    </p:cSldViewPr>
  </p:slideViewPr>
  <p:outlineViewPr>
    <p:cViewPr>
      <p:scale>
        <a:sx n="33" d="100"/>
        <a:sy n="33" d="100"/>
      </p:scale>
      <p:origin x="0" y="649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1236"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smtClean="0"/>
            </a:lvl1pPr>
          </a:lstStyle>
          <a:p>
            <a:pPr>
              <a:defRPr/>
            </a:pPr>
            <a:endParaRPr lang="en-US"/>
          </a:p>
        </p:txBody>
      </p:sp>
      <p:sp>
        <p:nvSpPr>
          <p:cNvPr id="15363"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smtClean="0"/>
            </a:lvl1pPr>
          </a:lstStyle>
          <a:p>
            <a:pPr>
              <a:defRPr/>
            </a:pPr>
            <a:endParaRPr lang="en-US"/>
          </a:p>
        </p:txBody>
      </p:sp>
      <p:sp>
        <p:nvSpPr>
          <p:cNvPr id="15364"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smtClean="0"/>
            </a:lvl1pPr>
          </a:lstStyle>
          <a:p>
            <a:pPr>
              <a:defRPr/>
            </a:pPr>
            <a:endParaRPr lang="en-US"/>
          </a:p>
        </p:txBody>
      </p:sp>
      <p:sp>
        <p:nvSpPr>
          <p:cNvPr id="15365"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smtClean="0"/>
            </a:lvl1pPr>
          </a:lstStyle>
          <a:p>
            <a:pPr>
              <a:defRPr/>
            </a:pPr>
            <a:fld id="{3821FB8F-C006-4B9D-A20B-2E0956DACE5D}" type="slidenum">
              <a:rPr lang="en-US"/>
              <a:pPr>
                <a:defRPr/>
              </a:pPr>
              <a:t>‹#›</a:t>
            </a:fld>
            <a:endParaRPr lang="en-US"/>
          </a:p>
        </p:txBody>
      </p:sp>
    </p:spTree>
    <p:extLst>
      <p:ext uri="{BB962C8B-B14F-4D97-AF65-F5344CB8AC3E}">
        <p14:creationId xmlns:p14="http://schemas.microsoft.com/office/powerpoint/2010/main" val="9420204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smtClean="0"/>
            </a:lvl1pPr>
          </a:lstStyle>
          <a:p>
            <a:pPr>
              <a:defRPr/>
            </a:pPr>
            <a:endParaRPr lang="en-US"/>
          </a:p>
        </p:txBody>
      </p:sp>
      <p:sp>
        <p:nvSpPr>
          <p:cNvPr id="9219"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smtClean="0"/>
            </a:lvl1pPr>
          </a:lstStyle>
          <a:p>
            <a:pPr>
              <a:defRPr/>
            </a:pPr>
            <a:endParaRPr lang="en-US"/>
          </a:p>
        </p:txBody>
      </p:sp>
      <p:sp>
        <p:nvSpPr>
          <p:cNvPr id="819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222"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smtClean="0"/>
            </a:lvl1pPr>
          </a:lstStyle>
          <a:p>
            <a:pPr>
              <a:defRPr/>
            </a:pPr>
            <a:endParaRPr lang="en-US"/>
          </a:p>
        </p:txBody>
      </p:sp>
      <p:sp>
        <p:nvSpPr>
          <p:cNvPr id="9223"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smtClean="0"/>
            </a:lvl1pPr>
          </a:lstStyle>
          <a:p>
            <a:pPr>
              <a:defRPr/>
            </a:pPr>
            <a:fld id="{12BB2B17-98D8-43DD-9562-43FC8EC2FCC2}" type="slidenum">
              <a:rPr lang="en-US"/>
              <a:pPr>
                <a:defRPr/>
              </a:pPr>
              <a:t>‹#›</a:t>
            </a:fld>
            <a:endParaRPr lang="en-US"/>
          </a:p>
        </p:txBody>
      </p:sp>
    </p:spTree>
    <p:extLst>
      <p:ext uri="{BB962C8B-B14F-4D97-AF65-F5344CB8AC3E}">
        <p14:creationId xmlns:p14="http://schemas.microsoft.com/office/powerpoint/2010/main" val="326405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87C4B901-144B-4E15-AC9A-A1DED58AFCCA}" type="slidenum">
              <a:rPr lang="en-US"/>
              <a:pPr/>
              <a:t>1</a:t>
            </a:fld>
            <a:endParaRPr lang="en-US"/>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p:txBody>
          <a:bodyPr/>
          <a:lstStyle/>
          <a:p>
            <a:pPr>
              <a:defRPr/>
            </a:pPr>
            <a:fld id="{65EA1794-56F9-4BC3-BB38-23B2EF4E03B3}" type="slidenum">
              <a:rPr lang="en-US" smtClean="0"/>
              <a:pPr>
                <a:defRPr/>
              </a:pPr>
              <a:t>10</a:t>
            </a:fld>
            <a:endParaRPr lang="en-US"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p:txBody>
          <a:bodyPr/>
          <a:lstStyle/>
          <a:p>
            <a:pPr>
              <a:defRPr/>
            </a:pPr>
            <a:fld id="{65EA1794-56F9-4BC3-BB38-23B2EF4E03B3}" type="slidenum">
              <a:rPr lang="en-US" smtClean="0"/>
              <a:pPr>
                <a:defRPr/>
              </a:pPr>
              <a:t>11</a:t>
            </a:fld>
            <a:endParaRPr lang="en-US"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p:txBody>
          <a:bodyPr/>
          <a:lstStyle/>
          <a:p>
            <a:pPr>
              <a:defRPr/>
            </a:pPr>
            <a:fld id="{65EA1794-56F9-4BC3-BB38-23B2EF4E03B3}" type="slidenum">
              <a:rPr lang="en-US" smtClean="0"/>
              <a:pPr>
                <a:defRPr/>
              </a:pPr>
              <a:t>12</a:t>
            </a:fld>
            <a:endParaRPr lang="en-US"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p:txBody>
          <a:bodyPr/>
          <a:lstStyle/>
          <a:p>
            <a:pPr>
              <a:defRPr/>
            </a:pPr>
            <a:fld id="{65EA1794-56F9-4BC3-BB38-23B2EF4E03B3}" type="slidenum">
              <a:rPr lang="en-US" smtClean="0"/>
              <a:pPr>
                <a:defRPr/>
              </a:pPr>
              <a:t>2</a:t>
            </a:fld>
            <a:endParaRPr lang="en-US"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p:txBody>
          <a:bodyPr/>
          <a:lstStyle/>
          <a:p>
            <a:pPr>
              <a:defRPr/>
            </a:pPr>
            <a:fld id="{65EA1794-56F9-4BC3-BB38-23B2EF4E03B3}" type="slidenum">
              <a:rPr lang="en-US" smtClean="0"/>
              <a:pPr>
                <a:defRPr/>
              </a:pPr>
              <a:t>3</a:t>
            </a:fld>
            <a:endParaRPr lang="en-US"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p:txBody>
          <a:bodyPr/>
          <a:lstStyle/>
          <a:p>
            <a:pPr>
              <a:defRPr/>
            </a:pPr>
            <a:fld id="{65EA1794-56F9-4BC3-BB38-23B2EF4E03B3}" type="slidenum">
              <a:rPr lang="en-US" smtClean="0"/>
              <a:pPr>
                <a:defRPr/>
              </a:pPr>
              <a:t>4</a:t>
            </a:fld>
            <a:endParaRPr lang="en-US"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p:txBody>
          <a:bodyPr/>
          <a:lstStyle/>
          <a:p>
            <a:pPr>
              <a:defRPr/>
            </a:pPr>
            <a:fld id="{65EA1794-56F9-4BC3-BB38-23B2EF4E03B3}" type="slidenum">
              <a:rPr lang="en-US" smtClean="0"/>
              <a:pPr>
                <a:defRPr/>
              </a:pPr>
              <a:t>5</a:t>
            </a:fld>
            <a:endParaRPr lang="en-US"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p:txBody>
          <a:bodyPr/>
          <a:lstStyle/>
          <a:p>
            <a:pPr>
              <a:defRPr/>
            </a:pPr>
            <a:fld id="{65EA1794-56F9-4BC3-BB38-23B2EF4E03B3}" type="slidenum">
              <a:rPr lang="en-US" smtClean="0"/>
              <a:pPr>
                <a:defRPr/>
              </a:pPr>
              <a:t>6</a:t>
            </a:fld>
            <a:endParaRPr lang="en-US"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p:txBody>
          <a:bodyPr/>
          <a:lstStyle/>
          <a:p>
            <a:pPr>
              <a:defRPr/>
            </a:pPr>
            <a:fld id="{65EA1794-56F9-4BC3-BB38-23B2EF4E03B3}" type="slidenum">
              <a:rPr lang="en-US" smtClean="0"/>
              <a:pPr>
                <a:defRPr/>
              </a:pPr>
              <a:t>7</a:t>
            </a:fld>
            <a:endParaRPr lang="en-US"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p:txBody>
          <a:bodyPr/>
          <a:lstStyle/>
          <a:p>
            <a:pPr>
              <a:defRPr/>
            </a:pPr>
            <a:fld id="{65EA1794-56F9-4BC3-BB38-23B2EF4E03B3}" type="slidenum">
              <a:rPr lang="en-US" smtClean="0"/>
              <a:pPr>
                <a:defRPr/>
              </a:pPr>
              <a:t>8</a:t>
            </a:fld>
            <a:endParaRPr lang="en-US"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p:txBody>
          <a:bodyPr/>
          <a:lstStyle/>
          <a:p>
            <a:pPr>
              <a:defRPr/>
            </a:pPr>
            <a:fld id="{65EA1794-56F9-4BC3-BB38-23B2EF4E03B3}" type="slidenum">
              <a:rPr lang="en-US" smtClean="0"/>
              <a:pPr>
                <a:defRPr/>
              </a:pPr>
              <a:t>9</a:t>
            </a:fld>
            <a:endParaRPr lang="en-US"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7C9B81F-C347-4BEF-BFDF-29C42F48304A}" type="datetimeFigureOut">
              <a:rPr lang="en-US" smtClean="0"/>
              <a:pPr/>
              <a:t>14-05-20</a:t>
            </a:fld>
            <a:endParaRPr lang="en-US"/>
          </a:p>
        </p:txBody>
      </p:sp>
      <p:sp>
        <p:nvSpPr>
          <p:cNvPr id="19" name="Footer Placeholder 18"/>
          <p:cNvSpPr>
            <a:spLocks noGrp="1"/>
          </p:cNvSpPr>
          <p:nvPr>
            <p:ph type="ftr" sz="quarter" idx="11"/>
          </p:nvPr>
        </p:nvSpPr>
        <p:spPr/>
        <p:txBody>
          <a:bodyPr/>
          <a:lstStyle/>
          <a:p>
            <a:endParaRPr kumimoji="0" lang="en-US"/>
          </a:p>
        </p:txBody>
      </p:sp>
      <p:sp>
        <p:nvSpPr>
          <p:cNvPr id="27" name="Slide Number Placeholder 26"/>
          <p:cNvSpPr>
            <a:spLocks noGrp="1"/>
          </p:cNvSpPr>
          <p:nvPr>
            <p:ph type="sldNum" sz="quarter" idx="12"/>
          </p:nvPr>
        </p:nvSpPr>
        <p:spPr/>
        <p:txBody>
          <a:bodyPr/>
          <a:lstStyle/>
          <a:p>
            <a:pPr>
              <a:defRPr/>
            </a:pPr>
            <a:fld id="{CA486F39-9336-42F7-9624-1DF44F2E69CB}"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C9B81F-C347-4BEF-BFDF-29C42F48304A}" type="datetimeFigureOut">
              <a:rPr lang="en-US" smtClean="0"/>
              <a:pPr/>
              <a:t>14-05-20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pPr>
              <a:defRPr/>
            </a:pPr>
            <a:fld id="{CA486F39-9336-42F7-9624-1DF44F2E69CB}" type="slidenum">
              <a:rPr lang="en-US" smtClean="0"/>
              <a:pPr>
                <a:defRPr/>
              </a:pPr>
              <a:t>‹#›</a:t>
            </a:fld>
            <a:endParaRPr lang="en-US"/>
          </a:p>
        </p:txBody>
      </p:sp>
    </p:spTree>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C9B81F-C347-4BEF-BFDF-29C42F48304A}" type="datetimeFigureOut">
              <a:rPr lang="en-US" smtClean="0"/>
              <a:pPr/>
              <a:t>14-05-20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pPr>
              <a:defRPr/>
            </a:pPr>
            <a:fld id="{CA486F39-9336-42F7-9624-1DF44F2E69CB}" type="slidenum">
              <a:rPr lang="en-US" smtClean="0"/>
              <a:pPr>
                <a:defRPr/>
              </a:pPr>
              <a:t>‹#›</a:t>
            </a:fld>
            <a:endParaRPr lang="en-US"/>
          </a:p>
        </p:txBody>
      </p:sp>
    </p:spTree>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kumimoji="0" lang="en-US" dirty="0" smtClean="0"/>
              <a:t>Click to edit Master title style</a:t>
            </a:r>
            <a:endParaRPr kumimoji="0" lang="en-US" dirty="0"/>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C9B81F-C347-4BEF-BFDF-29C42F48304A}" type="datetimeFigureOut">
              <a:rPr lang="en-US" smtClean="0"/>
              <a:pPr/>
              <a:t>14-05-20</a:t>
            </a:fld>
            <a:endParaRPr lang="en-US"/>
          </a:p>
        </p:txBody>
      </p:sp>
      <p:sp>
        <p:nvSpPr>
          <p:cNvPr id="5" name="Footer Placeholder 4"/>
          <p:cNvSpPr>
            <a:spLocks noGrp="1"/>
          </p:cNvSpPr>
          <p:nvPr>
            <p:ph type="ftr" sz="quarter" idx="11"/>
          </p:nvPr>
        </p:nvSpPr>
        <p:spPr/>
        <p:txBody>
          <a:bodyPr/>
          <a:lstStyle/>
          <a:p>
            <a:pPr>
              <a:defRPr/>
            </a:pPr>
            <a:r>
              <a:rPr lang="en-US" smtClean="0"/>
              <a:t>CorpTax_02_Slides</a:t>
            </a:r>
            <a:endParaRPr lang="en-US" dirty="0"/>
          </a:p>
        </p:txBody>
      </p:sp>
      <p:sp>
        <p:nvSpPr>
          <p:cNvPr id="6" name="Slide Number Placeholder 5"/>
          <p:cNvSpPr>
            <a:spLocks noGrp="1"/>
          </p:cNvSpPr>
          <p:nvPr>
            <p:ph type="sldNum" sz="quarter" idx="12"/>
          </p:nvPr>
        </p:nvSpPr>
        <p:spPr/>
        <p:txBody>
          <a:bodyPr/>
          <a:lstStyle/>
          <a:p>
            <a:pPr>
              <a:defRPr/>
            </a:pPr>
            <a:fld id="{D4AB566E-14EB-49F6-A75E-53E812FFD542}"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7C9B81F-C347-4BEF-BFDF-29C42F48304A}" type="datetimeFigureOut">
              <a:rPr lang="en-US" smtClean="0"/>
              <a:pPr/>
              <a:t>14-05-20</a:t>
            </a:fld>
            <a:endParaRPr lang="en-US"/>
          </a:p>
        </p:txBody>
      </p:sp>
      <p:sp>
        <p:nvSpPr>
          <p:cNvPr id="5" name="Footer Placeholder 4"/>
          <p:cNvSpPr>
            <a:spLocks noGrp="1"/>
          </p:cNvSpPr>
          <p:nvPr>
            <p:ph type="ftr" sz="quarter" idx="11"/>
          </p:nvPr>
        </p:nvSpPr>
        <p:spPr/>
        <p:txBody>
          <a:bodyPr/>
          <a:lstStyle/>
          <a:p>
            <a:pPr>
              <a:defRPr/>
            </a:pPr>
            <a:r>
              <a:rPr lang="en-US" smtClean="0"/>
              <a:t>CorpTax_02_Slides</a:t>
            </a:r>
            <a:endParaRPr lang="en-US" dirty="0"/>
          </a:p>
        </p:txBody>
      </p:sp>
      <p:sp>
        <p:nvSpPr>
          <p:cNvPr id="6" name="Slide Number Placeholder 5"/>
          <p:cNvSpPr>
            <a:spLocks noGrp="1"/>
          </p:cNvSpPr>
          <p:nvPr>
            <p:ph type="sldNum" sz="quarter" idx="12"/>
          </p:nvPr>
        </p:nvSpPr>
        <p:spPr/>
        <p:txBody>
          <a:bodyPr/>
          <a:lstStyle/>
          <a:p>
            <a:pPr>
              <a:defRPr/>
            </a:pPr>
            <a:fld id="{56C799B3-B802-4143-9686-3314C7FA6A40}"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7C9B81F-C347-4BEF-BFDF-29C42F48304A}" type="datetimeFigureOut">
              <a:rPr lang="en-US" smtClean="0"/>
              <a:pPr/>
              <a:t>14-05-20</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pPr>
              <a:defRPr/>
            </a:pPr>
            <a:fld id="{CA486F39-9336-42F7-9624-1DF44F2E69CB}" type="slidenum">
              <a:rPr lang="en-US" smtClean="0"/>
              <a:pPr>
                <a:defRPr/>
              </a:pPr>
              <a:t>‹#›</a:t>
            </a:fld>
            <a:endParaRPr lang="en-US"/>
          </a:p>
        </p:txBody>
      </p:sp>
    </p:spTree>
  </p:cSld>
  <p:clrMapOvr>
    <a:masterClrMapping/>
  </p:clrMapOvr>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7C9B81F-C347-4BEF-BFDF-29C42F48304A}" type="datetimeFigureOut">
              <a:rPr lang="en-US" smtClean="0"/>
              <a:pPr/>
              <a:t>14-05-20</a:t>
            </a:fld>
            <a:endParaRPr lang="en-US"/>
          </a:p>
        </p:txBody>
      </p:sp>
      <p:sp>
        <p:nvSpPr>
          <p:cNvPr id="8" name="Footer Placeholder 7"/>
          <p:cNvSpPr>
            <a:spLocks noGrp="1"/>
          </p:cNvSpPr>
          <p:nvPr>
            <p:ph type="ftr" sz="quarter" idx="11"/>
          </p:nvPr>
        </p:nvSpPr>
        <p:spPr/>
        <p:txBody>
          <a:bodyPr/>
          <a:lstStyle/>
          <a:p>
            <a:endParaRPr kumimoji="0" lang="en-US" dirty="0"/>
          </a:p>
        </p:txBody>
      </p:sp>
      <p:sp>
        <p:nvSpPr>
          <p:cNvPr id="9" name="Slide Number Placeholder 8"/>
          <p:cNvSpPr>
            <a:spLocks noGrp="1"/>
          </p:cNvSpPr>
          <p:nvPr>
            <p:ph type="sldNum" sz="quarter" idx="12"/>
          </p:nvPr>
        </p:nvSpPr>
        <p:spPr/>
        <p:txBody>
          <a:bodyPr/>
          <a:lstStyle/>
          <a:p>
            <a:pPr>
              <a:defRPr/>
            </a:pPr>
            <a:fld id="{CA486F39-9336-42F7-9624-1DF44F2E69CB}" type="slidenum">
              <a:rPr lang="en-US" smtClean="0"/>
              <a:pPr>
                <a:defRPr/>
              </a:pPr>
              <a:t>‹#›</a:t>
            </a:fld>
            <a:endParaRPr lang="en-US"/>
          </a:p>
        </p:txBody>
      </p:sp>
    </p:spTree>
  </p:cSld>
  <p:clrMapOvr>
    <a:masterClrMapping/>
  </p:clrMapOvr>
  <p:hf sldNum="0"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dirty="0" smtClean="0"/>
              <a:t>Click to edit Master title style</a:t>
            </a:r>
            <a:endParaRPr kumimoji="0" lang="en-US" dirty="0"/>
          </a:p>
        </p:txBody>
      </p:sp>
      <p:sp>
        <p:nvSpPr>
          <p:cNvPr id="3" name="Date Placeholder 2"/>
          <p:cNvSpPr>
            <a:spLocks noGrp="1"/>
          </p:cNvSpPr>
          <p:nvPr>
            <p:ph type="dt" sz="half" idx="10"/>
          </p:nvPr>
        </p:nvSpPr>
        <p:spPr/>
        <p:txBody>
          <a:bodyPr/>
          <a:lstStyle/>
          <a:p>
            <a:fld id="{47C9B81F-C347-4BEF-BFDF-29C42F48304A}" type="datetimeFigureOut">
              <a:rPr lang="en-US" smtClean="0"/>
              <a:pPr/>
              <a:t>14-05-20</a:t>
            </a:fld>
            <a:endParaRPr lang="en-US"/>
          </a:p>
        </p:txBody>
      </p:sp>
      <p:sp>
        <p:nvSpPr>
          <p:cNvPr id="5" name="Slide Number Placeholder 4"/>
          <p:cNvSpPr>
            <a:spLocks noGrp="1"/>
          </p:cNvSpPr>
          <p:nvPr>
            <p:ph type="sldNum" sz="quarter" idx="12"/>
          </p:nvPr>
        </p:nvSpPr>
        <p:spPr/>
        <p:txBody>
          <a:bodyPr/>
          <a:lstStyle/>
          <a:p>
            <a:pPr>
              <a:defRPr/>
            </a:pPr>
            <a:fld id="{F033ECF6-5CA7-4190-9DC8-06B641C67122}"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C9B81F-C347-4BEF-BFDF-29C42F48304A}" type="datetimeFigureOut">
              <a:rPr lang="en-US" smtClean="0"/>
              <a:pPr/>
              <a:t>14-05-20</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pPr>
              <a:defRPr/>
            </a:pPr>
            <a:fld id="{120E2DF3-82A8-4736-8757-E55FF1BDBDD9}" type="slidenum">
              <a:rPr lang="en-US" smtClean="0"/>
              <a:pPr>
                <a:defRPr/>
              </a:pPr>
              <a:t>‹#›</a:t>
            </a:fld>
            <a:endParaRPr lang="en-US"/>
          </a:p>
        </p:txBody>
      </p:sp>
      <p:sp>
        <p:nvSpPr>
          <p:cNvPr id="5" name="Rectangle 5"/>
          <p:cNvSpPr txBox="1">
            <a:spLocks noChangeArrowheads="1"/>
          </p:cNvSpPr>
          <p:nvPr userDrawn="1"/>
        </p:nvSpPr>
        <p:spPr bwMode="auto">
          <a:xfrm>
            <a:off x="76200" y="6400799"/>
            <a:ext cx="2895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baseline="0">
                <a:latin typeface="Calibri"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smtClean="0">
                <a:ln>
                  <a:noFill/>
                </a:ln>
                <a:solidFill>
                  <a:schemeClr val="tx1"/>
                </a:solidFill>
                <a:effectLst/>
                <a:uLnTx/>
                <a:uFillTx/>
                <a:latin typeface="Calibri" pitchFamily="34" charset="0"/>
                <a:ea typeface="+mn-ea"/>
                <a:cs typeface="+mn-cs"/>
              </a:rPr>
              <a:t>CorpTax_02_Slides</a:t>
            </a:r>
            <a:endParaRPr kumimoji="0" lang="en-US" sz="1000" b="0" i="0" u="none" strike="noStrike" kern="1200" cap="none" spc="0" normalizeH="0" baseline="0" noProof="0" dirty="0">
              <a:ln>
                <a:noFill/>
              </a:ln>
              <a:solidFill>
                <a:schemeClr val="tx1"/>
              </a:solidFill>
              <a:effectLst/>
              <a:uLnTx/>
              <a:uFillTx/>
              <a:latin typeface="Calibri" pitchFamily="34" charset="0"/>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7C9B81F-C347-4BEF-BFDF-29C42F48304A}" type="datetimeFigureOut">
              <a:rPr lang="en-US" smtClean="0"/>
              <a:pPr/>
              <a:t>14-05-20</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pPr>
              <a:defRPr/>
            </a:pPr>
            <a:fld id="{CA486F39-9336-42F7-9624-1DF44F2E69CB}" type="slidenum">
              <a:rPr lang="en-US" smtClean="0"/>
              <a:pPr>
                <a:defRPr/>
              </a:pPr>
              <a:t>‹#›</a:t>
            </a:fld>
            <a:endParaRPr lang="en-US"/>
          </a:p>
        </p:txBody>
      </p:sp>
    </p:spTree>
  </p:cSld>
  <p:clrMapOvr>
    <a:masterClrMapping/>
  </p:clrMapOvr>
  <p:hf sldNum="0" hd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7C9B81F-C347-4BEF-BFDF-29C42F48304A}" type="datetimeFigureOut">
              <a:rPr lang="en-US" smtClean="0"/>
              <a:pPr/>
              <a:t>14-05-20</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a:xfrm>
            <a:off x="8077200" y="6356350"/>
            <a:ext cx="609600" cy="365125"/>
          </a:xfrm>
        </p:spPr>
        <p:txBody>
          <a:bodyPr/>
          <a:lstStyle/>
          <a:p>
            <a:pPr>
              <a:defRPr/>
            </a:pPr>
            <a:fld id="{CA486F39-9336-42F7-9624-1DF44F2E69CB}" type="slidenum">
              <a:rPr lang="en-US" smtClean="0"/>
              <a:pPr>
                <a:defRPr/>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hf sldNum="0" hdr="0" dt="0"/>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dirty="0" smtClean="0"/>
              <a:t>Click to edit Master title style</a:t>
            </a:r>
            <a:endParaRPr kumimoji="0" lang="en-US" dirty="0"/>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7C9B81F-C347-4BEF-BFDF-29C42F48304A}" type="datetimeFigureOut">
              <a:rPr lang="en-US" smtClean="0"/>
              <a:pPr/>
              <a:t>14-05-20</a:t>
            </a:fld>
            <a:endParaRPr lang="en-US" dirty="0">
              <a:solidFill>
                <a:schemeClr val="tx2">
                  <a:shade val="90000"/>
                </a:scheme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lgn="l" eaLnBrk="1" latinLnBrk="0" hangingPunct="1"/>
            <a:endParaRPr kumimoji="0" lang="en-US" dirty="0">
              <a:solidFill>
                <a:schemeClr val="tx2">
                  <a:shade val="90000"/>
                </a:scheme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CA486F39-9336-42F7-9624-1DF44F2E69CB}" type="slidenum">
              <a:rPr lang="en-US" smtClean="0"/>
              <a:pPr>
                <a:defRPr/>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hf sldNum="0" hdr="0" dt="0"/>
  <p:txStyles>
    <p:titleStyle>
      <a:lvl1pPr algn="l" rtl="0" eaLnBrk="1" latinLnBrk="0" hangingPunct="1">
        <a:spcBef>
          <a:spcPct val="0"/>
        </a:spcBef>
        <a:buNone/>
        <a:defRPr kumimoji="0" sz="3600" b="1"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jpeg"/><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8.gi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9.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7.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C:\Users\ilo\AppData\Local\Microsoft\Windows\Temporary Internet Files\Content.IE5\7TPAEKKE\MC910216995[1].png"/>
          <p:cNvPicPr>
            <a:picLocks noChangeAspect="1" noChangeArrowheads="1"/>
          </p:cNvPicPr>
          <p:nvPr/>
        </p:nvPicPr>
        <p:blipFill>
          <a:blip r:embed="rId3" cstate="print">
            <a:duotone>
              <a:schemeClr val="accent3">
                <a:shade val="45000"/>
                <a:satMod val="135000"/>
              </a:schemeClr>
              <a:prstClr val="white"/>
            </a:duotone>
          </a:blip>
          <a:srcRect/>
          <a:stretch>
            <a:fillRect/>
          </a:stretch>
        </p:blipFill>
        <p:spPr bwMode="auto">
          <a:xfrm>
            <a:off x="342900" y="628650"/>
            <a:ext cx="8572500" cy="5391150"/>
          </a:xfrm>
          <a:prstGeom prst="rect">
            <a:avLst/>
          </a:prstGeom>
          <a:ln>
            <a:noFill/>
          </a:ln>
          <a:effectLst>
            <a:softEdge rad="112500"/>
          </a:effectLst>
        </p:spPr>
      </p:pic>
      <p:sp>
        <p:nvSpPr>
          <p:cNvPr id="6146" name="Rectangle 2"/>
          <p:cNvSpPr>
            <a:spLocks noGrp="1" noChangeArrowheads="1"/>
          </p:cNvSpPr>
          <p:nvPr>
            <p:ph type="title"/>
          </p:nvPr>
        </p:nvSpPr>
        <p:spPr>
          <a:xfrm>
            <a:off x="533400" y="1600200"/>
            <a:ext cx="8001000" cy="4953000"/>
          </a:xfrm>
        </p:spPr>
        <p:txBody>
          <a:bodyPr/>
          <a:lstStyle/>
          <a:p>
            <a:pPr eaLnBrk="1" hangingPunct="1"/>
            <a:r>
              <a:rPr lang="en-GB" sz="4000" b="1" dirty="0" smtClean="0">
                <a:solidFill>
                  <a:schemeClr val="tx2">
                    <a:lumMod val="75000"/>
                  </a:schemeClr>
                </a:solidFill>
              </a:rPr>
              <a:t>Tax Incentives and Tax Discrimination after CETA</a:t>
            </a:r>
            <a:br>
              <a:rPr lang="en-GB" sz="4000" b="1" dirty="0" smtClean="0">
                <a:solidFill>
                  <a:schemeClr val="tx2">
                    <a:lumMod val="75000"/>
                  </a:schemeClr>
                </a:solidFill>
              </a:rPr>
            </a:br>
            <a:r>
              <a:rPr lang="en-GB" sz="2400" b="1" dirty="0" smtClean="0">
                <a:solidFill>
                  <a:schemeClr val="tx2">
                    <a:lumMod val="75000"/>
                  </a:schemeClr>
                </a:solidFill>
              </a:rPr>
              <a:t/>
            </a:r>
            <a:br>
              <a:rPr lang="en-GB" sz="2400" b="1" dirty="0" smtClean="0">
                <a:solidFill>
                  <a:schemeClr val="tx2">
                    <a:lumMod val="75000"/>
                  </a:schemeClr>
                </a:solidFill>
              </a:rPr>
            </a:br>
            <a:r>
              <a:rPr lang="en-GB" sz="2400" b="1" i="1" dirty="0" smtClean="0">
                <a:solidFill>
                  <a:schemeClr val="tx2">
                    <a:lumMod val="75000"/>
                  </a:schemeClr>
                </a:solidFill>
              </a:rPr>
              <a:t>The CETA: Implications for British Columbia</a:t>
            </a:r>
            <a:r>
              <a:rPr lang="en-GB" sz="2400" b="1" dirty="0" smtClean="0">
                <a:solidFill>
                  <a:schemeClr val="tx2">
                    <a:lumMod val="75000"/>
                  </a:schemeClr>
                </a:solidFill>
              </a:rPr>
              <a:t>,</a:t>
            </a:r>
            <a:br>
              <a:rPr lang="en-GB" sz="2400" b="1" dirty="0" smtClean="0">
                <a:solidFill>
                  <a:schemeClr val="tx2">
                    <a:lumMod val="75000"/>
                  </a:schemeClr>
                </a:solidFill>
              </a:rPr>
            </a:br>
            <a:r>
              <a:rPr lang="en-GB" sz="2400" b="1" dirty="0" smtClean="0">
                <a:solidFill>
                  <a:schemeClr val="tx2">
                    <a:lumMod val="75000"/>
                  </a:schemeClr>
                </a:solidFill>
              </a:rPr>
              <a:t>Session 3: Legal Perspectives, </a:t>
            </a:r>
            <a:r>
              <a:rPr lang="en-US" sz="2400" b="1" dirty="0" smtClean="0">
                <a:solidFill>
                  <a:schemeClr val="tx2">
                    <a:lumMod val="75000"/>
                  </a:schemeClr>
                </a:solidFill>
                <a:latin typeface="Calibri" pitchFamily="34" charset="0"/>
              </a:rPr>
              <a:t>6 May 2014</a:t>
            </a:r>
            <a:r>
              <a:rPr lang="en-GB" sz="2400" b="1" dirty="0" smtClean="0">
                <a:solidFill>
                  <a:schemeClr val="tx2">
                    <a:lumMod val="75000"/>
                  </a:schemeClr>
                </a:solidFill>
                <a:latin typeface="Calibri" pitchFamily="34" charset="0"/>
              </a:rPr>
              <a:t/>
            </a:r>
            <a:br>
              <a:rPr lang="en-GB" sz="2400" b="1" dirty="0" smtClean="0">
                <a:solidFill>
                  <a:schemeClr val="tx2">
                    <a:lumMod val="75000"/>
                  </a:schemeClr>
                </a:solidFill>
                <a:latin typeface="Calibri" pitchFamily="34" charset="0"/>
              </a:rPr>
            </a:br>
            <a:r>
              <a:rPr lang="en-GB" sz="2400" b="1" dirty="0" smtClean="0">
                <a:solidFill>
                  <a:schemeClr val="tx2">
                    <a:lumMod val="75000"/>
                  </a:schemeClr>
                </a:solidFill>
                <a:latin typeface="Calibri" pitchFamily="34" charset="0"/>
              </a:rPr>
              <a:t/>
            </a:r>
            <a:br>
              <a:rPr lang="en-GB" sz="2400" b="1" dirty="0" smtClean="0">
                <a:solidFill>
                  <a:schemeClr val="tx2">
                    <a:lumMod val="75000"/>
                  </a:schemeClr>
                </a:solidFill>
                <a:latin typeface="Calibri" pitchFamily="34" charset="0"/>
              </a:rPr>
            </a:br>
            <a:r>
              <a:rPr lang="en-GB" sz="2000" b="1" dirty="0" smtClean="0">
                <a:solidFill>
                  <a:schemeClr val="tx2">
                    <a:lumMod val="75000"/>
                  </a:schemeClr>
                </a:solidFill>
                <a:latin typeface="Calibri" pitchFamily="34" charset="0"/>
              </a:rPr>
              <a:t>Geoffrey Loomer, </a:t>
            </a:r>
            <a:r>
              <a:rPr lang="en-GB" sz="2000" b="1" dirty="0" err="1" smtClean="0">
                <a:solidFill>
                  <a:schemeClr val="tx2">
                    <a:lumMod val="75000"/>
                  </a:schemeClr>
                </a:solidFill>
                <a:latin typeface="Calibri" pitchFamily="34" charset="0"/>
              </a:rPr>
              <a:t>Schulich</a:t>
            </a:r>
            <a:r>
              <a:rPr lang="en-GB" sz="2000" b="1" dirty="0" smtClean="0">
                <a:solidFill>
                  <a:schemeClr val="tx2">
                    <a:lumMod val="75000"/>
                  </a:schemeClr>
                </a:solidFill>
                <a:latin typeface="Calibri" pitchFamily="34" charset="0"/>
              </a:rPr>
              <a:t> School of Law, Dalhousie University</a:t>
            </a:r>
            <a:br>
              <a:rPr lang="en-GB" sz="2000" b="1" dirty="0" smtClean="0">
                <a:solidFill>
                  <a:schemeClr val="tx2">
                    <a:lumMod val="75000"/>
                  </a:schemeClr>
                </a:solidFill>
                <a:latin typeface="Calibri" pitchFamily="34" charset="0"/>
              </a:rPr>
            </a:br>
            <a:r>
              <a:rPr lang="en-GB" sz="2000" b="1" dirty="0" smtClean="0">
                <a:solidFill>
                  <a:schemeClr val="tx2">
                    <a:lumMod val="75000"/>
                  </a:schemeClr>
                </a:solidFill>
                <a:latin typeface="Calibri" pitchFamily="34" charset="0"/>
              </a:rPr>
              <a:t/>
            </a:r>
            <a:br>
              <a:rPr lang="en-GB" sz="2000" b="1" dirty="0" smtClean="0">
                <a:solidFill>
                  <a:schemeClr val="tx2">
                    <a:lumMod val="75000"/>
                  </a:schemeClr>
                </a:solidFill>
                <a:latin typeface="Calibri" pitchFamily="34" charset="0"/>
              </a:rPr>
            </a:br>
            <a:r>
              <a:rPr lang="en-GB" sz="2000" b="1" dirty="0" smtClean="0">
                <a:solidFill>
                  <a:schemeClr val="tx2">
                    <a:lumMod val="75000"/>
                  </a:schemeClr>
                </a:solidFill>
                <a:latin typeface="Calibri" pitchFamily="34" charset="0"/>
              </a:rPr>
              <a:t/>
            </a:r>
            <a:br>
              <a:rPr lang="en-GB" sz="2000" b="1" dirty="0" smtClean="0">
                <a:solidFill>
                  <a:schemeClr val="tx2">
                    <a:lumMod val="75000"/>
                  </a:schemeClr>
                </a:solidFill>
                <a:latin typeface="Calibri" pitchFamily="34" charset="0"/>
              </a:rPr>
            </a:br>
            <a:r>
              <a:rPr lang="en-GB" sz="1400" dirty="0" smtClean="0">
                <a:solidFill>
                  <a:schemeClr val="tx2">
                    <a:lumMod val="75000"/>
                  </a:schemeClr>
                </a:solidFill>
                <a:latin typeface="Arial Narrow"/>
              </a:rPr>
              <a:t>►</a:t>
            </a:r>
            <a:r>
              <a:rPr lang="en-GB" sz="1400" dirty="0" smtClean="0">
                <a:solidFill>
                  <a:schemeClr val="tx2">
                    <a:lumMod val="75000"/>
                  </a:schemeClr>
                </a:solidFill>
                <a:latin typeface="Calibri" pitchFamily="34" charset="0"/>
              </a:rPr>
              <a:t> geoffrey.loomer@dal.ca</a:t>
            </a:r>
          </a:p>
        </p:txBody>
      </p:sp>
      <p:pic>
        <p:nvPicPr>
          <p:cNvPr id="8" name="Picture 7" descr="DalLawLogo.jpg"/>
          <p:cNvPicPr>
            <a:picLocks noChangeAspect="1"/>
          </p:cNvPicPr>
          <p:nvPr/>
        </p:nvPicPr>
        <p:blipFill>
          <a:blip r:embed="rId4" cstate="print"/>
          <a:stretch>
            <a:fillRect/>
          </a:stretch>
        </p:blipFill>
        <p:spPr>
          <a:xfrm>
            <a:off x="6705600" y="6004483"/>
            <a:ext cx="2209800" cy="777317"/>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704088"/>
            <a:ext cx="8382000" cy="743712"/>
          </a:xfrm>
        </p:spPr>
        <p:txBody>
          <a:bodyPr>
            <a:normAutofit/>
          </a:bodyPr>
          <a:lstStyle/>
          <a:p>
            <a:r>
              <a:rPr lang="en-CA" sz="3600" b="1" dirty="0" smtClean="0">
                <a:solidFill>
                  <a:schemeClr val="tx2">
                    <a:lumMod val="75000"/>
                  </a:schemeClr>
                </a:solidFill>
              </a:rPr>
              <a:t>Canadian </a:t>
            </a:r>
            <a:r>
              <a:rPr lang="en-CA" dirty="0" smtClean="0"/>
              <a:t>Trade Agreements</a:t>
            </a:r>
            <a:r>
              <a:rPr lang="en-CA" sz="3600" b="1" dirty="0" smtClean="0">
                <a:solidFill>
                  <a:schemeClr val="tx2">
                    <a:lumMod val="75000"/>
                  </a:schemeClr>
                </a:solidFill>
              </a:rPr>
              <a:t> – Exceptions</a:t>
            </a:r>
            <a:endParaRPr lang="en-GB" sz="3600" b="1" dirty="0" smtClean="0">
              <a:solidFill>
                <a:schemeClr val="tx2">
                  <a:lumMod val="75000"/>
                </a:schemeClr>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67400" y="1682654"/>
            <a:ext cx="2127345" cy="2127345"/>
          </a:xfrm>
          <a:prstGeom prst="rect">
            <a:avLst/>
          </a:prstGeom>
        </p:spPr>
      </p:pic>
      <p:sp>
        <p:nvSpPr>
          <p:cNvPr id="4099" name="Rectangle 3"/>
          <p:cNvSpPr>
            <a:spLocks noGrp="1" noChangeArrowheads="1"/>
          </p:cNvSpPr>
          <p:nvPr>
            <p:ph idx="1"/>
          </p:nvPr>
        </p:nvSpPr>
        <p:spPr>
          <a:xfrm>
            <a:off x="457200" y="1752599"/>
            <a:ext cx="8153400" cy="4953001"/>
          </a:xfrm>
        </p:spPr>
        <p:txBody>
          <a:bodyPr>
            <a:noAutofit/>
          </a:bodyPr>
          <a:lstStyle/>
          <a:p>
            <a:pPr>
              <a:spcBef>
                <a:spcPts val="0"/>
              </a:spcBef>
              <a:spcAft>
                <a:spcPts val="1800"/>
              </a:spcAft>
            </a:pPr>
            <a:r>
              <a:rPr lang="en-CA" sz="2400" dirty="0" smtClean="0"/>
              <a:t>GATT Article III applies to (indirect) taxes</a:t>
            </a:r>
            <a:br>
              <a:rPr lang="en-CA" sz="2400" dirty="0" smtClean="0"/>
            </a:br>
            <a:r>
              <a:rPr lang="en-CA" sz="2400" dirty="0" smtClean="0"/>
              <a:t>on “products” – not direct taxes</a:t>
            </a:r>
            <a:endParaRPr lang="en-CA" sz="2400" dirty="0"/>
          </a:p>
          <a:p>
            <a:pPr>
              <a:spcBef>
                <a:spcPts val="0"/>
              </a:spcBef>
              <a:spcAft>
                <a:spcPts val="1800"/>
              </a:spcAft>
            </a:pPr>
            <a:r>
              <a:rPr lang="en-CA" sz="2400" dirty="0" smtClean="0"/>
              <a:t>GATS Article XIV says that nothing in the</a:t>
            </a:r>
            <a:br>
              <a:rPr lang="en-CA" sz="2400" dirty="0" smtClean="0"/>
            </a:br>
            <a:r>
              <a:rPr lang="en-CA" sz="2400" dirty="0" smtClean="0"/>
              <a:t>GATS prohibits measures that are</a:t>
            </a:r>
            <a:endParaRPr lang="en-CA" dirty="0" smtClean="0"/>
          </a:p>
          <a:p>
            <a:pPr marL="628650" lvl="1" indent="0">
              <a:spcBef>
                <a:spcPts val="0"/>
              </a:spcBef>
              <a:spcAft>
                <a:spcPts val="1800"/>
              </a:spcAft>
              <a:buNone/>
            </a:pPr>
            <a:r>
              <a:rPr lang="en-CA" sz="2200" i="1" dirty="0" smtClean="0"/>
              <a:t>(</a:t>
            </a:r>
            <a:r>
              <a:rPr lang="en-CA" sz="2200" i="1" dirty="0"/>
              <a:t>d) inconsistent with Article XVII </a:t>
            </a:r>
            <a:r>
              <a:rPr lang="en-CA" sz="2200" dirty="0"/>
              <a:t>[national treatment]</a:t>
            </a:r>
            <a:r>
              <a:rPr lang="en-CA" sz="2200" i="1" dirty="0"/>
              <a:t>, provided that the difference in treatment is aimed at ensuring the equitable or effective imposition or collection of direct taxes in respect of services or service suppliers of other Members.</a:t>
            </a:r>
            <a:endParaRPr lang="en-CA" sz="2200" i="1" dirty="0" smtClean="0"/>
          </a:p>
          <a:p>
            <a:pPr>
              <a:spcBef>
                <a:spcPts val="0"/>
              </a:spcBef>
              <a:spcAft>
                <a:spcPts val="1800"/>
              </a:spcAft>
            </a:pPr>
            <a:r>
              <a:rPr lang="en-CA" sz="2400" dirty="0" smtClean="0"/>
              <a:t>See also GATS Art XIV para (e) and Schedules of exclusions</a:t>
            </a:r>
          </a:p>
          <a:p>
            <a:pPr>
              <a:spcBef>
                <a:spcPts val="0"/>
              </a:spcBef>
              <a:spcAft>
                <a:spcPts val="1800"/>
              </a:spcAft>
            </a:pPr>
            <a:r>
              <a:rPr lang="en-CA" sz="2400" dirty="0" smtClean="0"/>
              <a:t>SCM Agreement?</a:t>
            </a:r>
            <a:endParaRPr lang="en-CA" dirty="0"/>
          </a:p>
        </p:txBody>
      </p:sp>
    </p:spTree>
    <p:extLst>
      <p:ext uri="{BB962C8B-B14F-4D97-AF65-F5344CB8AC3E}">
        <p14:creationId xmlns:p14="http://schemas.microsoft.com/office/powerpoint/2010/main" val="246154646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704088"/>
            <a:ext cx="8382000" cy="743712"/>
          </a:xfrm>
        </p:spPr>
        <p:txBody>
          <a:bodyPr>
            <a:normAutofit/>
          </a:bodyPr>
          <a:lstStyle/>
          <a:p>
            <a:r>
              <a:rPr lang="en-CA" sz="3600" b="1" dirty="0" smtClean="0">
                <a:solidFill>
                  <a:schemeClr val="tx2">
                    <a:lumMod val="75000"/>
                  </a:schemeClr>
                </a:solidFill>
              </a:rPr>
              <a:t>Canadian </a:t>
            </a:r>
            <a:r>
              <a:rPr lang="en-CA" dirty="0" smtClean="0"/>
              <a:t>Tax Incentives / Discrimination</a:t>
            </a:r>
            <a:endParaRPr lang="en-GB" sz="3600" b="1" dirty="0" smtClean="0">
              <a:solidFill>
                <a:schemeClr val="tx2">
                  <a:lumMod val="75000"/>
                </a:schemeClr>
              </a:solidFill>
            </a:endParaRPr>
          </a:p>
        </p:txBody>
      </p:sp>
      <p:sp>
        <p:nvSpPr>
          <p:cNvPr id="4099" name="Rectangle 3"/>
          <p:cNvSpPr>
            <a:spLocks noGrp="1" noChangeArrowheads="1"/>
          </p:cNvSpPr>
          <p:nvPr>
            <p:ph idx="1"/>
          </p:nvPr>
        </p:nvSpPr>
        <p:spPr>
          <a:xfrm>
            <a:off x="457200" y="1752599"/>
            <a:ext cx="8458200" cy="4953001"/>
          </a:xfrm>
        </p:spPr>
        <p:txBody>
          <a:bodyPr>
            <a:noAutofit/>
          </a:bodyPr>
          <a:lstStyle/>
          <a:p>
            <a:pPr>
              <a:spcBef>
                <a:spcPts val="0"/>
              </a:spcBef>
              <a:spcAft>
                <a:spcPts val="1200"/>
              </a:spcAft>
            </a:pPr>
            <a:r>
              <a:rPr lang="en-CA" sz="2500" dirty="0" smtClean="0"/>
              <a:t>Some forms of discrimination are (arguably) essential to the benchmark tax system</a:t>
            </a:r>
          </a:p>
          <a:p>
            <a:pPr lvl="1">
              <a:spcBef>
                <a:spcPts val="0"/>
              </a:spcBef>
              <a:spcAft>
                <a:spcPts val="1800"/>
              </a:spcAft>
            </a:pPr>
            <a:r>
              <a:rPr lang="en-CA" sz="2200" dirty="0" err="1"/>
              <a:t>e</a:t>
            </a:r>
            <a:r>
              <a:rPr lang="en-CA" sz="2200" dirty="0" err="1" smtClean="0"/>
              <a:t>g</a:t>
            </a:r>
            <a:r>
              <a:rPr lang="en-CA" sz="2200" dirty="0" smtClean="0"/>
              <a:t>. foreign tax credits, withholding taxes</a:t>
            </a:r>
            <a:endParaRPr lang="en-CA" sz="2200" dirty="0"/>
          </a:p>
          <a:p>
            <a:pPr>
              <a:spcBef>
                <a:spcPts val="0"/>
              </a:spcBef>
              <a:spcAft>
                <a:spcPts val="1200"/>
              </a:spcAft>
            </a:pPr>
            <a:r>
              <a:rPr lang="en-CA" sz="2500" dirty="0" smtClean="0"/>
              <a:t>Other measures are more contentious</a:t>
            </a:r>
          </a:p>
          <a:p>
            <a:pPr lvl="1">
              <a:spcBef>
                <a:spcPts val="0"/>
              </a:spcBef>
              <a:spcAft>
                <a:spcPts val="1200"/>
              </a:spcAft>
            </a:pPr>
            <a:r>
              <a:rPr lang="en-CA" sz="2200" dirty="0" smtClean="0"/>
              <a:t>Various preferences for “Canadian-controlled private corporations”</a:t>
            </a:r>
          </a:p>
          <a:p>
            <a:pPr lvl="1">
              <a:spcBef>
                <a:spcPts val="0"/>
              </a:spcBef>
              <a:spcAft>
                <a:spcPts val="1200"/>
              </a:spcAft>
            </a:pPr>
            <a:r>
              <a:rPr lang="en-CA" sz="2200" dirty="0" smtClean="0"/>
              <a:t>Thin capitalization rules</a:t>
            </a:r>
          </a:p>
          <a:p>
            <a:pPr lvl="1">
              <a:spcBef>
                <a:spcPts val="0"/>
              </a:spcBef>
              <a:spcAft>
                <a:spcPts val="1200"/>
              </a:spcAft>
            </a:pPr>
            <a:r>
              <a:rPr lang="en-CA" sz="2200" dirty="0" smtClean="0"/>
              <a:t>Branch tax</a:t>
            </a:r>
          </a:p>
          <a:p>
            <a:pPr lvl="1">
              <a:spcBef>
                <a:spcPts val="0"/>
              </a:spcBef>
              <a:spcAft>
                <a:spcPts val="1200"/>
              </a:spcAft>
            </a:pPr>
            <a:r>
              <a:rPr lang="en-CA" sz="2200" dirty="0" smtClean="0"/>
              <a:t>Various measures buried in Canada’s “foreign affiliate” dividend regime and “foreign accrual property income” regime …</a:t>
            </a:r>
            <a:endParaRPr lang="en-CA" sz="2200" dirty="0"/>
          </a:p>
        </p:txBody>
      </p:sp>
    </p:spTree>
    <p:extLst>
      <p:ext uri="{BB962C8B-B14F-4D97-AF65-F5344CB8AC3E}">
        <p14:creationId xmlns:p14="http://schemas.microsoft.com/office/powerpoint/2010/main" val="46120505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03984" y="1371600"/>
            <a:ext cx="3335216" cy="4955177"/>
          </a:xfrm>
          <a:prstGeom prst="rect">
            <a:avLst/>
          </a:prstGeom>
          <a:ln>
            <a:noFill/>
          </a:ln>
          <a:effectLst>
            <a:softEdge rad="317500"/>
          </a:effectLst>
        </p:spPr>
      </p:pic>
      <p:sp>
        <p:nvSpPr>
          <p:cNvPr id="4098" name="Rectangle 2"/>
          <p:cNvSpPr>
            <a:spLocks noGrp="1" noChangeArrowheads="1"/>
          </p:cNvSpPr>
          <p:nvPr>
            <p:ph type="title"/>
          </p:nvPr>
        </p:nvSpPr>
        <p:spPr>
          <a:xfrm>
            <a:off x="457200" y="704088"/>
            <a:ext cx="8534400" cy="743712"/>
          </a:xfrm>
        </p:spPr>
        <p:txBody>
          <a:bodyPr>
            <a:normAutofit/>
          </a:bodyPr>
          <a:lstStyle/>
          <a:p>
            <a:r>
              <a:rPr lang="en-CA" dirty="0" smtClean="0"/>
              <a:t>Implications of CETA?</a:t>
            </a:r>
            <a:endParaRPr lang="en-GB" sz="3600" b="1" dirty="0" smtClean="0">
              <a:solidFill>
                <a:schemeClr val="tx2">
                  <a:lumMod val="75000"/>
                </a:schemeClr>
              </a:solidFill>
            </a:endParaRPr>
          </a:p>
        </p:txBody>
      </p:sp>
      <p:sp>
        <p:nvSpPr>
          <p:cNvPr id="4099" name="Rectangle 3"/>
          <p:cNvSpPr>
            <a:spLocks noGrp="1" noChangeArrowheads="1"/>
          </p:cNvSpPr>
          <p:nvPr>
            <p:ph idx="1"/>
          </p:nvPr>
        </p:nvSpPr>
        <p:spPr>
          <a:xfrm>
            <a:off x="457200" y="1828800"/>
            <a:ext cx="8229600" cy="4495800"/>
          </a:xfrm>
        </p:spPr>
        <p:txBody>
          <a:bodyPr>
            <a:normAutofit/>
          </a:bodyPr>
          <a:lstStyle/>
          <a:p>
            <a:pPr marL="465138" lvl="1" indent="-290513">
              <a:spcBef>
                <a:spcPts val="200"/>
              </a:spcBef>
              <a:spcAft>
                <a:spcPts val="1800"/>
              </a:spcAft>
            </a:pPr>
            <a:r>
              <a:rPr lang="en-CA" dirty="0" smtClean="0"/>
              <a:t>Reservation for direct tax measures</a:t>
            </a:r>
            <a:br>
              <a:rPr lang="en-CA" dirty="0" smtClean="0"/>
            </a:br>
            <a:r>
              <a:rPr lang="en-CA" dirty="0" smtClean="0"/>
              <a:t>in the CETA is not new</a:t>
            </a:r>
          </a:p>
          <a:p>
            <a:pPr marL="465138" lvl="1" indent="-290513">
              <a:spcBef>
                <a:spcPts val="200"/>
              </a:spcBef>
              <a:spcAft>
                <a:spcPts val="1800"/>
              </a:spcAft>
            </a:pPr>
            <a:r>
              <a:rPr lang="en-CA" dirty="0" smtClean="0"/>
              <a:t>But given EU experience with</a:t>
            </a:r>
            <a:br>
              <a:rPr lang="en-CA" dirty="0" smtClean="0"/>
            </a:br>
            <a:r>
              <a:rPr lang="en-CA" dirty="0" smtClean="0"/>
              <a:t>internal market, will Canadian</a:t>
            </a:r>
            <a:br>
              <a:rPr lang="en-CA" dirty="0" smtClean="0"/>
            </a:br>
            <a:r>
              <a:rPr lang="en-CA" dirty="0" smtClean="0"/>
              <a:t>approach have to change?</a:t>
            </a:r>
          </a:p>
          <a:p>
            <a:pPr marL="465138" lvl="1" indent="-290513">
              <a:spcBef>
                <a:spcPts val="200"/>
              </a:spcBef>
              <a:spcAft>
                <a:spcPts val="1800"/>
              </a:spcAft>
            </a:pPr>
            <a:r>
              <a:rPr lang="en-CA" dirty="0" smtClean="0"/>
              <a:t>If changes come, most likely routes</a:t>
            </a:r>
            <a:br>
              <a:rPr lang="en-CA" dirty="0" smtClean="0"/>
            </a:br>
            <a:r>
              <a:rPr lang="en-CA" dirty="0" smtClean="0"/>
              <a:t>are diplomatic pressure and</a:t>
            </a:r>
            <a:br>
              <a:rPr lang="en-CA" dirty="0" smtClean="0"/>
            </a:br>
            <a:r>
              <a:rPr lang="en-CA" dirty="0" smtClean="0"/>
              <a:t>amendments to non-discrimination</a:t>
            </a:r>
            <a:br>
              <a:rPr lang="en-CA" dirty="0" smtClean="0"/>
            </a:br>
            <a:r>
              <a:rPr lang="en-CA" dirty="0" smtClean="0"/>
              <a:t>article in tax treaties</a:t>
            </a:r>
          </a:p>
          <a:p>
            <a:pPr marL="465138" lvl="1" indent="-465138">
              <a:spcBef>
                <a:spcPts val="200"/>
              </a:spcBef>
              <a:spcAft>
                <a:spcPts val="1000"/>
              </a:spcAft>
            </a:pPr>
            <a:endParaRPr lang="en-CA" dirty="0" smtClean="0"/>
          </a:p>
        </p:txBody>
      </p:sp>
    </p:spTree>
    <p:extLst>
      <p:ext uri="{BB962C8B-B14F-4D97-AF65-F5344CB8AC3E}">
        <p14:creationId xmlns:p14="http://schemas.microsoft.com/office/powerpoint/2010/main" val="419118351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704088"/>
            <a:ext cx="8534400" cy="743712"/>
          </a:xfrm>
        </p:spPr>
        <p:txBody>
          <a:bodyPr>
            <a:normAutofit/>
          </a:bodyPr>
          <a:lstStyle/>
          <a:p>
            <a:r>
              <a:rPr lang="en-CA" dirty="0"/>
              <a:t>Overview – Tax Treaties &amp; Trade Agreements</a:t>
            </a:r>
            <a:endParaRPr lang="en-GB" sz="3600" b="1" dirty="0" smtClean="0">
              <a:solidFill>
                <a:schemeClr val="tx2">
                  <a:lumMod val="75000"/>
                </a:schemeClr>
              </a:solidFill>
            </a:endParaRPr>
          </a:p>
        </p:txBody>
      </p:sp>
      <p:sp>
        <p:nvSpPr>
          <p:cNvPr id="4099" name="Rectangle 3"/>
          <p:cNvSpPr>
            <a:spLocks noGrp="1" noChangeArrowheads="1"/>
          </p:cNvSpPr>
          <p:nvPr>
            <p:ph idx="1"/>
          </p:nvPr>
        </p:nvSpPr>
        <p:spPr>
          <a:xfrm>
            <a:off x="457200" y="1981200"/>
            <a:ext cx="8153400" cy="4495800"/>
          </a:xfrm>
        </p:spPr>
        <p:txBody>
          <a:bodyPr>
            <a:normAutofit/>
          </a:bodyPr>
          <a:lstStyle/>
          <a:p>
            <a:pPr marL="355600" indent="0">
              <a:spcBef>
                <a:spcPts val="0"/>
              </a:spcBef>
              <a:spcAft>
                <a:spcPts val="2400"/>
              </a:spcAft>
              <a:buNone/>
            </a:pPr>
            <a:r>
              <a:rPr lang="en-CA" dirty="0" smtClean="0"/>
              <a:t>“</a:t>
            </a:r>
            <a:r>
              <a:rPr lang="en-CA" sz="3000" i="1" dirty="0" smtClean="0"/>
              <a:t>[T]here </a:t>
            </a:r>
            <a:r>
              <a:rPr lang="en-CA" sz="3000" i="1" dirty="0"/>
              <a:t>is hardly another part of the national legal systems whose effects on the pricing of products are so far-reaching and direct as those of the national tax </a:t>
            </a:r>
            <a:r>
              <a:rPr lang="en-CA" sz="3000" i="1" dirty="0" smtClean="0"/>
              <a:t>regimes.</a:t>
            </a:r>
            <a:r>
              <a:rPr lang="en-CA" dirty="0" smtClean="0"/>
              <a:t>”</a:t>
            </a:r>
          </a:p>
          <a:p>
            <a:pPr marL="720725" lvl="1" indent="0">
              <a:spcBef>
                <a:spcPts val="0"/>
              </a:spcBef>
              <a:spcAft>
                <a:spcPts val="1000"/>
              </a:spcAft>
              <a:buNone/>
            </a:pPr>
            <a:r>
              <a:rPr lang="en-CA" dirty="0" smtClean="0"/>
              <a:t>W. </a:t>
            </a:r>
            <a:r>
              <a:rPr lang="en-CA" dirty="0" err="1" smtClean="0"/>
              <a:t>Schön</a:t>
            </a:r>
            <a:r>
              <a:rPr lang="en-CA" dirty="0" smtClean="0"/>
              <a:t>, “World </a:t>
            </a:r>
            <a:r>
              <a:rPr lang="en-CA" dirty="0"/>
              <a:t>Trade Organization Law and Tax Law” </a:t>
            </a:r>
            <a:r>
              <a:rPr lang="en-CA" dirty="0" smtClean="0"/>
              <a:t>(2004) 58 Bulletin </a:t>
            </a:r>
            <a:r>
              <a:rPr lang="en-CA" dirty="0"/>
              <a:t>for </a:t>
            </a:r>
            <a:r>
              <a:rPr lang="en-CA" dirty="0" smtClean="0"/>
              <a:t>Int’l </a:t>
            </a:r>
            <a:r>
              <a:rPr lang="en-CA" dirty="0"/>
              <a:t>Fiscal Documentation </a:t>
            </a:r>
            <a:r>
              <a:rPr lang="en-CA" dirty="0" smtClean="0"/>
              <a:t>283</a:t>
            </a:r>
          </a:p>
        </p:txBody>
      </p:sp>
    </p:spTree>
    <p:extLst>
      <p:ext uri="{BB962C8B-B14F-4D97-AF65-F5344CB8AC3E}">
        <p14:creationId xmlns:p14="http://schemas.microsoft.com/office/powerpoint/2010/main" val="196503388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704088"/>
            <a:ext cx="8534400" cy="743712"/>
          </a:xfrm>
        </p:spPr>
        <p:txBody>
          <a:bodyPr>
            <a:normAutofit/>
          </a:bodyPr>
          <a:lstStyle/>
          <a:p>
            <a:r>
              <a:rPr lang="en-CA" sz="3600" b="1" dirty="0" smtClean="0">
                <a:solidFill>
                  <a:schemeClr val="tx2">
                    <a:lumMod val="75000"/>
                  </a:schemeClr>
                </a:solidFill>
              </a:rPr>
              <a:t>Overview – Tax Treaties </a:t>
            </a:r>
            <a:r>
              <a:rPr lang="en-CA" dirty="0"/>
              <a:t>&amp;</a:t>
            </a:r>
            <a:r>
              <a:rPr lang="en-CA" dirty="0" smtClean="0"/>
              <a:t> Trade Agreements</a:t>
            </a:r>
            <a:endParaRPr lang="en-GB" sz="3600" b="1" dirty="0" smtClean="0">
              <a:solidFill>
                <a:schemeClr val="tx2">
                  <a:lumMod val="75000"/>
                </a:schemeClr>
              </a:solidFill>
            </a:endParaRPr>
          </a:p>
        </p:txBody>
      </p:sp>
      <p:sp>
        <p:nvSpPr>
          <p:cNvPr id="4099" name="Rectangle 3"/>
          <p:cNvSpPr>
            <a:spLocks noGrp="1" noChangeArrowheads="1"/>
          </p:cNvSpPr>
          <p:nvPr>
            <p:ph idx="1"/>
          </p:nvPr>
        </p:nvSpPr>
        <p:spPr>
          <a:xfrm>
            <a:off x="457200" y="2057400"/>
            <a:ext cx="8229600" cy="4114800"/>
          </a:xfrm>
        </p:spPr>
        <p:txBody>
          <a:bodyPr>
            <a:normAutofit/>
          </a:bodyPr>
          <a:lstStyle/>
          <a:p>
            <a:pPr>
              <a:spcBef>
                <a:spcPts val="200"/>
              </a:spcBef>
              <a:spcAft>
                <a:spcPts val="1000"/>
              </a:spcAft>
            </a:pPr>
            <a:r>
              <a:rPr lang="en-CA" dirty="0" smtClean="0"/>
              <a:t>Similar objectives</a:t>
            </a:r>
          </a:p>
          <a:p>
            <a:pPr>
              <a:spcBef>
                <a:spcPts val="200"/>
              </a:spcBef>
              <a:spcAft>
                <a:spcPts val="1000"/>
              </a:spcAft>
            </a:pPr>
            <a:endParaRPr lang="en-CA" dirty="0"/>
          </a:p>
          <a:p>
            <a:pPr>
              <a:spcBef>
                <a:spcPts val="200"/>
              </a:spcBef>
              <a:spcAft>
                <a:spcPts val="1000"/>
              </a:spcAft>
            </a:pPr>
            <a:r>
              <a:rPr lang="en-CA" dirty="0" smtClean="0"/>
              <a:t>Separ</a:t>
            </a:r>
            <a:r>
              <a:rPr lang="en-CA" dirty="0"/>
              <a:t>a</a:t>
            </a:r>
            <a:r>
              <a:rPr lang="en-CA" dirty="0" smtClean="0"/>
              <a:t>te tracks in</a:t>
            </a:r>
            <a:br>
              <a:rPr lang="en-CA" dirty="0" smtClean="0"/>
            </a:br>
            <a:r>
              <a:rPr lang="en-CA" dirty="0" smtClean="0"/>
              <a:t>international law</a:t>
            </a:r>
          </a:p>
          <a:p>
            <a:pPr>
              <a:spcBef>
                <a:spcPts val="200"/>
              </a:spcBef>
              <a:spcAft>
                <a:spcPts val="1000"/>
              </a:spcAft>
            </a:pPr>
            <a:endParaRPr lang="en-CA" dirty="0"/>
          </a:p>
          <a:p>
            <a:pPr>
              <a:spcBef>
                <a:spcPts val="200"/>
              </a:spcBef>
              <a:spcAft>
                <a:spcPts val="1000"/>
              </a:spcAft>
            </a:pPr>
            <a:r>
              <a:rPr lang="en-CA" dirty="0" smtClean="0"/>
              <a:t>Implications of the</a:t>
            </a:r>
            <a:br>
              <a:rPr lang="en-CA" dirty="0" smtClean="0"/>
            </a:br>
            <a:r>
              <a:rPr lang="en-CA" dirty="0" smtClean="0"/>
              <a:t>Can-EU CETA?</a:t>
            </a:r>
          </a:p>
          <a:p>
            <a:pPr>
              <a:spcBef>
                <a:spcPts val="200"/>
              </a:spcBef>
              <a:spcAft>
                <a:spcPts val="1000"/>
              </a:spcAft>
            </a:pPr>
            <a:endParaRPr lang="en-CA" dirty="0" smtClean="0"/>
          </a:p>
        </p:txBody>
      </p:sp>
      <p:pic>
        <p:nvPicPr>
          <p:cNvPr id="2" name="Picture 1"/>
          <p:cNvPicPr>
            <a:picLocks noChangeAspect="1"/>
          </p:cNvPicPr>
          <p:nvPr/>
        </p:nvPicPr>
        <p:blipFill rotWithShape="1">
          <a:blip r:embed="rId3" cstate="print">
            <a:extLst>
              <a:ext uri="{28A0092B-C50C-407E-A947-70E740481C1C}">
                <a14:useLocalDpi xmlns:a14="http://schemas.microsoft.com/office/drawing/2010/main" val="0"/>
              </a:ext>
            </a:extLst>
          </a:blip>
          <a:srcRect t="9464"/>
          <a:stretch/>
        </p:blipFill>
        <p:spPr>
          <a:xfrm>
            <a:off x="4127754" y="1600200"/>
            <a:ext cx="3568446" cy="4850949"/>
          </a:xfrm>
          <a:prstGeom prst="rect">
            <a:avLst/>
          </a:prstGeom>
          <a:ln>
            <a:noFill/>
          </a:ln>
          <a:effectLst>
            <a:softEdge rad="112500"/>
          </a:effectLst>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704088"/>
            <a:ext cx="8229600" cy="743712"/>
          </a:xfrm>
        </p:spPr>
        <p:txBody>
          <a:bodyPr>
            <a:normAutofit/>
          </a:bodyPr>
          <a:lstStyle/>
          <a:p>
            <a:r>
              <a:rPr lang="en-CA" sz="3600" b="1" dirty="0" smtClean="0">
                <a:solidFill>
                  <a:schemeClr val="tx2">
                    <a:lumMod val="75000"/>
                  </a:schemeClr>
                </a:solidFill>
              </a:rPr>
              <a:t>Canadian Tax Treaties</a:t>
            </a:r>
            <a:endParaRPr lang="en-GB" sz="3600" b="1" dirty="0" smtClean="0">
              <a:solidFill>
                <a:schemeClr val="tx2">
                  <a:lumMod val="75000"/>
                </a:schemeClr>
              </a:solidFill>
            </a:endParaRPr>
          </a:p>
        </p:txBody>
      </p:sp>
      <p:sp>
        <p:nvSpPr>
          <p:cNvPr id="4099" name="Rectangle 3"/>
          <p:cNvSpPr>
            <a:spLocks noGrp="1" noChangeArrowheads="1"/>
          </p:cNvSpPr>
          <p:nvPr>
            <p:ph idx="1"/>
          </p:nvPr>
        </p:nvSpPr>
        <p:spPr>
          <a:xfrm>
            <a:off x="457200" y="1646237"/>
            <a:ext cx="8458200" cy="4830763"/>
          </a:xfrm>
        </p:spPr>
        <p:txBody>
          <a:bodyPr>
            <a:normAutofit/>
          </a:bodyPr>
          <a:lstStyle/>
          <a:p>
            <a:pPr>
              <a:spcBef>
                <a:spcPts val="0"/>
              </a:spcBef>
              <a:spcAft>
                <a:spcPts val="1000"/>
              </a:spcAft>
            </a:pPr>
            <a:r>
              <a:rPr lang="en-CA" dirty="0" smtClean="0"/>
              <a:t>Double tax conventions (DTCs) address </a:t>
            </a:r>
            <a:r>
              <a:rPr lang="en-CA" i="1" dirty="0" smtClean="0"/>
              <a:t>direct</a:t>
            </a:r>
            <a:r>
              <a:rPr lang="en-CA" dirty="0" smtClean="0"/>
              <a:t> tax measures</a:t>
            </a:r>
          </a:p>
          <a:p>
            <a:pPr>
              <a:spcBef>
                <a:spcPts val="0"/>
              </a:spcBef>
              <a:spcAft>
                <a:spcPts val="1000"/>
              </a:spcAft>
            </a:pPr>
            <a:r>
              <a:rPr lang="en-CA" dirty="0" smtClean="0"/>
              <a:t>Generally based on Model Tax Conventions developed by OECD and UN</a:t>
            </a:r>
          </a:p>
          <a:p>
            <a:pPr>
              <a:spcBef>
                <a:spcPts val="0"/>
              </a:spcBef>
              <a:spcAft>
                <a:spcPts val="1000"/>
              </a:spcAft>
            </a:pPr>
            <a:endParaRPr lang="en-CA" dirty="0" smtClean="0"/>
          </a:p>
          <a:p>
            <a:pPr>
              <a:spcBef>
                <a:spcPts val="0"/>
              </a:spcBef>
              <a:spcAft>
                <a:spcPts val="1000"/>
              </a:spcAft>
            </a:pPr>
            <a:endParaRPr lang="en-CA" dirty="0" smtClean="0"/>
          </a:p>
          <a:p>
            <a:pPr>
              <a:spcBef>
                <a:spcPts val="0"/>
              </a:spcBef>
              <a:spcAft>
                <a:spcPts val="1000"/>
              </a:spcAft>
            </a:pPr>
            <a:endParaRPr lang="en-CA" dirty="0"/>
          </a:p>
          <a:p>
            <a:pPr marL="0" indent="0">
              <a:spcBef>
                <a:spcPts val="0"/>
              </a:spcBef>
              <a:spcAft>
                <a:spcPts val="1000"/>
              </a:spcAft>
              <a:buNone/>
            </a:pPr>
            <a:endParaRPr lang="en-CA" dirty="0" smtClean="0"/>
          </a:p>
          <a:p>
            <a:pPr>
              <a:spcBef>
                <a:spcPts val="0"/>
              </a:spcBef>
              <a:spcAft>
                <a:spcPts val="1000"/>
              </a:spcAft>
            </a:pPr>
            <a:r>
              <a:rPr lang="en-CA" dirty="0" smtClean="0"/>
              <a:t>Broad objectives are (1) eliminate double juridical taxation, (2) prevent tax evasion</a:t>
            </a:r>
          </a:p>
        </p:txBody>
      </p:sp>
      <p:pic>
        <p:nvPicPr>
          <p:cNvPr id="4" name="Picture 3" descr="OECD_logo.svg.png"/>
          <p:cNvPicPr>
            <a:picLocks noChangeAspect="1"/>
          </p:cNvPicPr>
          <p:nvPr/>
        </p:nvPicPr>
        <p:blipFill>
          <a:blip r:embed="rId3" cstate="print"/>
          <a:stretch>
            <a:fillRect/>
          </a:stretch>
        </p:blipFill>
        <p:spPr>
          <a:xfrm>
            <a:off x="2590800" y="3333750"/>
            <a:ext cx="1543050" cy="1543050"/>
          </a:xfrm>
          <a:prstGeom prst="rect">
            <a:avLst/>
          </a:prstGeom>
        </p:spPr>
      </p:pic>
      <p:pic>
        <p:nvPicPr>
          <p:cNvPr id="5" name="Picture 4" descr="Emblem_of_the_United_Nations.svg.png"/>
          <p:cNvPicPr>
            <a:picLocks noChangeAspect="1"/>
          </p:cNvPicPr>
          <p:nvPr/>
        </p:nvPicPr>
        <p:blipFill>
          <a:blip r:embed="rId4" cstate="print"/>
          <a:stretch>
            <a:fillRect/>
          </a:stretch>
        </p:blipFill>
        <p:spPr>
          <a:xfrm>
            <a:off x="5181600" y="3276601"/>
            <a:ext cx="1878168" cy="1600199"/>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704088"/>
            <a:ext cx="8229600" cy="743712"/>
          </a:xfrm>
        </p:spPr>
        <p:txBody>
          <a:bodyPr>
            <a:normAutofit/>
          </a:bodyPr>
          <a:lstStyle/>
          <a:p>
            <a:r>
              <a:rPr lang="en-CA" sz="3600" b="1" dirty="0" smtClean="0">
                <a:solidFill>
                  <a:schemeClr val="tx2">
                    <a:lumMod val="75000"/>
                  </a:schemeClr>
                </a:solidFill>
              </a:rPr>
              <a:t>Canadian Tax Treaties</a:t>
            </a:r>
            <a:endParaRPr lang="en-GB" sz="3600" b="1" dirty="0" smtClean="0">
              <a:solidFill>
                <a:schemeClr val="tx2">
                  <a:lumMod val="75000"/>
                </a:schemeClr>
              </a:solidFill>
            </a:endParaRPr>
          </a:p>
        </p:txBody>
      </p:sp>
      <p:sp>
        <p:nvSpPr>
          <p:cNvPr id="4099" name="Rectangle 3"/>
          <p:cNvSpPr>
            <a:spLocks noGrp="1" noChangeArrowheads="1"/>
          </p:cNvSpPr>
          <p:nvPr>
            <p:ph idx="1"/>
          </p:nvPr>
        </p:nvSpPr>
        <p:spPr>
          <a:xfrm>
            <a:off x="457200" y="1646237"/>
            <a:ext cx="8458200" cy="4830763"/>
          </a:xfrm>
        </p:spPr>
        <p:txBody>
          <a:bodyPr>
            <a:normAutofit/>
          </a:bodyPr>
          <a:lstStyle/>
          <a:p>
            <a:pPr>
              <a:spcBef>
                <a:spcPts val="0"/>
              </a:spcBef>
              <a:spcAft>
                <a:spcPts val="1800"/>
              </a:spcAft>
            </a:pPr>
            <a:r>
              <a:rPr lang="en-CA" dirty="0" smtClean="0"/>
              <a:t>Canada has extensive tax treaty network</a:t>
            </a:r>
          </a:p>
          <a:p>
            <a:pPr lvl="1">
              <a:spcBef>
                <a:spcPts val="0"/>
              </a:spcBef>
              <a:spcAft>
                <a:spcPts val="1800"/>
              </a:spcAft>
            </a:pPr>
            <a:r>
              <a:rPr lang="en-CA" dirty="0" smtClean="0"/>
              <a:t>92 DTCs in force + 2 others in negotiation</a:t>
            </a:r>
          </a:p>
          <a:p>
            <a:pPr lvl="1">
              <a:spcBef>
                <a:spcPts val="0"/>
              </a:spcBef>
              <a:spcAft>
                <a:spcPts val="1800"/>
              </a:spcAft>
            </a:pPr>
            <a:r>
              <a:rPr lang="en-CA" dirty="0" smtClean="0"/>
              <a:t>Includes all 28 EU member states + 3 of 4 EFTA countries</a:t>
            </a:r>
          </a:p>
          <a:p>
            <a:pPr lvl="1">
              <a:spcBef>
                <a:spcPts val="0"/>
              </a:spcBef>
              <a:spcAft>
                <a:spcPts val="1800"/>
              </a:spcAft>
            </a:pPr>
            <a:r>
              <a:rPr lang="en-CA" dirty="0" smtClean="0"/>
              <a:t>20 Tax Information Exchange Agreements (TIEAs)</a:t>
            </a:r>
          </a:p>
          <a:p>
            <a:pPr>
              <a:spcBef>
                <a:spcPts val="0"/>
              </a:spcBef>
              <a:spcAft>
                <a:spcPts val="1800"/>
              </a:spcAft>
            </a:pPr>
            <a:r>
              <a:rPr lang="en-CA" dirty="0" smtClean="0"/>
              <a:t>Canada’s DTCs contain a non-discrimination article and a mutual agreement procedure article</a:t>
            </a:r>
          </a:p>
          <a:p>
            <a:pPr lvl="1">
              <a:spcBef>
                <a:spcPts val="0"/>
              </a:spcBef>
              <a:spcAft>
                <a:spcPts val="1800"/>
              </a:spcAft>
            </a:pPr>
            <a:r>
              <a:rPr lang="en-CA" dirty="0"/>
              <a:t>U</a:t>
            </a:r>
            <a:r>
              <a:rPr lang="en-CA" dirty="0" smtClean="0"/>
              <a:t>sually Arts 24 &amp; 25</a:t>
            </a:r>
          </a:p>
          <a:p>
            <a:pPr lvl="1">
              <a:spcBef>
                <a:spcPts val="0"/>
              </a:spcBef>
              <a:spcAft>
                <a:spcPts val="1800"/>
              </a:spcAft>
            </a:pPr>
            <a:endParaRPr lang="en-CA" dirty="0"/>
          </a:p>
        </p:txBody>
      </p:sp>
    </p:spTree>
    <p:extLst>
      <p:ext uri="{BB962C8B-B14F-4D97-AF65-F5344CB8AC3E}">
        <p14:creationId xmlns:p14="http://schemas.microsoft.com/office/powerpoint/2010/main" val="360109885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704088"/>
            <a:ext cx="8229600" cy="743712"/>
          </a:xfrm>
        </p:spPr>
        <p:txBody>
          <a:bodyPr>
            <a:normAutofit/>
          </a:bodyPr>
          <a:lstStyle/>
          <a:p>
            <a:r>
              <a:rPr lang="en-CA" sz="3600" b="1" dirty="0" smtClean="0">
                <a:solidFill>
                  <a:schemeClr val="tx2">
                    <a:lumMod val="75000"/>
                  </a:schemeClr>
                </a:solidFill>
              </a:rPr>
              <a:t>Canadian Tax Treaties – Non-Discrimination</a:t>
            </a:r>
            <a:endParaRPr lang="en-GB" sz="3600" b="1" dirty="0" smtClean="0">
              <a:solidFill>
                <a:schemeClr val="tx2">
                  <a:lumMod val="75000"/>
                </a:schemeClr>
              </a:solidFill>
            </a:endParaRPr>
          </a:p>
        </p:txBody>
      </p:sp>
      <p:sp>
        <p:nvSpPr>
          <p:cNvPr id="4099" name="Rectangle 3"/>
          <p:cNvSpPr>
            <a:spLocks noGrp="1" noChangeArrowheads="1"/>
          </p:cNvSpPr>
          <p:nvPr>
            <p:ph idx="1"/>
          </p:nvPr>
        </p:nvSpPr>
        <p:spPr>
          <a:xfrm>
            <a:off x="457200" y="1798637"/>
            <a:ext cx="8458200" cy="4906963"/>
          </a:xfrm>
        </p:spPr>
        <p:txBody>
          <a:bodyPr>
            <a:noAutofit/>
          </a:bodyPr>
          <a:lstStyle/>
          <a:p>
            <a:pPr marL="393192" lvl="1" indent="0">
              <a:lnSpc>
                <a:spcPct val="80000"/>
              </a:lnSpc>
              <a:spcBef>
                <a:spcPts val="0"/>
              </a:spcBef>
              <a:spcAft>
                <a:spcPts val="1000"/>
              </a:spcAft>
              <a:buNone/>
            </a:pPr>
            <a:r>
              <a:rPr lang="en-CA" sz="2100" dirty="0" smtClean="0"/>
              <a:t>1.	</a:t>
            </a:r>
            <a:r>
              <a:rPr lang="en-CA" sz="2100" i="1" dirty="0" smtClean="0"/>
              <a:t>Nationals </a:t>
            </a:r>
            <a:r>
              <a:rPr lang="en-CA" sz="2100" i="1" dirty="0"/>
              <a:t>of a Contracting State shall not be subjected in the other Contracting State to any taxation or any requirement connected therewith which is more burdensome than the taxation and connected requirements to which nationals of that other State in the same circumstances </a:t>
            </a:r>
            <a:r>
              <a:rPr lang="en-CA" sz="2100" i="1" dirty="0" smtClean="0"/>
              <a:t>[ in particular with respect to residence ] are </a:t>
            </a:r>
            <a:r>
              <a:rPr lang="en-CA" sz="2100" i="1" dirty="0"/>
              <a:t>or may be subjected</a:t>
            </a:r>
            <a:r>
              <a:rPr lang="en-CA" sz="2100" i="1" dirty="0" smtClean="0"/>
              <a:t>.</a:t>
            </a:r>
          </a:p>
          <a:p>
            <a:pPr marL="393192" lvl="1" indent="0">
              <a:lnSpc>
                <a:spcPct val="80000"/>
              </a:lnSpc>
              <a:spcBef>
                <a:spcPts val="0"/>
              </a:spcBef>
              <a:spcAft>
                <a:spcPts val="1000"/>
              </a:spcAft>
              <a:buNone/>
            </a:pPr>
            <a:r>
              <a:rPr lang="en-CA" sz="2100" dirty="0" smtClean="0"/>
              <a:t>	…</a:t>
            </a:r>
          </a:p>
          <a:p>
            <a:pPr marL="393192" lvl="1" indent="0">
              <a:lnSpc>
                <a:spcPct val="80000"/>
              </a:lnSpc>
              <a:spcBef>
                <a:spcPts val="0"/>
              </a:spcBef>
              <a:spcAft>
                <a:spcPts val="1000"/>
              </a:spcAft>
              <a:buNone/>
            </a:pPr>
            <a:r>
              <a:rPr lang="en-CA" sz="2100" dirty="0" smtClean="0"/>
              <a:t>4.	</a:t>
            </a:r>
            <a:r>
              <a:rPr lang="en-CA" sz="2100" i="1" dirty="0" smtClean="0"/>
              <a:t>Enterprises </a:t>
            </a:r>
            <a:r>
              <a:rPr lang="en-CA" sz="2100" i="1" dirty="0"/>
              <a:t>of a Contracting State, the capital of which is wholly or partly owned or controlled, directly or indirectly, by one or more residents of the other Contracting State, shall not be subjected in the first-mentioned State to any taxation or any requirement connected therewith which is more burdensome than the taxation and connected requirements to which other similar enterprises of </a:t>
            </a:r>
            <a:r>
              <a:rPr lang="en-CA" sz="2100" i="1" dirty="0" smtClean="0"/>
              <a:t>the</a:t>
            </a:r>
            <a:br>
              <a:rPr lang="en-CA" sz="2100" i="1" dirty="0" smtClean="0"/>
            </a:br>
            <a:r>
              <a:rPr lang="en-CA" sz="2100" i="1" dirty="0" smtClean="0"/>
              <a:t>first-mentioned </a:t>
            </a:r>
            <a:r>
              <a:rPr lang="en-CA" sz="2100" i="1" dirty="0"/>
              <a:t>State, the capital of which is wholly or partly owned or controlled, directly or indirectly, by one or more residents of a third State, are or may be subjected</a:t>
            </a:r>
            <a:r>
              <a:rPr lang="en-CA" sz="2100" i="1" dirty="0" smtClean="0"/>
              <a:t>. …</a:t>
            </a:r>
          </a:p>
        </p:txBody>
      </p:sp>
    </p:spTree>
    <p:extLst>
      <p:ext uri="{BB962C8B-B14F-4D97-AF65-F5344CB8AC3E}">
        <p14:creationId xmlns:p14="http://schemas.microsoft.com/office/powerpoint/2010/main" val="313047351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704088"/>
            <a:ext cx="8229600" cy="743712"/>
          </a:xfrm>
        </p:spPr>
        <p:txBody>
          <a:bodyPr>
            <a:normAutofit/>
          </a:bodyPr>
          <a:lstStyle/>
          <a:p>
            <a:r>
              <a:rPr lang="en-CA" sz="3600" b="1" dirty="0" smtClean="0">
                <a:solidFill>
                  <a:schemeClr val="tx2">
                    <a:lumMod val="75000"/>
                  </a:schemeClr>
                </a:solidFill>
              </a:rPr>
              <a:t>Canadian Trade Agreements</a:t>
            </a:r>
            <a:endParaRPr lang="en-GB" sz="3600" b="1" dirty="0" smtClean="0">
              <a:solidFill>
                <a:schemeClr val="tx2">
                  <a:lumMod val="75000"/>
                </a:schemeClr>
              </a:solidFill>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55381" y="3733800"/>
            <a:ext cx="2760019" cy="2590800"/>
          </a:xfrm>
          <a:prstGeom prst="rect">
            <a:avLst/>
          </a:prstGeom>
        </p:spPr>
      </p:pic>
      <p:sp>
        <p:nvSpPr>
          <p:cNvPr id="4099" name="Rectangle 3"/>
          <p:cNvSpPr>
            <a:spLocks noGrp="1" noChangeArrowheads="1"/>
          </p:cNvSpPr>
          <p:nvPr>
            <p:ph idx="1"/>
          </p:nvPr>
        </p:nvSpPr>
        <p:spPr>
          <a:xfrm>
            <a:off x="457200" y="1646237"/>
            <a:ext cx="8458200" cy="4830763"/>
          </a:xfrm>
        </p:spPr>
        <p:txBody>
          <a:bodyPr>
            <a:normAutofit/>
          </a:bodyPr>
          <a:lstStyle/>
          <a:p>
            <a:pPr>
              <a:spcBef>
                <a:spcPts val="0"/>
              </a:spcBef>
              <a:spcAft>
                <a:spcPts val="1800"/>
              </a:spcAft>
            </a:pPr>
            <a:r>
              <a:rPr lang="en-CA" dirty="0" smtClean="0"/>
              <a:t>Canada has extensive network of FIPAs and FTAs</a:t>
            </a:r>
          </a:p>
          <a:p>
            <a:pPr lvl="1">
              <a:spcBef>
                <a:spcPts val="0"/>
              </a:spcBef>
              <a:spcAft>
                <a:spcPts val="1800"/>
              </a:spcAft>
            </a:pPr>
            <a:r>
              <a:rPr lang="en-CA" dirty="0" smtClean="0"/>
              <a:t>Bilateral FIPAs with 26 countries + negotiations concluded</a:t>
            </a:r>
            <a:br>
              <a:rPr lang="en-CA" dirty="0" smtClean="0"/>
            </a:br>
            <a:r>
              <a:rPr lang="en-CA" dirty="0" smtClean="0"/>
              <a:t>with 14 more</a:t>
            </a:r>
          </a:p>
          <a:p>
            <a:pPr lvl="1">
              <a:spcBef>
                <a:spcPts val="0"/>
              </a:spcBef>
              <a:spcAft>
                <a:spcPts val="1800"/>
              </a:spcAft>
            </a:pPr>
            <a:r>
              <a:rPr lang="en-CA" dirty="0" smtClean="0"/>
              <a:t>7 bilateral FTAs + 2 more concluded (incl. Rep. of Korea)</a:t>
            </a:r>
          </a:p>
          <a:p>
            <a:pPr lvl="1">
              <a:spcBef>
                <a:spcPts val="0"/>
              </a:spcBef>
              <a:spcAft>
                <a:spcPts val="1800"/>
              </a:spcAft>
            </a:pPr>
            <a:r>
              <a:rPr lang="en-CA" dirty="0" smtClean="0"/>
              <a:t>Regional FTAs: NAFTA and Can-EFTA FTA</a:t>
            </a:r>
            <a:br>
              <a:rPr lang="en-CA" dirty="0" smtClean="0"/>
            </a:br>
            <a:r>
              <a:rPr lang="en-CA" dirty="0" smtClean="0"/>
              <a:t>… and soon the Can-EU CETA</a:t>
            </a:r>
          </a:p>
          <a:p>
            <a:pPr>
              <a:spcBef>
                <a:spcPts val="0"/>
              </a:spcBef>
              <a:spcAft>
                <a:spcPts val="1800"/>
              </a:spcAft>
            </a:pPr>
            <a:r>
              <a:rPr lang="en-CA" dirty="0" smtClean="0"/>
              <a:t>And Canada is a member of the WTO</a:t>
            </a:r>
          </a:p>
          <a:p>
            <a:pPr lvl="1">
              <a:spcBef>
                <a:spcPts val="0"/>
              </a:spcBef>
              <a:spcAft>
                <a:spcPts val="1800"/>
              </a:spcAft>
            </a:pPr>
            <a:r>
              <a:rPr lang="en-CA" dirty="0" smtClean="0"/>
              <a:t>GATT, GATS, TRIPS, SCM Agreement, etc.</a:t>
            </a:r>
          </a:p>
          <a:p>
            <a:pPr lvl="1">
              <a:spcBef>
                <a:spcPts val="0"/>
              </a:spcBef>
              <a:spcAft>
                <a:spcPts val="1800"/>
              </a:spcAft>
            </a:pPr>
            <a:endParaRPr lang="en-CA" dirty="0"/>
          </a:p>
        </p:txBody>
      </p:sp>
    </p:spTree>
    <p:extLst>
      <p:ext uri="{BB962C8B-B14F-4D97-AF65-F5344CB8AC3E}">
        <p14:creationId xmlns:p14="http://schemas.microsoft.com/office/powerpoint/2010/main" val="143042947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704088"/>
            <a:ext cx="8382000" cy="743712"/>
          </a:xfrm>
        </p:spPr>
        <p:txBody>
          <a:bodyPr>
            <a:normAutofit/>
          </a:bodyPr>
          <a:lstStyle/>
          <a:p>
            <a:r>
              <a:rPr lang="en-CA" sz="3600" b="1" dirty="0" smtClean="0">
                <a:solidFill>
                  <a:schemeClr val="tx2">
                    <a:lumMod val="75000"/>
                  </a:schemeClr>
                </a:solidFill>
              </a:rPr>
              <a:t>Canadian </a:t>
            </a:r>
            <a:r>
              <a:rPr lang="en-CA" dirty="0" smtClean="0"/>
              <a:t>Trade Agreements</a:t>
            </a:r>
            <a:r>
              <a:rPr lang="en-CA" sz="3600" b="1" dirty="0" smtClean="0">
                <a:solidFill>
                  <a:schemeClr val="tx2">
                    <a:lumMod val="75000"/>
                  </a:schemeClr>
                </a:solidFill>
              </a:rPr>
              <a:t> – Exceptions</a:t>
            </a:r>
            <a:endParaRPr lang="en-GB" sz="3600" b="1" dirty="0" smtClean="0">
              <a:solidFill>
                <a:schemeClr val="tx2">
                  <a:lumMod val="75000"/>
                </a:schemeClr>
              </a:solidFill>
            </a:endParaRPr>
          </a:p>
        </p:txBody>
      </p:sp>
      <p:sp>
        <p:nvSpPr>
          <p:cNvPr id="4099" name="Rectangle 3"/>
          <p:cNvSpPr>
            <a:spLocks noGrp="1" noChangeArrowheads="1"/>
          </p:cNvSpPr>
          <p:nvPr>
            <p:ph idx="1"/>
          </p:nvPr>
        </p:nvSpPr>
        <p:spPr>
          <a:xfrm>
            <a:off x="457200" y="1752599"/>
            <a:ext cx="8458200" cy="4953001"/>
          </a:xfrm>
        </p:spPr>
        <p:txBody>
          <a:bodyPr>
            <a:noAutofit/>
          </a:bodyPr>
          <a:lstStyle/>
          <a:p>
            <a:pPr>
              <a:spcBef>
                <a:spcPts val="0"/>
              </a:spcBef>
              <a:spcAft>
                <a:spcPts val="2400"/>
              </a:spcAft>
            </a:pPr>
            <a:r>
              <a:rPr lang="en-CA" dirty="0" smtClean="0"/>
              <a:t>Typical FIPA or FTA wording:</a:t>
            </a:r>
            <a:endParaRPr lang="en-CA" dirty="0"/>
          </a:p>
          <a:p>
            <a:pPr marL="628650" lvl="1" indent="0">
              <a:spcBef>
                <a:spcPts val="0"/>
              </a:spcBef>
              <a:spcAft>
                <a:spcPts val="2400"/>
              </a:spcAft>
              <a:buNone/>
            </a:pPr>
            <a:r>
              <a:rPr lang="en-CA" sz="2300" dirty="0" smtClean="0"/>
              <a:t>1.	</a:t>
            </a:r>
            <a:r>
              <a:rPr lang="en-CA" sz="2300" i="1" dirty="0" smtClean="0"/>
              <a:t>Except </a:t>
            </a:r>
            <a:r>
              <a:rPr lang="en-CA" sz="2300" i="1" dirty="0"/>
              <a:t>as set out in this Article, nothing in this Agreement shall apply to taxation measures.</a:t>
            </a:r>
            <a:endParaRPr lang="en-CA" sz="2300" i="1" dirty="0" smtClean="0"/>
          </a:p>
          <a:p>
            <a:pPr marL="628650" lvl="1" indent="0">
              <a:spcBef>
                <a:spcPts val="0"/>
              </a:spcBef>
              <a:spcAft>
                <a:spcPts val="2400"/>
              </a:spcAft>
              <a:buNone/>
            </a:pPr>
            <a:r>
              <a:rPr lang="en-CA" sz="2300" dirty="0" smtClean="0"/>
              <a:t>2.	</a:t>
            </a:r>
            <a:r>
              <a:rPr lang="en-CA" sz="2300" i="1" dirty="0" smtClean="0"/>
              <a:t>Nothing </a:t>
            </a:r>
            <a:r>
              <a:rPr lang="en-CA" sz="2300" i="1" dirty="0"/>
              <a:t>in this Agreement shall affect the rights and obligations of the Contracting Parties under any tax convention. In the event of any inconsistency between the provisions of this Agreement and any such convention, the provisions of that convention apply to the extent of the inconsistency</a:t>
            </a:r>
            <a:r>
              <a:rPr lang="en-CA" sz="2300" i="1" dirty="0" smtClean="0"/>
              <a:t>.</a:t>
            </a:r>
          </a:p>
          <a:p>
            <a:pPr marL="628650" lvl="1" indent="0">
              <a:spcBef>
                <a:spcPts val="0"/>
              </a:spcBef>
              <a:spcAft>
                <a:spcPts val="2400"/>
              </a:spcAft>
              <a:buNone/>
            </a:pPr>
            <a:r>
              <a:rPr lang="en-CA" sz="2300" i="1" dirty="0" smtClean="0"/>
              <a:t>…</a:t>
            </a:r>
          </a:p>
        </p:txBody>
      </p:sp>
    </p:spTree>
    <p:extLst>
      <p:ext uri="{BB962C8B-B14F-4D97-AF65-F5344CB8AC3E}">
        <p14:creationId xmlns:p14="http://schemas.microsoft.com/office/powerpoint/2010/main" val="289098971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704088"/>
            <a:ext cx="8382000" cy="743712"/>
          </a:xfrm>
        </p:spPr>
        <p:txBody>
          <a:bodyPr>
            <a:normAutofit/>
          </a:bodyPr>
          <a:lstStyle/>
          <a:p>
            <a:r>
              <a:rPr lang="en-CA" sz="3600" b="1" dirty="0" smtClean="0">
                <a:solidFill>
                  <a:schemeClr val="tx2">
                    <a:lumMod val="75000"/>
                  </a:schemeClr>
                </a:solidFill>
              </a:rPr>
              <a:t>Canadian </a:t>
            </a:r>
            <a:r>
              <a:rPr lang="en-CA" dirty="0" smtClean="0"/>
              <a:t>Trade Agreements</a:t>
            </a:r>
            <a:r>
              <a:rPr lang="en-CA" sz="3600" b="1" dirty="0" smtClean="0">
                <a:solidFill>
                  <a:schemeClr val="tx2">
                    <a:lumMod val="75000"/>
                  </a:schemeClr>
                </a:solidFill>
              </a:rPr>
              <a:t> – Exceptions</a:t>
            </a:r>
            <a:endParaRPr lang="en-GB" sz="3600" b="1" dirty="0" smtClean="0">
              <a:solidFill>
                <a:schemeClr val="tx2">
                  <a:lumMod val="75000"/>
                </a:schemeClr>
              </a:solidFill>
            </a:endParaRPr>
          </a:p>
        </p:txBody>
      </p:sp>
      <p:sp>
        <p:nvSpPr>
          <p:cNvPr id="4099" name="Rectangle 3"/>
          <p:cNvSpPr>
            <a:spLocks noGrp="1" noChangeArrowheads="1"/>
          </p:cNvSpPr>
          <p:nvPr>
            <p:ph idx="1"/>
          </p:nvPr>
        </p:nvSpPr>
        <p:spPr>
          <a:xfrm>
            <a:off x="457200" y="1752599"/>
            <a:ext cx="8153400" cy="4953001"/>
          </a:xfrm>
        </p:spPr>
        <p:txBody>
          <a:bodyPr>
            <a:noAutofit/>
          </a:bodyPr>
          <a:lstStyle/>
          <a:p>
            <a:pPr>
              <a:spcBef>
                <a:spcPts val="0"/>
              </a:spcBef>
              <a:spcAft>
                <a:spcPts val="1800"/>
              </a:spcAft>
            </a:pPr>
            <a:r>
              <a:rPr lang="en-CA" sz="2400" dirty="0" smtClean="0"/>
              <a:t>NAFTA Article 2103 is similar:  non-discrimination required with respect to </a:t>
            </a:r>
            <a:r>
              <a:rPr lang="en-CA" sz="2400" i="1" dirty="0" smtClean="0"/>
              <a:t>indirect</a:t>
            </a:r>
            <a:r>
              <a:rPr lang="en-CA" sz="2400" dirty="0" smtClean="0"/>
              <a:t> taxes but not </a:t>
            </a:r>
            <a:r>
              <a:rPr lang="en-CA" sz="2400" i="1" dirty="0" smtClean="0"/>
              <a:t>direct</a:t>
            </a:r>
            <a:r>
              <a:rPr lang="en-CA" sz="2400" dirty="0" smtClean="0"/>
              <a:t> taxes</a:t>
            </a:r>
            <a:endParaRPr lang="en-CA" sz="2400" dirty="0"/>
          </a:p>
          <a:p>
            <a:pPr>
              <a:spcBef>
                <a:spcPts val="0"/>
              </a:spcBef>
              <a:spcAft>
                <a:spcPts val="1800"/>
              </a:spcAft>
            </a:pPr>
            <a:r>
              <a:rPr lang="en-CA" sz="2400" dirty="0" smtClean="0"/>
              <a:t>Statement </a:t>
            </a:r>
            <a:r>
              <a:rPr lang="en-CA" sz="2400" dirty="0"/>
              <a:t>from the “Technical Summary of Final Negotiated Outcomes” of the </a:t>
            </a:r>
            <a:r>
              <a:rPr lang="en-CA" sz="2400" dirty="0" smtClean="0"/>
              <a:t>Can-EU </a:t>
            </a:r>
            <a:r>
              <a:rPr lang="en-CA" sz="2400" dirty="0"/>
              <a:t>CETA, under “Exceptions” (p </a:t>
            </a:r>
            <a:r>
              <a:rPr lang="en-CA" sz="2400" dirty="0" smtClean="0"/>
              <a:t>22)</a:t>
            </a:r>
            <a:endParaRPr lang="en-CA" dirty="0" smtClean="0"/>
          </a:p>
          <a:p>
            <a:pPr marL="628650" lvl="1" indent="0">
              <a:spcBef>
                <a:spcPts val="0"/>
              </a:spcBef>
              <a:spcAft>
                <a:spcPts val="1800"/>
              </a:spcAft>
              <a:buNone/>
            </a:pPr>
            <a:r>
              <a:rPr lang="en-CA" sz="2200" i="1" dirty="0" smtClean="0"/>
              <a:t>•</a:t>
            </a:r>
            <a:r>
              <a:rPr lang="en-CA" sz="2200" i="1" dirty="0"/>
              <a:t>	A taxation article ensures protection for existing taxation measures as well as broad exceptions to ensure the ability of governments to implement efficient tax policies that are consistent with their overall social and economic objectives</a:t>
            </a:r>
            <a:r>
              <a:rPr lang="en-CA" sz="2200" i="1" dirty="0" smtClean="0"/>
              <a:t>.</a:t>
            </a:r>
          </a:p>
          <a:p>
            <a:pPr>
              <a:spcBef>
                <a:spcPts val="0"/>
              </a:spcBef>
              <a:spcAft>
                <a:spcPts val="1800"/>
              </a:spcAft>
            </a:pPr>
            <a:r>
              <a:rPr lang="en-CA" sz="2400" dirty="0" smtClean="0"/>
              <a:t>Similar statement in the “Technical Summary” of the</a:t>
            </a:r>
            <a:br>
              <a:rPr lang="en-CA" sz="2400" dirty="0" smtClean="0"/>
            </a:br>
            <a:r>
              <a:rPr lang="en-CA" sz="2400" dirty="0" smtClean="0"/>
              <a:t>Can-Korea FTA</a:t>
            </a:r>
            <a:endParaRPr lang="en-CA" dirty="0"/>
          </a:p>
        </p:txBody>
      </p:sp>
    </p:spTree>
    <p:extLst>
      <p:ext uri="{BB962C8B-B14F-4D97-AF65-F5344CB8AC3E}">
        <p14:creationId xmlns:p14="http://schemas.microsoft.com/office/powerpoint/2010/main" val="2369495739"/>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Custom 1">
      <a:majorFont>
        <a:latin typeface="Calibri"/>
        <a:ea typeface=""/>
        <a:cs typeface=""/>
      </a:majorFont>
      <a:minorFont>
        <a:latin typeface="Calibri"/>
        <a:ea typeface=""/>
        <a:cs typeface=""/>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2632</TotalTime>
  <Words>378</Words>
  <Application>Microsoft Macintosh PowerPoint</Application>
  <PresentationFormat>On-screen Show (4:3)</PresentationFormat>
  <Paragraphs>76</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Tax Incentives and Tax Discrimination after CETA  The CETA: Implications for British Columbia, Session 3: Legal Perspectives, 6 May 2014  Geoffrey Loomer, Schulich School of Law, Dalhousie University   ► geoffrey.loomer@dal.ca</vt:lpstr>
      <vt:lpstr>Overview – Tax Treaties &amp; Trade Agreements</vt:lpstr>
      <vt:lpstr>Overview – Tax Treaties &amp; Trade Agreements</vt:lpstr>
      <vt:lpstr>Canadian Tax Treaties</vt:lpstr>
      <vt:lpstr>Canadian Tax Treaties</vt:lpstr>
      <vt:lpstr>Canadian Tax Treaties – Non-Discrimination</vt:lpstr>
      <vt:lpstr>Canadian Trade Agreements</vt:lpstr>
      <vt:lpstr>Canadian Trade Agreements – Exceptions</vt:lpstr>
      <vt:lpstr>Canadian Trade Agreements – Exceptions</vt:lpstr>
      <vt:lpstr>Canadian Trade Agreements – Exceptions</vt:lpstr>
      <vt:lpstr>Canadian Tax Incentives / Discrimination</vt:lpstr>
      <vt:lpstr>Implications of CETA?</vt:lpstr>
    </vt:vector>
  </TitlesOfParts>
  <Company>Dalhousie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IntlTax_03_Slides</dc:title>
  <dc:subject>International Taxation</dc:subject>
  <dc:creator>Geoffrey Loomer</dc:creator>
  <cp:lastModifiedBy>Helga Hallgrimsdottir</cp:lastModifiedBy>
  <cp:revision>227</cp:revision>
  <dcterms:created xsi:type="dcterms:W3CDTF">2004-02-27T18:19:44Z</dcterms:created>
  <dcterms:modified xsi:type="dcterms:W3CDTF">2014-05-20T17:18:07Z</dcterms:modified>
</cp:coreProperties>
</file>