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334" r:id="rId2"/>
    <p:sldId id="516" r:id="rId3"/>
    <p:sldId id="541" r:id="rId4"/>
    <p:sldId id="555" r:id="rId5"/>
    <p:sldId id="556" r:id="rId6"/>
    <p:sldId id="557" r:id="rId7"/>
    <p:sldId id="558" r:id="rId8"/>
    <p:sldId id="563" r:id="rId9"/>
    <p:sldId id="537" r:id="rId10"/>
    <p:sldId id="538" r:id="rId11"/>
    <p:sldId id="564" r:id="rId12"/>
    <p:sldId id="551" r:id="rId13"/>
    <p:sldId id="550" r:id="rId14"/>
    <p:sldId id="565" r:id="rId15"/>
    <p:sldId id="566" r:id="rId16"/>
    <p:sldId id="559" r:id="rId17"/>
    <p:sldId id="560" r:id="rId18"/>
    <p:sldId id="567" r:id="rId19"/>
    <p:sldId id="548" r:id="rId20"/>
    <p:sldId id="549" r:id="rId21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32" autoAdjust="0"/>
  </p:normalViewPr>
  <p:slideViewPr>
    <p:cSldViewPr showGuides="1">
      <p:cViewPr varScale="1">
        <p:scale>
          <a:sx n="123" d="100"/>
          <a:sy n="123" d="100"/>
        </p:scale>
        <p:origin x="-48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/>
              </a:solidFill>
            </a:ln>
          </c:spPr>
          <c:invertIfNegative val="0"/>
          <c:dPt>
            <c:idx val="17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/>
                </a:solidFill>
              </a:ln>
            </c:spPr>
          </c:dPt>
          <c:cat>
            <c:strRef>
              <c:f>Sheet1!$A$2:$A$30</c:f>
              <c:strCache>
                <c:ptCount val="29"/>
                <c:pt idx="0">
                  <c:v>Romania</c:v>
                </c:pt>
                <c:pt idx="1">
                  <c:v>Bulgaria</c:v>
                </c:pt>
                <c:pt idx="2">
                  <c:v>Croatia</c:v>
                </c:pt>
                <c:pt idx="3">
                  <c:v>Latvia</c:v>
                </c:pt>
                <c:pt idx="4">
                  <c:v>Hungary</c:v>
                </c:pt>
                <c:pt idx="5">
                  <c:v>Poland</c:v>
                </c:pt>
                <c:pt idx="6">
                  <c:v>Estonia</c:v>
                </c:pt>
                <c:pt idx="7">
                  <c:v>Lithuania</c:v>
                </c:pt>
                <c:pt idx="8">
                  <c:v>Portugal</c:v>
                </c:pt>
                <c:pt idx="9">
                  <c:v>Greece</c:v>
                </c:pt>
                <c:pt idx="10">
                  <c:v>Cyprus</c:v>
                </c:pt>
                <c:pt idx="11">
                  <c:v>Slovakia</c:v>
                </c:pt>
                <c:pt idx="12">
                  <c:v>Czech Republic</c:v>
                </c:pt>
                <c:pt idx="13">
                  <c:v>Slovenia</c:v>
                </c:pt>
                <c:pt idx="14">
                  <c:v>Malta</c:v>
                </c:pt>
                <c:pt idx="15">
                  <c:v>Italy</c:v>
                </c:pt>
                <c:pt idx="16">
                  <c:v>Spain</c:v>
                </c:pt>
                <c:pt idx="17">
                  <c:v>EU 28</c:v>
                </c:pt>
                <c:pt idx="18">
                  <c:v>France</c:v>
                </c:pt>
                <c:pt idx="19">
                  <c:v>Finland</c:v>
                </c:pt>
                <c:pt idx="20">
                  <c:v>UK</c:v>
                </c:pt>
                <c:pt idx="21">
                  <c:v>Belgium</c:v>
                </c:pt>
                <c:pt idx="22">
                  <c:v>Denmark</c:v>
                </c:pt>
                <c:pt idx="23">
                  <c:v>Germany</c:v>
                </c:pt>
                <c:pt idx="24">
                  <c:v>Sweden</c:v>
                </c:pt>
                <c:pt idx="25">
                  <c:v>Ireland</c:v>
                </c:pt>
                <c:pt idx="26">
                  <c:v>Netherlands</c:v>
                </c:pt>
                <c:pt idx="27">
                  <c:v>Austria</c:v>
                </c:pt>
                <c:pt idx="28">
                  <c:v>Luxembourg</c:v>
                </c:pt>
              </c:strCache>
            </c:strRef>
          </c:cat>
          <c:val>
            <c:numRef>
              <c:f>Sheet1!$B$2:$B$30</c:f>
              <c:numCache>
                <c:formatCode>General</c:formatCode>
                <c:ptCount val="29"/>
                <c:pt idx="0">
                  <c:v>13200.0</c:v>
                </c:pt>
                <c:pt idx="1">
                  <c:v>14400.0</c:v>
                </c:pt>
                <c:pt idx="2">
                  <c:v>17800.0</c:v>
                </c:pt>
                <c:pt idx="3">
                  <c:v>19100.0</c:v>
                </c:pt>
                <c:pt idx="4">
                  <c:v>19800.0</c:v>
                </c:pt>
                <c:pt idx="5">
                  <c:v>21400.0</c:v>
                </c:pt>
                <c:pt idx="6">
                  <c:v>22400.0</c:v>
                </c:pt>
                <c:pt idx="7">
                  <c:v>22600.0</c:v>
                </c:pt>
                <c:pt idx="8">
                  <c:v>22900.0</c:v>
                </c:pt>
                <c:pt idx="9">
                  <c:v>23600.0</c:v>
                </c:pt>
                <c:pt idx="10">
                  <c:v>24500.0</c:v>
                </c:pt>
                <c:pt idx="11">
                  <c:v>24700.0</c:v>
                </c:pt>
                <c:pt idx="12">
                  <c:v>27200.0</c:v>
                </c:pt>
                <c:pt idx="13">
                  <c:v>27400.0</c:v>
                </c:pt>
                <c:pt idx="14">
                  <c:v>27500.0</c:v>
                </c:pt>
                <c:pt idx="15">
                  <c:v>29600.0</c:v>
                </c:pt>
                <c:pt idx="16">
                  <c:v>30100.0</c:v>
                </c:pt>
                <c:pt idx="17">
                  <c:v>34500.0</c:v>
                </c:pt>
                <c:pt idx="18">
                  <c:v>35700.0</c:v>
                </c:pt>
                <c:pt idx="19">
                  <c:v>35900.0</c:v>
                </c:pt>
                <c:pt idx="20">
                  <c:v>37300.0</c:v>
                </c:pt>
                <c:pt idx="21">
                  <c:v>37800.0</c:v>
                </c:pt>
                <c:pt idx="22">
                  <c:v>37800.0</c:v>
                </c:pt>
                <c:pt idx="23">
                  <c:v>39500.0</c:v>
                </c:pt>
                <c:pt idx="24">
                  <c:v>40900.0</c:v>
                </c:pt>
                <c:pt idx="25">
                  <c:v>41300.0</c:v>
                </c:pt>
                <c:pt idx="26">
                  <c:v>41400.0</c:v>
                </c:pt>
                <c:pt idx="27">
                  <c:v>42600.0</c:v>
                </c:pt>
                <c:pt idx="28">
                  <c:v>77900.0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109912"/>
        <c:axId val="2095036776"/>
      </c:barChart>
      <c:catAx>
        <c:axId val="20941099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095036776"/>
        <c:crosses val="autoZero"/>
        <c:auto val="1"/>
        <c:lblAlgn val="ctr"/>
        <c:lblOffset val="100"/>
        <c:noMultiLvlLbl val="0"/>
      </c:catAx>
      <c:valAx>
        <c:axId val="2095036776"/>
        <c:scaling>
          <c:orientation val="minMax"/>
        </c:scaling>
        <c:delete val="0"/>
        <c:axPos val="b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94109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99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r>
              <a:rPr lang="en-US" sz="2000" dirty="0" smtClean="0"/>
              <a:t>Canada Exports to the EU, C$ millions</a:t>
            </a:r>
            <a:r>
              <a:rPr lang="en-US" sz="2000" baseline="0" dirty="0" smtClean="0"/>
              <a:t> </a:t>
            </a:r>
            <a:endParaRPr lang="en-US" sz="2000" dirty="0"/>
          </a:p>
        </c:rich>
      </c:tx>
      <c:layout>
        <c:manualLayout>
          <c:xMode val="edge"/>
          <c:yMode val="edge"/>
          <c:x val="0.103070037943738"/>
          <c:y val="0.0263336581255102"/>
        </c:manualLayout>
      </c:layout>
      <c:overlay val="0"/>
      <c:spPr>
        <a:noFill/>
        <a:ln w="24118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972017336944685"/>
          <c:y val="0.122517367603297"/>
          <c:w val="0.819209039548023"/>
          <c:h val="0.7395437262357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chemeClr val="accent6">
                  <a:lumMod val="75000"/>
                </a:schemeClr>
              </a:solidFill>
              <a:prstDash val="solid"/>
            </a:ln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2003.0</c:v>
                </c:pt>
                <c:pt idx="1">
                  <c:v>2004.0</c:v>
                </c:pt>
                <c:pt idx="2">
                  <c:v>2005.0</c:v>
                </c:pt>
                <c:pt idx="3">
                  <c:v>2006.0</c:v>
                </c:pt>
                <c:pt idx="4">
                  <c:v>2007.0</c:v>
                </c:pt>
                <c:pt idx="5">
                  <c:v>2008.0</c:v>
                </c:pt>
                <c:pt idx="6">
                  <c:v>2009.0</c:v>
                </c:pt>
                <c:pt idx="7">
                  <c:v>2010.0</c:v>
                </c:pt>
                <c:pt idx="8">
                  <c:v>2011.0</c:v>
                </c:pt>
                <c:pt idx="9">
                  <c:v>2012.0</c:v>
                </c:pt>
              </c:numCache>
            </c:num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20069.25</c:v>
                </c:pt>
                <c:pt idx="1">
                  <c:v>23014.487</c:v>
                </c:pt>
                <c:pt idx="2">
                  <c:v>24980.277</c:v>
                </c:pt>
                <c:pt idx="3">
                  <c:v>29200.735</c:v>
                </c:pt>
                <c:pt idx="4">
                  <c:v>34819.751</c:v>
                </c:pt>
                <c:pt idx="5">
                  <c:v>36286.266</c:v>
                </c:pt>
                <c:pt idx="6">
                  <c:v>29700.826</c:v>
                </c:pt>
                <c:pt idx="7">
                  <c:v>34487.919</c:v>
                </c:pt>
                <c:pt idx="8">
                  <c:v>40060.991</c:v>
                </c:pt>
                <c:pt idx="9">
                  <c:v>38635.877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106093288"/>
        <c:axId val="2109814856"/>
      </c:barChart>
      <c:catAx>
        <c:axId val="2106093288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low"/>
        <c:spPr>
          <a:ln w="12059">
            <a:solidFill>
              <a:srgbClr val="333333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109814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09814856"/>
        <c:scaling>
          <c:orientation val="minMax"/>
        </c:scaling>
        <c:delete val="0"/>
        <c:axPos val="l"/>
        <c:majorGridlines>
          <c:spPr>
            <a:ln w="12059">
              <a:solidFill>
                <a:srgbClr val="333333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9044">
            <a:noFill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106093288"/>
        <c:crosses val="autoZero"/>
        <c:crossBetween val="between"/>
      </c:valAx>
      <c:spPr>
        <a:noFill/>
        <a:ln w="2411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60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99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r>
              <a:rPr lang="en-US" sz="2000" dirty="0" smtClean="0"/>
              <a:t>Canada Exports to the EU and US, Indexed 2003=100</a:t>
            </a:r>
            <a:r>
              <a:rPr lang="en-US" sz="2000" baseline="0" dirty="0" smtClean="0"/>
              <a:t> </a:t>
            </a:r>
            <a:endParaRPr lang="en-US" sz="2000" dirty="0"/>
          </a:p>
        </c:rich>
      </c:tx>
      <c:layout>
        <c:manualLayout>
          <c:xMode val="edge"/>
          <c:yMode val="edge"/>
          <c:x val="0.103070037943738"/>
          <c:y val="0.0263336581255102"/>
        </c:manualLayout>
      </c:layout>
      <c:overlay val="0"/>
      <c:spPr>
        <a:noFill/>
        <a:ln w="24118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972017336944685"/>
          <c:y val="0.122517367603297"/>
          <c:w val="0.819209039548023"/>
          <c:h val="0.73954372623574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diamond"/>
            <c:size val="8"/>
            <c:spPr>
              <a:solidFill>
                <a:schemeClr val="accent6">
                  <a:lumMod val="75000"/>
                </a:schemeClr>
              </a:solidFill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2003.0</c:v>
                </c:pt>
                <c:pt idx="1">
                  <c:v>2004.0</c:v>
                </c:pt>
                <c:pt idx="2">
                  <c:v>2005.0</c:v>
                </c:pt>
                <c:pt idx="3">
                  <c:v>2006.0</c:v>
                </c:pt>
                <c:pt idx="4">
                  <c:v>2007.0</c:v>
                </c:pt>
                <c:pt idx="5">
                  <c:v>2008.0</c:v>
                </c:pt>
                <c:pt idx="6">
                  <c:v>2009.0</c:v>
                </c:pt>
                <c:pt idx="7">
                  <c:v>2010.0</c:v>
                </c:pt>
                <c:pt idx="8">
                  <c:v>2011.0</c:v>
                </c:pt>
                <c:pt idx="9">
                  <c:v>2012.0</c:v>
                </c:pt>
              </c:numCache>
            </c:numRef>
          </c:cat>
          <c:val>
            <c:numRef>
              <c:f>Sheet1!$B$2:$B$11</c:f>
              <c:numCache>
                <c:formatCode>0.0</c:formatCode>
                <c:ptCount val="10"/>
                <c:pt idx="0">
                  <c:v>100.0</c:v>
                </c:pt>
                <c:pt idx="1">
                  <c:v>106.5639395843821</c:v>
                </c:pt>
                <c:pt idx="2">
                  <c:v>111.9501213471959</c:v>
                </c:pt>
                <c:pt idx="3">
                  <c:v>109.9280531462402</c:v>
                </c:pt>
                <c:pt idx="4">
                  <c:v>108.8491539825487</c:v>
                </c:pt>
                <c:pt idx="5">
                  <c:v>114.9311054594524</c:v>
                </c:pt>
                <c:pt idx="6">
                  <c:v>82.67239172338299</c:v>
                </c:pt>
                <c:pt idx="7">
                  <c:v>91.4129205885372</c:v>
                </c:pt>
                <c:pt idx="8">
                  <c:v>100.6956019759818</c:v>
                </c:pt>
                <c:pt idx="9">
                  <c:v>103.7855935138392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</c:v>
                </c:pt>
              </c:strCache>
            </c:strRef>
          </c:tx>
          <c:spPr>
            <a:ln w="38100">
              <a:solidFill>
                <a:schemeClr val="accent6">
                  <a:lumMod val="40000"/>
                  <a:lumOff val="60000"/>
                </a:schemeClr>
              </a:solidFill>
              <a:prstDash val="solid"/>
            </a:ln>
          </c:spPr>
          <c:marker>
            <c:symbol val="circle"/>
            <c:size val="8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2003.0</c:v>
                </c:pt>
                <c:pt idx="1">
                  <c:v>2004.0</c:v>
                </c:pt>
                <c:pt idx="2">
                  <c:v>2005.0</c:v>
                </c:pt>
                <c:pt idx="3">
                  <c:v>2006.0</c:v>
                </c:pt>
                <c:pt idx="4">
                  <c:v>2007.0</c:v>
                </c:pt>
                <c:pt idx="5">
                  <c:v>2008.0</c:v>
                </c:pt>
                <c:pt idx="6">
                  <c:v>2009.0</c:v>
                </c:pt>
                <c:pt idx="7">
                  <c:v>2010.0</c:v>
                </c:pt>
                <c:pt idx="8">
                  <c:v>2011.0</c:v>
                </c:pt>
                <c:pt idx="9">
                  <c:v>2012.0</c:v>
                </c:pt>
              </c:numCache>
            </c:numRef>
          </c:cat>
          <c:val>
            <c:numRef>
              <c:f>Sheet1!$C$2:$C$11</c:f>
              <c:numCache>
                <c:formatCode>0.0</c:formatCode>
                <c:ptCount val="10"/>
                <c:pt idx="0">
                  <c:v>100.0</c:v>
                </c:pt>
                <c:pt idx="1">
                  <c:v>114.5037643148302</c:v>
                </c:pt>
                <c:pt idx="2">
                  <c:v>124.2759458955114</c:v>
                </c:pt>
                <c:pt idx="3">
                  <c:v>145.2791096756914</c:v>
                </c:pt>
                <c:pt idx="4">
                  <c:v>173.2244510309998</c:v>
                </c:pt>
                <c:pt idx="5">
                  <c:v>180.728792865205</c:v>
                </c:pt>
                <c:pt idx="6">
                  <c:v>148.1546570838284</c:v>
                </c:pt>
                <c:pt idx="7">
                  <c:v>171.904974848728</c:v>
                </c:pt>
                <c:pt idx="8">
                  <c:v>199.3183650862944</c:v>
                </c:pt>
                <c:pt idx="9">
                  <c:v>192.2354215130888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9747464"/>
        <c:axId val="2109742408"/>
      </c:lineChart>
      <c:catAx>
        <c:axId val="2109747464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low"/>
        <c:spPr>
          <a:ln w="12059">
            <a:solidFill>
              <a:srgbClr val="333333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109742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09742408"/>
        <c:scaling>
          <c:orientation val="minMax"/>
          <c:min val="50.0"/>
        </c:scaling>
        <c:delete val="0"/>
        <c:axPos val="l"/>
        <c:majorGridlines>
          <c:spPr>
            <a:ln w="12059">
              <a:solidFill>
                <a:srgbClr val="333333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9044">
            <a:noFill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109747464"/>
        <c:crosses val="autoZero"/>
        <c:crossBetween val="between"/>
      </c:valAx>
      <c:spPr>
        <a:noFill/>
        <a:ln w="24118">
          <a:noFill/>
        </a:ln>
      </c:spPr>
    </c:plotArea>
    <c:legend>
      <c:legendPos val="t"/>
      <c:layout>
        <c:manualLayout>
          <c:xMode val="edge"/>
          <c:yMode val="edge"/>
          <c:x val="0.167701750565168"/>
          <c:y val="0.171117162194191"/>
          <c:w val="0.13231364778273"/>
          <c:h val="0.25734095278224"/>
        </c:manualLayout>
      </c:layout>
      <c:overlay val="0"/>
      <c:spPr>
        <a:solidFill>
          <a:schemeClr val="accent3"/>
        </a:solidFill>
      </c:spPr>
      <c:txPr>
        <a:bodyPr/>
        <a:lstStyle/>
        <a:p>
          <a:pPr>
            <a:defRPr sz="1800" b="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60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806295533151814"/>
          <c:y val="0.0389551786795881"/>
          <c:w val="0.872271322393112"/>
          <c:h val="0.8637413688673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energy</c:v>
                </c:pt>
                <c:pt idx="1">
                  <c:v>Solid fuels</c:v>
                </c:pt>
                <c:pt idx="2">
                  <c:v>Crude oil</c:v>
                </c:pt>
                <c:pt idx="3">
                  <c:v>Natural gas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0.48</c:v>
                </c:pt>
                <c:pt idx="1">
                  <c:v>0.31</c:v>
                </c:pt>
                <c:pt idx="2">
                  <c:v>0.76</c:v>
                </c:pt>
                <c:pt idx="3">
                  <c:v>0.48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All energy</c:v>
                </c:pt>
                <c:pt idx="1">
                  <c:v>Solid fuels</c:v>
                </c:pt>
                <c:pt idx="2">
                  <c:v>Crude oil</c:v>
                </c:pt>
                <c:pt idx="3">
                  <c:v>Natural gas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0.54</c:v>
                </c:pt>
                <c:pt idx="1">
                  <c:v>0.39</c:v>
                </c:pt>
                <c:pt idx="2">
                  <c:v>0.85</c:v>
                </c:pt>
                <c:pt idx="3">
                  <c:v>0.63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axId val="2094058840"/>
        <c:axId val="2094055848"/>
      </c:barChart>
      <c:catAx>
        <c:axId val="2094058840"/>
        <c:scaling>
          <c:orientation val="minMax"/>
        </c:scaling>
        <c:delete val="0"/>
        <c:axPos val="b"/>
        <c:majorTickMark val="out"/>
        <c:minorTickMark val="none"/>
        <c:tickLblPos val="nextTo"/>
        <c:crossAx val="2094055848"/>
        <c:crosses val="autoZero"/>
        <c:auto val="1"/>
        <c:lblAlgn val="ctr"/>
        <c:lblOffset val="100"/>
        <c:noMultiLvlLbl val="0"/>
      </c:catAx>
      <c:valAx>
        <c:axId val="209405584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2094058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1858979076214"/>
          <c:y val="0.0328687664041995"/>
          <c:w val="0.279106753011014"/>
          <c:h val="0.121441954371088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99" b="0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r>
              <a:rPr lang="en-US" sz="2000" dirty="0" smtClean="0"/>
              <a:t>BC Exports to the EU, C$ millions</a:t>
            </a:r>
            <a:r>
              <a:rPr lang="en-US" sz="2000" baseline="0" dirty="0" smtClean="0"/>
              <a:t> </a:t>
            </a:r>
            <a:endParaRPr lang="en-US" sz="2000" dirty="0"/>
          </a:p>
        </c:rich>
      </c:tx>
      <c:layout>
        <c:manualLayout>
          <c:xMode val="edge"/>
          <c:yMode val="edge"/>
          <c:x val="0.103070037943738"/>
          <c:y val="0.0263336581255102"/>
        </c:manualLayout>
      </c:layout>
      <c:overlay val="0"/>
      <c:spPr>
        <a:noFill/>
        <a:ln w="24118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0972017336944685"/>
          <c:y val="0.122517367603297"/>
          <c:w val="0.819209039548023"/>
          <c:h val="0.7395437262357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chemeClr val="accent6">
                  <a:lumMod val="75000"/>
                </a:schemeClr>
              </a:solidFill>
              <a:prstDash val="solid"/>
            </a:ln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2004.0</c:v>
                </c:pt>
                <c:pt idx="1">
                  <c:v>2005.0</c:v>
                </c:pt>
                <c:pt idx="2">
                  <c:v>2006.0</c:v>
                </c:pt>
                <c:pt idx="3">
                  <c:v>2007.0</c:v>
                </c:pt>
                <c:pt idx="4">
                  <c:v>2008.0</c:v>
                </c:pt>
                <c:pt idx="5">
                  <c:v>2009.0</c:v>
                </c:pt>
                <c:pt idx="6">
                  <c:v>2010.0</c:v>
                </c:pt>
                <c:pt idx="7">
                  <c:v>2011.0</c:v>
                </c:pt>
                <c:pt idx="8">
                  <c:v>2012.0</c:v>
                </c:pt>
              </c:numCache>
            </c:numRef>
          </c:cat>
          <c:val>
            <c:numRef>
              <c:f>Sheet1!$B$2:$B$10</c:f>
              <c:numCache>
                <c:formatCode>#,##0,,</c:formatCode>
                <c:ptCount val="9"/>
                <c:pt idx="0">
                  <c:v>2.18699849E9</c:v>
                </c:pt>
                <c:pt idx="1">
                  <c:v>2.454143558E9</c:v>
                </c:pt>
                <c:pt idx="2">
                  <c:v>2.257832549E9</c:v>
                </c:pt>
                <c:pt idx="3">
                  <c:v>2.32100121E9</c:v>
                </c:pt>
                <c:pt idx="4">
                  <c:v>2.618760006E9</c:v>
                </c:pt>
                <c:pt idx="5">
                  <c:v>1.690195392E9</c:v>
                </c:pt>
                <c:pt idx="6">
                  <c:v>2.023342534E9</c:v>
                </c:pt>
                <c:pt idx="7">
                  <c:v>2.321258635E9</c:v>
                </c:pt>
                <c:pt idx="8">
                  <c:v>1.793311054E9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106171320"/>
        <c:axId val="2106174728"/>
      </c:barChart>
      <c:catAx>
        <c:axId val="2106171320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low"/>
        <c:spPr>
          <a:ln w="12059">
            <a:solidFill>
              <a:srgbClr val="333333"/>
            </a:solidFill>
            <a:prstDash val="solid"/>
          </a:ln>
        </c:spPr>
        <c:txPr>
          <a:bodyPr rot="-540000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106174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06174728"/>
        <c:scaling>
          <c:orientation val="minMax"/>
        </c:scaling>
        <c:delete val="0"/>
        <c:axPos val="l"/>
        <c:majorGridlines>
          <c:spPr>
            <a:ln w="12059">
              <a:solidFill>
                <a:srgbClr val="333333"/>
              </a:solidFill>
              <a:prstDash val="solid"/>
            </a:ln>
          </c:spPr>
        </c:majorGridlines>
        <c:numFmt formatCode="#,##0" sourceLinked="0"/>
        <c:majorTickMark val="out"/>
        <c:minorTickMark val="none"/>
        <c:tickLblPos val="nextTo"/>
        <c:spPr>
          <a:ln w="9044">
            <a:noFill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2106171320"/>
        <c:crosses val="autoZero"/>
        <c:crossBetween val="between"/>
        <c:dispUnits>
          <c:builtInUnit val="millions"/>
        </c:dispUnits>
      </c:valAx>
      <c:spPr>
        <a:noFill/>
        <a:ln w="2411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60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0" dirty="0" smtClean="0"/>
              <a:t>BC Merchandise Exports, C</a:t>
            </a:r>
            <a:r>
              <a:rPr lang="en-US" b="0" baseline="0" dirty="0" smtClean="0"/>
              <a:t>$ millions</a:t>
            </a:r>
            <a:endParaRPr lang="en-US" b="0" dirty="0"/>
          </a:p>
        </c:rich>
      </c:tx>
      <c:layout>
        <c:manualLayout>
          <c:xMode val="edge"/>
          <c:yMode val="edge"/>
          <c:x val="0.120961807344175"/>
          <c:y val="0.030303030303030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18871881669"/>
          <c:y val="0.117887139107612"/>
          <c:w val="0.877884563494984"/>
          <c:h val="0.77245386940268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US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2004.0</c:v>
                </c:pt>
                <c:pt idx="1">
                  <c:v>2012.0</c:v>
                </c:pt>
              </c:numCache>
            </c:numRef>
          </c:cat>
          <c:val>
            <c:numRef>
              <c:f>Sheet1!$B$2:$C$2</c:f>
              <c:numCache>
                <c:formatCode>#,##0,,</c:formatCode>
                <c:ptCount val="2"/>
                <c:pt idx="0">
                  <c:v>2.0137359678E10</c:v>
                </c:pt>
                <c:pt idx="1">
                  <c:v>1.4030978568E10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EU</c:v>
                </c:pt>
              </c:strCache>
            </c:strRef>
          </c:tx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2004.0</c:v>
                </c:pt>
                <c:pt idx="1">
                  <c:v>2012.0</c:v>
                </c:pt>
              </c:numCache>
            </c:numRef>
          </c:cat>
          <c:val>
            <c:numRef>
              <c:f>Sheet1!$B$3:$C$3</c:f>
              <c:numCache>
                <c:formatCode>#,##0,,</c:formatCode>
                <c:ptCount val="2"/>
                <c:pt idx="0">
                  <c:v>2.18699849E9</c:v>
                </c:pt>
                <c:pt idx="1">
                  <c:v>1.793311054E9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1994312"/>
        <c:axId val="2111997400"/>
      </c:barChart>
      <c:catAx>
        <c:axId val="2111994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111997400"/>
        <c:crosses val="autoZero"/>
        <c:auto val="1"/>
        <c:lblAlgn val="ctr"/>
        <c:lblOffset val="100"/>
        <c:noMultiLvlLbl val="0"/>
      </c:catAx>
      <c:valAx>
        <c:axId val="2111997400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2111994312"/>
        <c:crosses val="autoZero"/>
        <c:crossBetween val="between"/>
        <c:dispUnits>
          <c:builtInUnit val="millions"/>
        </c:dispUnits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392232810851915"/>
          <c:y val="0.285782430605265"/>
          <c:w val="0.240165943042166"/>
          <c:h val="0.116313749242883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29815782372998"/>
          <c:y val="0.20049364021805"/>
          <c:w val="0.918139917089803"/>
          <c:h val="0.7022029073288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Canada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diamond"/>
            <c:size val="12"/>
            <c:spPr>
              <a:solidFill>
                <a:srgbClr val="FF0000"/>
              </a:solidFill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</c:numCache>
            </c:num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100.0</c:v>
                </c:pt>
                <c:pt idx="1">
                  <c:v>100.2</c:v>
                </c:pt>
                <c:pt idx="2">
                  <c:v>101.7</c:v>
                </c:pt>
                <c:pt idx="3">
                  <c:v>114.0</c:v>
                </c:pt>
                <c:pt idx="4">
                  <c:v>131.0</c:v>
                </c:pt>
                <c:pt idx="5">
                  <c:v>140.0</c:v>
                </c:pt>
                <c:pt idx="6">
                  <c:v>152.0</c:v>
                </c:pt>
                <c:pt idx="7">
                  <c:v>166.0</c:v>
                </c:pt>
                <c:pt idx="8">
                  <c:v>171.0</c:v>
                </c:pt>
                <c:pt idx="9">
                  <c:v>166.0</c:v>
                </c:pt>
                <c:pt idx="10">
                  <c:v>173.0</c:v>
                </c:pt>
                <c:pt idx="11">
                  <c:v>180.0</c:v>
                </c:pt>
                <c:pt idx="12">
                  <c:v>177.0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US</c:v>
                </c:pt>
              </c:strCache>
            </c:strRef>
          </c:tx>
          <c:spPr>
            <a:ln w="38100">
              <a:solidFill>
                <a:srgbClr val="339966"/>
              </a:solidFill>
            </a:ln>
          </c:spPr>
          <c:marker>
            <c:symbol val="square"/>
            <c:size val="10"/>
            <c:spPr>
              <a:solidFill>
                <a:srgbClr val="00B050"/>
              </a:solidFill>
              <a:ln>
                <a:solidFill>
                  <a:srgbClr val="339966"/>
                </a:solidFill>
              </a:ln>
            </c:spPr>
          </c:marker>
          <c:cat>
            <c:numRef>
              <c:f>Sheet1!$A$2:$A$14</c:f>
              <c:numCache>
                <c:formatCode>General</c:formatCode>
                <c:ptCount val="13"/>
                <c:pt idx="0">
                  <c:v>2000.0</c:v>
                </c:pt>
                <c:pt idx="1">
                  <c:v>2001.0</c:v>
                </c:pt>
                <c:pt idx="2">
                  <c:v>2002.0</c:v>
                </c:pt>
                <c:pt idx="3">
                  <c:v>2003.0</c:v>
                </c:pt>
                <c:pt idx="4">
                  <c:v>2004.0</c:v>
                </c:pt>
                <c:pt idx="5">
                  <c:v>2005.0</c:v>
                </c:pt>
                <c:pt idx="6">
                  <c:v>2006.0</c:v>
                </c:pt>
                <c:pt idx="7">
                  <c:v>2007.0</c:v>
                </c:pt>
                <c:pt idx="8">
                  <c:v>2008.0</c:v>
                </c:pt>
                <c:pt idx="9">
                  <c:v>2009.0</c:v>
                </c:pt>
                <c:pt idx="10">
                  <c:v>2010.0</c:v>
                </c:pt>
                <c:pt idx="11">
                  <c:v>2011.0</c:v>
                </c:pt>
                <c:pt idx="12">
                  <c:v>2012.0</c:v>
                </c:pt>
              </c:numCache>
            </c:num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100.0</c:v>
                </c:pt>
                <c:pt idx="1">
                  <c:v>100.5</c:v>
                </c:pt>
                <c:pt idx="2">
                  <c:v>98.0</c:v>
                </c:pt>
                <c:pt idx="3">
                  <c:v>97.0</c:v>
                </c:pt>
                <c:pt idx="4">
                  <c:v>92.0</c:v>
                </c:pt>
                <c:pt idx="5">
                  <c:v>90.0</c:v>
                </c:pt>
                <c:pt idx="6">
                  <c:v>88.0</c:v>
                </c:pt>
                <c:pt idx="7">
                  <c:v>86.0</c:v>
                </c:pt>
                <c:pt idx="8">
                  <c:v>91.0</c:v>
                </c:pt>
                <c:pt idx="9">
                  <c:v>91.0</c:v>
                </c:pt>
                <c:pt idx="10">
                  <c:v>84.0</c:v>
                </c:pt>
                <c:pt idx="11">
                  <c:v>82.0</c:v>
                </c:pt>
                <c:pt idx="12">
                  <c:v>82.0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2091608"/>
        <c:axId val="2112096472"/>
      </c:lineChart>
      <c:catAx>
        <c:axId val="2112091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12096472"/>
        <c:crosses val="autoZero"/>
        <c:auto val="1"/>
        <c:lblAlgn val="ctr"/>
        <c:lblOffset val="100"/>
        <c:noMultiLvlLbl val="0"/>
      </c:catAx>
      <c:valAx>
        <c:axId val="2112096472"/>
        <c:scaling>
          <c:orientation val="minMax"/>
          <c:min val="6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2091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6094607492245"/>
          <c:y val="0.202099535634969"/>
          <c:w val="0.263181818181818"/>
          <c:h val="0.134262467191601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0.07273</cdr:x>
      <cdr:y>0.01538</cdr:y>
    </cdr:from>
    <cdr:to>
      <cdr:x>0.98862</cdr:x>
      <cdr:y>0.18462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76200"/>
          <a:ext cx="7676972" cy="838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CA" sz="2000" b="1" dirty="0" smtClean="0"/>
            <a:t>Unit labour costs; manufacturing sector; measured in US$</a:t>
          </a:r>
        </a:p>
        <a:p xmlns:a="http://schemas.openxmlformats.org/drawingml/2006/main">
          <a:pPr algn="ctr"/>
          <a:r>
            <a:rPr lang="en-CA" sz="2000" b="1" dirty="0" smtClean="0"/>
            <a:t>Index:  2000=100</a:t>
          </a:r>
          <a:endParaRPr lang="en-CA" sz="20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026" cy="465297"/>
          </a:xfrm>
          <a:prstGeom prst="rect">
            <a:avLst/>
          </a:prstGeom>
        </p:spPr>
        <p:txBody>
          <a:bodyPr vert="horz" lIns="91447" tIns="45726" rIns="91447" bIns="4572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486" y="0"/>
            <a:ext cx="3043026" cy="465297"/>
          </a:xfrm>
          <a:prstGeom prst="rect">
            <a:avLst/>
          </a:prstGeom>
        </p:spPr>
        <p:txBody>
          <a:bodyPr vert="horz" lIns="91447" tIns="45726" rIns="91447" bIns="457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216"/>
            <a:ext cx="3043026" cy="465297"/>
          </a:xfrm>
          <a:prstGeom prst="rect">
            <a:avLst/>
          </a:prstGeom>
        </p:spPr>
        <p:txBody>
          <a:bodyPr vert="horz" lIns="91447" tIns="45726" rIns="91447" bIns="4572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486" y="8842216"/>
            <a:ext cx="3043026" cy="465297"/>
          </a:xfrm>
          <a:prstGeom prst="rect">
            <a:avLst/>
          </a:prstGeom>
        </p:spPr>
        <p:txBody>
          <a:bodyPr vert="horz" lIns="91447" tIns="45726" rIns="91447" bIns="457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D82E381-F637-445F-874E-C01DD84E53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35297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026" cy="465297"/>
          </a:xfrm>
          <a:prstGeom prst="rect">
            <a:avLst/>
          </a:prstGeom>
        </p:spPr>
        <p:txBody>
          <a:bodyPr vert="horz" lIns="93288" tIns="46643" rIns="93288" bIns="4664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486" y="0"/>
            <a:ext cx="3043026" cy="465297"/>
          </a:xfrm>
          <a:prstGeom prst="rect">
            <a:avLst/>
          </a:prstGeom>
        </p:spPr>
        <p:txBody>
          <a:bodyPr vert="horz" lIns="93288" tIns="46643" rIns="93288" bIns="4664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8" tIns="46643" rIns="93288" bIns="4664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1108"/>
            <a:ext cx="5619115" cy="4189254"/>
          </a:xfrm>
          <a:prstGeom prst="rect">
            <a:avLst/>
          </a:prstGeom>
        </p:spPr>
        <p:txBody>
          <a:bodyPr vert="horz" lIns="93288" tIns="46643" rIns="93288" bIns="4664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216"/>
            <a:ext cx="3043026" cy="465297"/>
          </a:xfrm>
          <a:prstGeom prst="rect">
            <a:avLst/>
          </a:prstGeom>
        </p:spPr>
        <p:txBody>
          <a:bodyPr vert="horz" lIns="93288" tIns="46643" rIns="93288" bIns="4664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486" y="8842216"/>
            <a:ext cx="3043026" cy="465297"/>
          </a:xfrm>
          <a:prstGeom prst="rect">
            <a:avLst/>
          </a:prstGeom>
        </p:spPr>
        <p:txBody>
          <a:bodyPr vert="horz" lIns="93288" tIns="46643" rIns="93288" bIns="4664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FA27FBC-46D9-4988-9D42-C3E73D25F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0704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4A801-8E55-48B6-ABBF-6EC28DCF3D1F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4988" y="808038"/>
            <a:ext cx="6199187" cy="4649787"/>
          </a:xfrm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4" y="5808663"/>
            <a:ext cx="5616575" cy="280511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4A801-8E55-48B6-ABBF-6EC28DCF3D1F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4988" y="808038"/>
            <a:ext cx="6199187" cy="4649787"/>
          </a:xfrm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4" y="5808663"/>
            <a:ext cx="5616575" cy="280511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4A801-8E55-48B6-ABBF-6EC28DCF3D1F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34988" y="808038"/>
            <a:ext cx="6199187" cy="4649787"/>
          </a:xfrm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4" y="5808663"/>
            <a:ext cx="5616575" cy="2805112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 noChangeAspect="1"/>
          </p:cNvGraphicFramePr>
          <p:nvPr/>
        </p:nvGraphicFramePr>
        <p:xfrm>
          <a:off x="3276600" y="4624388"/>
          <a:ext cx="5867400" cy="223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03" name="Photo Editor Photo" r:id="rId3" imgW="5630061" imgH="2142857" progId="MSPhotoEd.3">
                  <p:embed/>
                </p:oleObj>
              </mc:Choice>
              <mc:Fallback>
                <p:oleObj name="Photo Editor Photo" r:id="rId3" imgW="5630061" imgH="2142857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624388"/>
                        <a:ext cx="5867400" cy="2233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CBC Logo H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73380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235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8B66551C-E785-49F7-8CEB-CB65BBB3AF5A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8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82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09600" y="1143000"/>
            <a:ext cx="8153400" cy="4953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31E83923-EB22-47FD-9190-9BBA920D17A1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864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82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143000"/>
            <a:ext cx="8153400" cy="4953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D4923E07-B1E6-48A8-BADF-240E5FB91F58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864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 noChangeAspect="1"/>
          </p:cNvGraphicFramePr>
          <p:nvPr/>
        </p:nvGraphicFramePr>
        <p:xfrm>
          <a:off x="3276600" y="4624388"/>
          <a:ext cx="5867400" cy="223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27" name="Photo Editor Photo" r:id="rId3" imgW="5630061" imgH="2142857" progId="MSPhotoEd.3">
                  <p:embed/>
                </p:oleObj>
              </mc:Choice>
              <mc:Fallback>
                <p:oleObj name="Photo Editor Photo" r:id="rId3" imgW="5630061" imgH="2142857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624388"/>
                        <a:ext cx="5867400" cy="2233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 descr="BCBC Logo H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73380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8288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758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947A5B77-9A4B-4DFE-AFE5-C3AE793EE991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028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168D86D1-E9AF-4350-ACBD-044231C09CE5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852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40005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143000"/>
            <a:ext cx="40005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B0B50527-8287-4460-90B4-C276AD8340A3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68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8382646B-E54D-46E1-99ED-3FBAFFD71FD5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17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590D7EC3-2441-4CEB-BCB7-D2800597B58A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63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DACDDC4B-C6E7-453D-8275-0BEB59C644A6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26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D812E474-EF23-43B9-A91A-391F6ABC8A51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05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/>
            </a:lvl1pPr>
          </a:lstStyle>
          <a:p>
            <a:pPr>
              <a:defRPr/>
            </a:pPr>
            <a:fld id="{C70DBFE0-0F49-47F1-B45E-BD3063FD4B81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07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openxmlformats.org/officeDocument/2006/relationships/image" Target="../media/image2.png"/><Relationship Id="rId17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Text Box 8"/>
          <p:cNvSpPr txBox="1">
            <a:spLocks noChangeArrowheads="1"/>
          </p:cNvSpPr>
          <p:nvPr/>
        </p:nvSpPr>
        <p:spPr bwMode="auto">
          <a:xfrm>
            <a:off x="228600" y="990600"/>
            <a:ext cx="8763000" cy="76200"/>
          </a:xfrm>
          <a:prstGeom prst="rect">
            <a:avLst/>
          </a:prstGeom>
          <a:solidFill>
            <a:srgbClr val="005AB4"/>
          </a:solidFill>
          <a:ln>
            <a:noFill/>
          </a:ln>
          <a:effectLst/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3200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1028" name="Picture 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228600" y="152400"/>
            <a:ext cx="38258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152400" y="6448425"/>
            <a:ext cx="8089900" cy="46038"/>
          </a:xfrm>
          <a:prstGeom prst="rect">
            <a:avLst/>
          </a:prstGeom>
          <a:solidFill>
            <a:srgbClr val="005AB4"/>
          </a:solidFill>
          <a:ln>
            <a:noFill/>
          </a:ln>
          <a:effectLst/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32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153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2813" y="188913"/>
            <a:ext cx="395287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000">
                <a:solidFill>
                  <a:srgbClr val="C6D0EE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2E82391-2085-4B6E-992E-83145A97E20D}" type="slidenum">
              <a:rPr lang="en-CA"/>
              <a:pPr>
                <a:defRPr/>
              </a:pPr>
              <a:t>‹#›</a:t>
            </a:fld>
            <a:endParaRPr lang="en-CA" dirty="0">
              <a:solidFill>
                <a:srgbClr val="000099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6413914"/>
            <a:ext cx="827584" cy="35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Arial Narrow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Arial Narrow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Arial Narrow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Arial Narrow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Arial Narrow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Arial Narrow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Arial Narrow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0099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»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55650" y="1752600"/>
            <a:ext cx="7854950" cy="2743200"/>
          </a:xfrm>
        </p:spPr>
        <p:txBody>
          <a:bodyPr/>
          <a:lstStyle/>
          <a:p>
            <a:pPr>
              <a:spcBef>
                <a:spcPct val="125000"/>
              </a:spcBef>
              <a:spcAft>
                <a:spcPct val="55000"/>
              </a:spcAft>
            </a:pPr>
            <a:r>
              <a:rPr lang="en-US" b="1" dirty="0" smtClean="0">
                <a:solidFill>
                  <a:srgbClr val="003366"/>
                </a:solidFill>
              </a:rPr>
              <a:t>CETA: A Canadian/BC Business Perspective</a:t>
            </a:r>
            <a:br>
              <a:rPr lang="en-US" b="1" dirty="0" smtClean="0">
                <a:solidFill>
                  <a:srgbClr val="003366"/>
                </a:solidFill>
              </a:rPr>
            </a:br>
            <a:r>
              <a:rPr lang="en-US" dirty="0" smtClean="0">
                <a:solidFill>
                  <a:srgbClr val="003366"/>
                </a:solidFill>
              </a:rPr>
              <a:t>University of Victoria CETA C</a:t>
            </a:r>
            <a:r>
              <a:rPr lang="en-US" sz="2800" dirty="0" smtClean="0">
                <a:solidFill>
                  <a:srgbClr val="003366"/>
                </a:solidFill>
              </a:rPr>
              <a:t>onference</a:t>
            </a:r>
            <a:br>
              <a:rPr lang="en-US" sz="2800" dirty="0" smtClean="0">
                <a:solidFill>
                  <a:srgbClr val="003366"/>
                </a:solidFill>
              </a:rPr>
            </a:br>
            <a:r>
              <a:rPr lang="en-US" sz="2400" b="1" dirty="0" smtClean="0">
                <a:solidFill>
                  <a:srgbClr val="003366"/>
                </a:solidFill>
              </a:rPr>
              <a:t>Victoria, BC</a:t>
            </a:r>
            <a:br>
              <a:rPr lang="en-US" sz="2400" b="1" dirty="0" smtClean="0">
                <a:solidFill>
                  <a:srgbClr val="003366"/>
                </a:solidFill>
              </a:rPr>
            </a:br>
            <a:r>
              <a:rPr lang="en-US" sz="2400" b="1" dirty="0" smtClean="0">
                <a:solidFill>
                  <a:srgbClr val="003366"/>
                </a:solidFill>
              </a:rPr>
              <a:t>May 6, 2014 </a:t>
            </a:r>
          </a:p>
        </p:txBody>
      </p:sp>
      <p:sp>
        <p:nvSpPr>
          <p:cNvPr id="4710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5486400" y="5105401"/>
            <a:ext cx="3633788" cy="137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b="1" dirty="0" smtClean="0">
                <a:solidFill>
                  <a:schemeClr val="bg1"/>
                </a:solidFill>
              </a:rPr>
              <a:t>Jock Finlayson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 Executive Vice President 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  and Chief Policy Officer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8975" cy="838200"/>
          </a:xfrm>
        </p:spPr>
        <p:txBody>
          <a:bodyPr/>
          <a:lstStyle/>
          <a:p>
            <a:r>
              <a:rPr lang="en-CA" dirty="0" smtClean="0"/>
              <a:t>…Especially Compared to the US</a:t>
            </a:r>
            <a:endParaRPr lang="en-US" dirty="0"/>
          </a:p>
        </p:txBody>
      </p:sp>
      <p:sp>
        <p:nvSpPr>
          <p:cNvPr id="346115" name="Text Box 3"/>
          <p:cNvSpPr txBox="1">
            <a:spLocks noChangeArrowheads="1"/>
          </p:cNvSpPr>
          <p:nvPr/>
        </p:nvSpPr>
        <p:spPr bwMode="auto">
          <a:xfrm>
            <a:off x="0" y="6553200"/>
            <a:ext cx="6238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1000" dirty="0">
                <a:solidFill>
                  <a:srgbClr val="000000"/>
                </a:solidFill>
              </a:rPr>
              <a:t>  Source: </a:t>
            </a:r>
            <a:r>
              <a:rPr lang="en-CA" sz="1000" dirty="0" smtClean="0">
                <a:solidFill>
                  <a:srgbClr val="000000"/>
                </a:solidFill>
              </a:rPr>
              <a:t>Statistics Canada. </a:t>
            </a:r>
            <a:endParaRPr lang="en-CA" sz="1000" dirty="0">
              <a:solidFill>
                <a:srgbClr val="000000"/>
              </a:solidFill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319979"/>
              </p:ext>
            </p:extLst>
          </p:nvPr>
        </p:nvGraphicFramePr>
        <p:xfrm>
          <a:off x="598487" y="1319213"/>
          <a:ext cx="815022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943382-AE63-4015-9A60-E231D2BE2694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10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658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High and Growing EU Reliance on Energy Imports</a:t>
            </a:r>
            <a:br>
              <a:rPr lang="en-CA" dirty="0" smtClean="0"/>
            </a:br>
            <a:r>
              <a:rPr lang="en-CA" sz="2400" dirty="0" smtClean="0"/>
              <a:t>(dependence on imports as % of consumption)</a:t>
            </a:r>
            <a:endParaRPr lang="en-CA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508474"/>
              </p:ext>
            </p:extLst>
          </p:nvPr>
        </p:nvGraphicFramePr>
        <p:xfrm>
          <a:off x="609600" y="1295400"/>
          <a:ext cx="8153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6553200"/>
            <a:ext cx="769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 smtClean="0"/>
              <a:t>Source:  Eurostat Statistical Yearbook.</a:t>
            </a:r>
            <a:endParaRPr lang="en-CA" sz="10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11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71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Canadian Innovation Performance</a:t>
            </a:r>
            <a:br>
              <a:rPr lang="en-CA" dirty="0" smtClean="0"/>
            </a:br>
            <a:r>
              <a:rPr lang="en-CA" sz="2400" dirty="0" smtClean="0"/>
              <a:t>(ranking among n=148 countries, 2013)</a:t>
            </a:r>
            <a:endParaRPr lang="en-CA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141520"/>
              </p:ext>
            </p:extLst>
          </p:nvPr>
        </p:nvGraphicFramePr>
        <p:xfrm>
          <a:off x="457200" y="1447800"/>
          <a:ext cx="8153400" cy="449579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6934200"/>
                <a:gridCol w="1219200"/>
              </a:tblGrid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Overall ranking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21</a:t>
                      </a:r>
                      <a:r>
                        <a:rPr lang="en-CA" sz="2400" baseline="30000" dirty="0" smtClean="0"/>
                        <a:t>st</a:t>
                      </a:r>
                      <a:endParaRPr lang="en-CA" sz="2400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Availability of scientists/engineers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9</a:t>
                      </a:r>
                      <a:r>
                        <a:rPr lang="en-CA" sz="2400" baseline="30000" dirty="0" smtClean="0"/>
                        <a:t>th</a:t>
                      </a:r>
                      <a:endParaRPr lang="en-CA" sz="2400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Quality of research institutions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16</a:t>
                      </a:r>
                      <a:r>
                        <a:rPr lang="en-CA" sz="2400" baseline="30000" dirty="0" smtClean="0"/>
                        <a:t>th</a:t>
                      </a:r>
                      <a:endParaRPr lang="en-CA" sz="2400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University-industry</a:t>
                      </a:r>
                      <a:r>
                        <a:rPr lang="en-CA" sz="2400" baseline="0" dirty="0" smtClean="0"/>
                        <a:t> collaboration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18</a:t>
                      </a:r>
                      <a:r>
                        <a:rPr lang="en-CA" sz="2400" baseline="30000" dirty="0" smtClean="0"/>
                        <a:t>th</a:t>
                      </a:r>
                      <a:endParaRPr lang="en-CA" sz="2400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Patent performance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20</a:t>
                      </a:r>
                      <a:r>
                        <a:rPr lang="en-CA" sz="2400" baseline="30000" dirty="0" smtClean="0"/>
                        <a:t>th</a:t>
                      </a:r>
                      <a:endParaRPr lang="en-CA" sz="2400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Business sophistication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25</a:t>
                      </a:r>
                      <a:r>
                        <a:rPr lang="en-CA" sz="2400" baseline="30000" dirty="0" smtClean="0"/>
                        <a:t>th</a:t>
                      </a:r>
                      <a:endParaRPr lang="en-CA" sz="2400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Capacity for innovation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27</a:t>
                      </a:r>
                      <a:r>
                        <a:rPr lang="en-CA" sz="2400" baseline="30000" dirty="0" smtClean="0"/>
                        <a:t>th</a:t>
                      </a:r>
                      <a:endParaRPr lang="en-CA" sz="2400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Business R&amp;D spending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29</a:t>
                      </a:r>
                      <a:r>
                        <a:rPr lang="en-CA" sz="2400" baseline="30000" dirty="0" smtClean="0"/>
                        <a:t>th</a:t>
                      </a:r>
                      <a:endParaRPr lang="en-CA" sz="2400" dirty="0"/>
                    </a:p>
                  </a:txBody>
                  <a:tcPr anchor="ctr"/>
                </a:tc>
              </a:tr>
              <a:tr h="499533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Government procurement of innovative goods/services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55</a:t>
                      </a:r>
                      <a:r>
                        <a:rPr lang="en-CA" sz="2400" baseline="30000" dirty="0" smtClean="0"/>
                        <a:t>th</a:t>
                      </a:r>
                      <a:endParaRPr lang="en-CA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5510" y="6553200"/>
            <a:ext cx="7772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1000" dirty="0" smtClean="0">
                <a:solidFill>
                  <a:srgbClr val="000000"/>
                </a:solidFill>
              </a:rPr>
              <a:t>Source: World Economic Forum; Conference Board of Canada.				</a:t>
            </a:r>
            <a:endParaRPr lang="en-CA" sz="1000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12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7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Coalition for Action on Innovation in Canada – </a:t>
            </a:r>
            <a:r>
              <a:rPr lang="en-CA" altLang="en-US" dirty="0" smtClean="0"/>
              <a:t/>
            </a:r>
            <a:br>
              <a:rPr lang="en-CA" altLang="en-US" dirty="0" smtClean="0"/>
            </a:br>
            <a:r>
              <a:rPr lang="en-CA" altLang="en-US" dirty="0" smtClean="0"/>
              <a:t>“</a:t>
            </a:r>
            <a:r>
              <a:rPr lang="en-CA" altLang="en-US" dirty="0"/>
              <a:t>To Do” List</a:t>
            </a:r>
          </a:p>
        </p:txBody>
      </p:sp>
      <p:sp>
        <p:nvSpPr>
          <p:cNvPr id="134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153400" cy="4800600"/>
          </a:xfrm>
        </p:spPr>
        <p:txBody>
          <a:bodyPr/>
          <a:lstStyle/>
          <a:p>
            <a:r>
              <a:rPr lang="en-CA" altLang="en-US" sz="2400" dirty="0"/>
              <a:t>Modify tax support for private sector R&amp;D </a:t>
            </a:r>
            <a:r>
              <a:rPr lang="en-CA" altLang="en-US" sz="2400" dirty="0" smtClean="0"/>
              <a:t>to improve </a:t>
            </a:r>
            <a:r>
              <a:rPr lang="en-CA" altLang="en-US" sz="2400" dirty="0"/>
              <a:t>results</a:t>
            </a:r>
          </a:p>
          <a:p>
            <a:r>
              <a:rPr lang="en-CA" altLang="en-US" sz="2400" dirty="0"/>
              <a:t>Expand pools of risk capital for innovative SMEs</a:t>
            </a:r>
          </a:p>
          <a:p>
            <a:r>
              <a:rPr lang="en-CA" altLang="en-US" b="1" i="1" dirty="0"/>
              <a:t>Develop a leading-edge intellectual property regime</a:t>
            </a:r>
          </a:p>
          <a:p>
            <a:r>
              <a:rPr lang="en-CA" altLang="en-US" sz="2400" dirty="0"/>
              <a:t>Expand and strengthen business-academic </a:t>
            </a:r>
            <a:r>
              <a:rPr lang="en-CA" altLang="en-US" sz="2400" dirty="0" smtClean="0"/>
              <a:t>linkages</a:t>
            </a:r>
            <a:endParaRPr lang="en-CA" altLang="en-US" sz="2400" dirty="0"/>
          </a:p>
          <a:p>
            <a:r>
              <a:rPr lang="en-CA" altLang="en-US" sz="2400" dirty="0"/>
              <a:t>Speed the adoption/diffusion of innovative products, services and management knowledge</a:t>
            </a:r>
          </a:p>
          <a:p>
            <a:r>
              <a:rPr lang="en-CA" altLang="en-US" sz="2400" dirty="0"/>
              <a:t>Establish national goals for learning</a:t>
            </a:r>
          </a:p>
          <a:p>
            <a:r>
              <a:rPr lang="en-CA" altLang="en-US" sz="2400" dirty="0"/>
              <a:t>Align immigration policy </a:t>
            </a:r>
            <a:r>
              <a:rPr lang="en-CA" altLang="en-US" sz="2400" dirty="0" smtClean="0"/>
              <a:t>to attract </a:t>
            </a:r>
            <a:r>
              <a:rPr lang="en-CA" altLang="en-US" sz="2400" dirty="0"/>
              <a:t>the best and the brightest</a:t>
            </a:r>
          </a:p>
          <a:p>
            <a:r>
              <a:rPr lang="en-CA" altLang="en-US" b="1" i="1" dirty="0"/>
              <a:t>Nurture innovation clusters </a:t>
            </a:r>
            <a:r>
              <a:rPr lang="en-CA" altLang="en-US" b="1" i="1" dirty="0" smtClean="0"/>
              <a:t>in areas </a:t>
            </a:r>
            <a:r>
              <a:rPr lang="en-CA" altLang="en-US" b="1" i="1" dirty="0"/>
              <a:t>of existing </a:t>
            </a:r>
            <a:r>
              <a:rPr lang="en-CA" altLang="en-US" b="1" i="1" dirty="0" smtClean="0"/>
              <a:t>strength</a:t>
            </a:r>
            <a:endParaRPr lang="en-CA" altLang="en-US" b="1" i="1" dirty="0"/>
          </a:p>
        </p:txBody>
      </p:sp>
      <p:sp>
        <p:nvSpPr>
          <p:cNvPr id="1341444" name="Text Box 4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7150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145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860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CA" altLang="en-US" sz="2400" b="1" dirty="0">
                <a:solidFill>
                  <a:srgbClr val="000000"/>
                </a:solidFill>
                <a:cs typeface="Arial" charset="0"/>
              </a:rPr>
              <a:t>  </a:t>
            </a:r>
            <a:r>
              <a:rPr lang="en-CA" altLang="en-US" sz="2400" b="1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www.actioninnovation.ca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717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2" rIns="91344" bIns="45672"/>
          <a:lstStyle/>
          <a:p>
            <a:fld id="{38660AA4-6ABB-4F47-835C-236D77738316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13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65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8975" cy="838200"/>
          </a:xfrm>
        </p:spPr>
        <p:txBody>
          <a:bodyPr/>
          <a:lstStyle/>
          <a:p>
            <a:r>
              <a:rPr lang="en-CA" dirty="0" smtClean="0"/>
              <a:t>BC Exports to EU Still Below Pre-recession Levels</a:t>
            </a:r>
            <a:endParaRPr lang="en-US" dirty="0"/>
          </a:p>
        </p:txBody>
      </p:sp>
      <p:sp>
        <p:nvSpPr>
          <p:cNvPr id="346115" name="Text Box 3"/>
          <p:cNvSpPr txBox="1">
            <a:spLocks noChangeArrowheads="1"/>
          </p:cNvSpPr>
          <p:nvPr/>
        </p:nvSpPr>
        <p:spPr bwMode="auto">
          <a:xfrm>
            <a:off x="0" y="6553200"/>
            <a:ext cx="6238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1000" dirty="0">
                <a:solidFill>
                  <a:srgbClr val="000000"/>
                </a:solidFill>
              </a:rPr>
              <a:t>  Source: </a:t>
            </a:r>
            <a:r>
              <a:rPr lang="en-CA" sz="1000" dirty="0" smtClean="0">
                <a:solidFill>
                  <a:srgbClr val="000000"/>
                </a:solidFill>
              </a:rPr>
              <a:t>BC Stats.</a:t>
            </a:r>
            <a:endParaRPr lang="en-CA" sz="1000" dirty="0">
              <a:solidFill>
                <a:srgbClr val="000000"/>
              </a:solidFill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412223"/>
              </p:ext>
            </p:extLst>
          </p:nvPr>
        </p:nvGraphicFramePr>
        <p:xfrm>
          <a:off x="598487" y="1319213"/>
          <a:ext cx="815022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943382-AE63-4015-9A60-E231D2BE2694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14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6573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EU Accounts for About 5% of all BC Goods Exports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539611"/>
              </p:ext>
            </p:extLst>
          </p:nvPr>
        </p:nvGraphicFramePr>
        <p:xfrm>
          <a:off x="685800" y="1219200"/>
          <a:ext cx="8153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5575" y="6553200"/>
            <a:ext cx="7772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1000" dirty="0" smtClean="0">
                <a:solidFill>
                  <a:srgbClr val="000000"/>
                </a:solidFill>
                <a:latin typeface="Arial" charset="0"/>
              </a:rPr>
              <a:t>Source: BC Stats.</a:t>
            </a:r>
            <a:endParaRPr lang="en-CA" sz="1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8660AA4-6ABB-4F47-835C-236D77738316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15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867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Some Areas of Opportunity for BC Business </a:t>
            </a:r>
            <a:br>
              <a:rPr lang="en-CA" dirty="0" smtClean="0"/>
            </a:br>
            <a:r>
              <a:rPr lang="en-CA" dirty="0" smtClean="0"/>
              <a:t>Under the CETA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b="1" dirty="0" smtClean="0"/>
              <a:t>Wood Products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EU tariffs on BC exports average 2.2% (some peaks near 10%)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 smtClean="0"/>
              <a:t>$500-550 million in annual BC exports to the EU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b="1" dirty="0" smtClean="0"/>
              <a:t>Fish/seafood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EU is world’s largest fish/seafood import market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BC exports average &lt; $100 million p.a.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 smtClean="0"/>
              <a:t>EU tariffs (11% average, 25% peaks; 5% on salmon)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b="1" dirty="0" smtClean="0"/>
              <a:t>Minerals/Metals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BC = 45% of Canadian merchandise exports to EU in 2012, averaging $1 billion per year over 2010-12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Raw materials generally enter EU tariff-free; tariffs apply to metals and processed minerals (up to 10%)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16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236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Some Areas of Opportunity for BC Business </a:t>
            </a:r>
            <a:br>
              <a:rPr lang="en-CA" dirty="0" smtClean="0"/>
            </a:br>
            <a:r>
              <a:rPr lang="en-CA" dirty="0" smtClean="0"/>
              <a:t>Under the CETA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05800" cy="4953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b="1" dirty="0" err="1" smtClean="0"/>
              <a:t>Agrifood</a:t>
            </a:r>
            <a:endParaRPr lang="en-CA" b="1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Exports = $35-40 million p.a.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EU tariffs average almost 14%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 smtClean="0"/>
              <a:t>Canadian supply management regimes apparently will remain in place under </a:t>
            </a:r>
            <a:r>
              <a:rPr lang="en-CA" dirty="0" err="1" smtClean="0"/>
              <a:t>CETA</a:t>
            </a:r>
            <a:endParaRPr lang="en-CA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CA" b="1" dirty="0" smtClean="0"/>
              <a:t>Advanced </a:t>
            </a:r>
            <a:r>
              <a:rPr lang="en-CA" b="1" dirty="0"/>
              <a:t>M</a:t>
            </a:r>
            <a:r>
              <a:rPr lang="en-CA" b="1" dirty="0" smtClean="0"/>
              <a:t>anufacturing Products</a:t>
            </a:r>
            <a:endParaRPr lang="en-CA" b="1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99% of EU tariff lines will be duty-free once </a:t>
            </a:r>
            <a:r>
              <a:rPr lang="en-CA" dirty="0" err="1" smtClean="0"/>
              <a:t>CETA</a:t>
            </a:r>
            <a:r>
              <a:rPr lang="en-CA" dirty="0" smtClean="0"/>
              <a:t> is implemented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 smtClean="0"/>
              <a:t>Opportunities for BC manufacturers in a few niche areas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b="1" dirty="0"/>
              <a:t>Government Procurement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$2.7 trillion EU market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Professional, consulting, IT-related and construction services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/>
              <a:t>Increased competition from EU suppliers in the BC procurement market – positive for consumers and taxpayers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dirty="0"/>
          </a:p>
          <a:p>
            <a:pPr marL="0" indent="0">
              <a:spcBef>
                <a:spcPts val="0"/>
              </a:spcBef>
              <a:buNone/>
            </a:pPr>
            <a:endParaRPr lang="en-CA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17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235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Some Areas of Opportunity for BC Business </a:t>
            </a:r>
            <a:br>
              <a:rPr lang="en-CA" dirty="0" smtClean="0"/>
            </a:br>
            <a:r>
              <a:rPr lang="en-CA" dirty="0" smtClean="0"/>
              <a:t>Under the CETA (cont’d)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CA" b="1" dirty="0"/>
              <a:t>Commercial Services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EU is the world’s largest import market ($1.4 trillion)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dirty="0"/>
              <a:t>Canada’s services exports to EU averaged $14.5 billion over 2010-12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CA" dirty="0"/>
              <a:t>BC’s interests include professional, environmental and technical services, IT-related, and tourism</a:t>
            </a:r>
            <a:endParaRPr lang="en-CA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CA" b="1" dirty="0" smtClean="0"/>
              <a:t>Investment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 smtClean="0"/>
              <a:t>BC firms have direct investments in the EU in several sectors (mining, finance, renewable energy, environmental technologies, transportation, ICT)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18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15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Challenge: Our Cost Competitiveness Has Eroded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743696"/>
              </p:ext>
            </p:extLst>
          </p:nvPr>
        </p:nvGraphicFramePr>
        <p:xfrm>
          <a:off x="381000" y="11430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6553209"/>
            <a:ext cx="81534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2" rIns="91344" bIns="45672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1000" dirty="0">
                <a:solidFill>
                  <a:srgbClr val="000000"/>
                </a:solidFill>
              </a:rPr>
              <a:t>  Source: </a:t>
            </a:r>
            <a:r>
              <a:rPr lang="en-CA" sz="1000" dirty="0" smtClean="0">
                <a:solidFill>
                  <a:srgbClr val="000000"/>
                </a:solidFill>
              </a:rPr>
              <a:t>Centre for the Study of Living Standards.</a:t>
            </a:r>
            <a:endParaRPr lang="en-CA" sz="1000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717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2" rIns="91344" bIns="45672"/>
          <a:lstStyle/>
          <a:p>
            <a:fld id="{38660AA4-6ABB-4F47-835C-236D77738316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19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1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4800600"/>
          </a:xfrm>
        </p:spPr>
        <p:txBody>
          <a:bodyPr/>
          <a:lstStyle/>
          <a:p>
            <a:r>
              <a:rPr lang="en-CA" dirty="0" smtClean="0"/>
              <a:t>European Union</a:t>
            </a:r>
          </a:p>
          <a:p>
            <a:pPr lvl="1"/>
            <a:r>
              <a:rPr lang="en-CA" dirty="0" smtClean="0"/>
              <a:t>28 member states</a:t>
            </a:r>
          </a:p>
          <a:p>
            <a:pPr lvl="1"/>
            <a:r>
              <a:rPr lang="en-CA" dirty="0" smtClean="0"/>
              <a:t>503 million people</a:t>
            </a:r>
          </a:p>
          <a:p>
            <a:pPr lvl="1"/>
            <a:r>
              <a:rPr lang="en-CA" dirty="0" smtClean="0"/>
              <a:t>world’s largest market with Cdn$17.5 trillion GDP</a:t>
            </a:r>
          </a:p>
          <a:p>
            <a:pPr lvl="1"/>
            <a:r>
              <a:rPr lang="en-CA" dirty="0" smtClean="0"/>
              <a:t>close to one-quarter of global economic activity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EU is Canada’s 2</a:t>
            </a:r>
            <a:r>
              <a:rPr lang="en-CA" baseline="30000" dirty="0" smtClean="0"/>
              <a:t>nd</a:t>
            </a:r>
            <a:r>
              <a:rPr lang="en-CA" dirty="0" smtClean="0"/>
              <a:t> largest trading partner – 4</a:t>
            </a:r>
            <a:r>
              <a:rPr lang="en-CA" baseline="30000" dirty="0" smtClean="0"/>
              <a:t>th</a:t>
            </a:r>
            <a:r>
              <a:rPr lang="en-CA" dirty="0" smtClean="0"/>
              <a:t> largest in the case of BC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Foreign direct investment is significant </a:t>
            </a:r>
          </a:p>
          <a:p>
            <a:pPr>
              <a:spcAft>
                <a:spcPts val="600"/>
              </a:spcAft>
            </a:pPr>
            <a:r>
              <a:rPr lang="en-CA" dirty="0" smtClean="0"/>
              <a:t>Other aspects of the economic relationship: tourism, S&amp;T partnerships, education exchanges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2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38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Another Challenge: Few Large BC Firms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063604"/>
              </p:ext>
            </p:extLst>
          </p:nvPr>
        </p:nvGraphicFramePr>
        <p:xfrm>
          <a:off x="595317" y="1142999"/>
          <a:ext cx="8153400" cy="514141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124200"/>
                <a:gridCol w="2514600"/>
                <a:gridCol w="2514600"/>
              </a:tblGrid>
              <a:tr h="663185">
                <a:tc>
                  <a:txBody>
                    <a:bodyPr/>
                    <a:lstStyle/>
                    <a:p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Number of Businesses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Per cent</a:t>
                      </a:r>
                      <a:r>
                        <a:rPr lang="en-CA" sz="2400" baseline="0" dirty="0" smtClean="0"/>
                        <a:t> </a:t>
                      </a:r>
                      <a:br>
                        <a:rPr lang="en-CA" sz="2400" baseline="0" dirty="0" smtClean="0"/>
                      </a:br>
                      <a:r>
                        <a:rPr lang="en-CA" sz="2400" baseline="0" dirty="0" smtClean="0"/>
                        <a:t>of Total</a:t>
                      </a:r>
                      <a:endParaRPr lang="en-CA" sz="2400" dirty="0"/>
                    </a:p>
                  </a:txBody>
                  <a:tcPr anchor="ctr"/>
                </a:tc>
              </a:tr>
              <a:tr h="537769">
                <a:tc>
                  <a:txBody>
                    <a:bodyPr/>
                    <a:lstStyle/>
                    <a:p>
                      <a:r>
                        <a:rPr lang="en-CA" sz="2400" dirty="0" smtClean="0"/>
                        <a:t>Total small businesses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385,900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98.4%</a:t>
                      </a:r>
                      <a:endParaRPr lang="en-CA" sz="2400" dirty="0"/>
                    </a:p>
                  </a:txBody>
                  <a:tcPr anchor="ctr"/>
                </a:tc>
              </a:tr>
              <a:tr h="967984">
                <a:tc>
                  <a:txBody>
                    <a:bodyPr/>
                    <a:lstStyle/>
                    <a:p>
                      <a:pPr marL="457200"/>
                      <a:r>
                        <a:rPr lang="en-CA" sz="2400" dirty="0" smtClean="0"/>
                        <a:t>Self-employed without paid help*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216,800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55%</a:t>
                      </a:r>
                      <a:endParaRPr lang="en-CA" sz="2400" dirty="0"/>
                    </a:p>
                  </a:txBody>
                  <a:tcPr anchor="ctr"/>
                </a:tc>
              </a:tr>
              <a:tr h="967984">
                <a:tc>
                  <a:txBody>
                    <a:bodyPr/>
                    <a:lstStyle/>
                    <a:p>
                      <a:pPr marL="457200"/>
                      <a:r>
                        <a:rPr lang="en-CA" sz="2400" dirty="0" smtClean="0"/>
                        <a:t>Businesses with</a:t>
                      </a:r>
                      <a:r>
                        <a:rPr lang="en-CA" sz="2400" baseline="0" dirty="0" smtClean="0"/>
                        <a:t> </a:t>
                      </a:r>
                      <a:r>
                        <a:rPr lang="en-CA" sz="2400" dirty="0" smtClean="0"/>
                        <a:t>less than 50 employees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169,100</a:t>
                      </a:r>
                      <a:endParaRPr lang="en-CA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dirty="0" smtClean="0"/>
                        <a:t>43%</a:t>
                      </a:r>
                      <a:endParaRPr lang="en-CA" sz="2400" dirty="0"/>
                    </a:p>
                  </a:txBody>
                  <a:tcPr anchor="ctr"/>
                </a:tc>
              </a:tr>
              <a:tr h="794317">
                <a:tc>
                  <a:txBody>
                    <a:bodyPr/>
                    <a:lstStyle/>
                    <a:p>
                      <a:r>
                        <a:rPr lang="en-CA" sz="2400" b="1" i="1" dirty="0" smtClean="0"/>
                        <a:t>Total large businesses (50+ employees)</a:t>
                      </a:r>
                      <a:endParaRPr lang="en-CA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1" i="1" dirty="0" smtClean="0"/>
                        <a:t>6,900</a:t>
                      </a:r>
                      <a:endParaRPr lang="en-CA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1" i="1" dirty="0" smtClean="0"/>
                        <a:t>1.6%</a:t>
                      </a:r>
                      <a:endParaRPr lang="en-CA" sz="2400" b="1" i="1" dirty="0"/>
                    </a:p>
                  </a:txBody>
                  <a:tcPr anchor="ctr"/>
                </a:tc>
              </a:tr>
              <a:tr h="537769">
                <a:tc>
                  <a:txBody>
                    <a:bodyPr/>
                    <a:lstStyle/>
                    <a:p>
                      <a:r>
                        <a:rPr lang="en-CA" sz="2400" b="0" i="0" dirty="0" smtClean="0"/>
                        <a:t>Total all businesses</a:t>
                      </a:r>
                      <a:endParaRPr lang="en-CA" sz="24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i="0" dirty="0" smtClean="0"/>
                        <a:t>392,800</a:t>
                      </a:r>
                      <a:endParaRPr lang="en-CA" sz="24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400" b="0" i="0" dirty="0" smtClean="0"/>
                        <a:t>100%</a:t>
                      </a:r>
                      <a:endParaRPr lang="en-CA" sz="2400" b="0" i="0" dirty="0"/>
                    </a:p>
                  </a:txBody>
                  <a:tcPr anchor="ctr"/>
                </a:tc>
              </a:tr>
              <a:tr h="483992">
                <a:tc gridSpan="3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CA" sz="1050" dirty="0" smtClean="0"/>
                        <a:t>* Incorporated</a:t>
                      </a:r>
                      <a:r>
                        <a:rPr lang="en-CA" sz="1050" baseline="0" dirty="0" smtClean="0"/>
                        <a:t> self-employed are not included in this figure in order to avoid double-counting, since they </a:t>
                      </a:r>
                      <a:br>
                        <a:rPr lang="en-CA" sz="1050" baseline="0" dirty="0" smtClean="0"/>
                      </a:br>
                      <a:r>
                        <a:rPr lang="en-CA" sz="1050" baseline="0" dirty="0" smtClean="0"/>
                        <a:t>are already included in the count of businesses with fewer than 50 employees.</a:t>
                      </a:r>
                      <a:endParaRPr lang="en-CA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5510" y="6553200"/>
            <a:ext cx="7772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1000" dirty="0" smtClean="0">
                <a:solidFill>
                  <a:srgbClr val="000000"/>
                </a:solidFill>
              </a:rPr>
              <a:t>Source: BC Stats using data supplied by Statistics Canada, data for 2012.				</a:t>
            </a:r>
            <a:endParaRPr lang="en-CA" sz="1000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717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4" tIns="45672" rIns="91344" bIns="45672"/>
          <a:lstStyle/>
          <a:p>
            <a:fld id="{38660AA4-6ABB-4F47-835C-236D77738316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20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392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Some Context 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89156" cy="5181600"/>
          </a:xfrm>
        </p:spPr>
        <p:txBody>
          <a:bodyPr/>
          <a:lstStyle/>
          <a:p>
            <a:r>
              <a:rPr lang="en-CA" dirty="0" smtClean="0"/>
              <a:t>A decade or more of stalled global trade talks (WTO)</a:t>
            </a:r>
          </a:p>
          <a:p>
            <a:r>
              <a:rPr lang="en-CA" dirty="0" smtClean="0"/>
              <a:t>Steady increase in the number of bilateral, pluri-lateral and regional trade/investment accords</a:t>
            </a:r>
          </a:p>
          <a:p>
            <a:r>
              <a:rPr lang="en-CA" dirty="0" smtClean="0"/>
              <a:t>Canadian </a:t>
            </a:r>
            <a:r>
              <a:rPr lang="en-CA" dirty="0"/>
              <a:t>goods face average </a:t>
            </a:r>
            <a:r>
              <a:rPr lang="en-CA" dirty="0" smtClean="0"/>
              <a:t>tariff </a:t>
            </a:r>
            <a:r>
              <a:rPr lang="en-CA" dirty="0"/>
              <a:t>of 2.2% </a:t>
            </a:r>
            <a:r>
              <a:rPr lang="en-CA" dirty="0" smtClean="0"/>
              <a:t>in EU </a:t>
            </a:r>
            <a:r>
              <a:rPr lang="en-CA" dirty="0"/>
              <a:t>(</a:t>
            </a:r>
            <a:r>
              <a:rPr lang="en-CA" dirty="0" smtClean="0"/>
              <a:t>trade-weighted </a:t>
            </a:r>
            <a:r>
              <a:rPr lang="en-CA" dirty="0"/>
              <a:t>basis</a:t>
            </a:r>
            <a:r>
              <a:rPr lang="en-CA" dirty="0" smtClean="0"/>
              <a:t>); EU </a:t>
            </a:r>
            <a:r>
              <a:rPr lang="en-CA" dirty="0"/>
              <a:t>goods face average </a:t>
            </a:r>
            <a:r>
              <a:rPr lang="en-CA" dirty="0" smtClean="0"/>
              <a:t>3.5</a:t>
            </a:r>
            <a:r>
              <a:rPr lang="en-CA" dirty="0"/>
              <a:t>% </a:t>
            </a:r>
            <a:r>
              <a:rPr lang="en-CA" dirty="0" smtClean="0"/>
              <a:t>tariff here</a:t>
            </a:r>
            <a:endParaRPr lang="en-CA" dirty="0"/>
          </a:p>
          <a:p>
            <a:r>
              <a:rPr lang="en-CA" dirty="0" smtClean="0"/>
              <a:t>Manufacturing supply chains and the growing complexity of cross-border commercial linkages underscore how non-tariff barriers and “behind the border” policies and regulatory regimes can impact market access for traded goods</a:t>
            </a:r>
          </a:p>
          <a:p>
            <a:r>
              <a:rPr lang="en-CA" dirty="0" smtClean="0"/>
              <a:t>Non-tariff barriers and regulatory differences also affect foreign market access for producers of “tradable services”  </a:t>
            </a:r>
            <a:endParaRPr lang="en-CA" dirty="0"/>
          </a:p>
          <a:p>
            <a:pPr marL="0" indent="0">
              <a:buNone/>
            </a:pPr>
            <a:endParaRPr lang="en-CA" dirty="0" smtClean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3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528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Population, EU-27, 1960-2012</a:t>
            </a:r>
            <a:br>
              <a:rPr lang="en-CA" dirty="0" smtClean="0"/>
            </a:br>
            <a:r>
              <a:rPr lang="en-CA" sz="2400" dirty="0" smtClean="0"/>
              <a:t>(at January 1, million persons)</a:t>
            </a:r>
            <a:endParaRPr lang="en-CA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828800"/>
            <a:ext cx="8007753" cy="3594389"/>
          </a:xfr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5510" y="6553200"/>
            <a:ext cx="7772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1000" dirty="0" smtClean="0">
                <a:solidFill>
                  <a:srgbClr val="000000"/>
                </a:solidFill>
              </a:rPr>
              <a:t>Source: Eurostat.			</a:t>
            </a:r>
            <a:endParaRPr lang="en-CA" sz="10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4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52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Europe – The “Old Continent”?</a:t>
            </a:r>
            <a:br>
              <a:rPr lang="en-CA" dirty="0" smtClean="0"/>
            </a:br>
            <a:r>
              <a:rPr lang="en-CA" sz="2400" dirty="0" smtClean="0"/>
              <a:t>(Median Age, Years, 2012)</a:t>
            </a:r>
            <a:endParaRPr lang="en-CA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811012"/>
              </p:ext>
            </p:extLst>
          </p:nvPr>
        </p:nvGraphicFramePr>
        <p:xfrm>
          <a:off x="609600" y="1143000"/>
          <a:ext cx="8153400" cy="5181599"/>
        </p:xfrm>
        <a:graphic>
          <a:graphicData uri="http://schemas.openxmlformats.org/drawingml/2006/table">
            <a:tbl>
              <a:tblPr bandRow="1">
                <a:tableStyleId>{16D9F66E-5EB9-4882-86FB-DCBF35E3C3E4}</a:tableStyleId>
              </a:tblPr>
              <a:tblGrid>
                <a:gridCol w="2286000"/>
                <a:gridCol w="1295400"/>
                <a:gridCol w="914400"/>
                <a:gridCol w="2362200"/>
                <a:gridCol w="12954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Germany</a:t>
                      </a:r>
                      <a:endParaRPr lang="en-CA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b="0" dirty="0" smtClean="0"/>
                        <a:t>44.6</a:t>
                      </a:r>
                      <a:endParaRPr lang="en-CA" sz="28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b="0" dirty="0" smtClean="0"/>
                        <a:t>Hungary</a:t>
                      </a:r>
                      <a:endParaRPr lang="en-CA" sz="2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b="0" dirty="0" smtClean="0"/>
                        <a:t>40.1</a:t>
                      </a:r>
                      <a:endParaRPr lang="en-CA" sz="2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Italy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43.5</a:t>
                      </a:r>
                      <a:endParaRPr lang="en-CA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France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40.0</a:t>
                      </a:r>
                      <a:endParaRPr lang="en-C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Austria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42.0</a:t>
                      </a:r>
                      <a:endParaRPr lang="en-CA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Czech Republic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39.8</a:t>
                      </a:r>
                      <a:endParaRPr lang="en-C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Portugal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41.9</a:t>
                      </a:r>
                      <a:endParaRPr lang="en-CA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UK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39.7</a:t>
                      </a:r>
                      <a:endParaRPr lang="en-C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b="1" dirty="0" smtClean="0">
                          <a:solidFill>
                            <a:srgbClr val="FF0000"/>
                          </a:solidFill>
                        </a:rPr>
                        <a:t>Canada</a:t>
                      </a:r>
                      <a:endParaRPr lang="en-CA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b="1" dirty="0" smtClean="0">
                          <a:solidFill>
                            <a:srgbClr val="FF0000"/>
                          </a:solidFill>
                        </a:rPr>
                        <a:t>41.7</a:t>
                      </a:r>
                      <a:endParaRPr lang="en-CA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Romania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38.6</a:t>
                      </a:r>
                      <a:endParaRPr lang="en-C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b="1" dirty="0" smtClean="0">
                          <a:solidFill>
                            <a:srgbClr val="00B050"/>
                          </a:solidFill>
                        </a:rPr>
                        <a:t>EU 28</a:t>
                      </a:r>
                      <a:endParaRPr lang="en-CA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b="1" dirty="0" smtClean="0">
                          <a:solidFill>
                            <a:srgbClr val="00B050"/>
                          </a:solidFill>
                        </a:rPr>
                        <a:t>41.2</a:t>
                      </a:r>
                      <a:endParaRPr lang="en-CA" sz="28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Poland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38.0</a:t>
                      </a:r>
                      <a:endParaRPr lang="en-C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Netherlands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41.0</a:t>
                      </a:r>
                      <a:endParaRPr lang="en-CA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b="1" dirty="0" smtClean="0">
                          <a:solidFill>
                            <a:schemeClr val="accent2"/>
                          </a:solidFill>
                        </a:rPr>
                        <a:t>US</a:t>
                      </a:r>
                      <a:endParaRPr lang="en-CA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b="1" dirty="0" smtClean="0">
                          <a:solidFill>
                            <a:schemeClr val="accent2"/>
                          </a:solidFill>
                        </a:rPr>
                        <a:t>37.6</a:t>
                      </a:r>
                      <a:endParaRPr lang="en-CA" sz="28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Belgium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40.9</a:t>
                      </a:r>
                      <a:endParaRPr lang="en-CA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Ireland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34.5</a:t>
                      </a:r>
                      <a:endParaRPr lang="en-C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Denmark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40.6</a:t>
                      </a:r>
                      <a:endParaRPr lang="en-CA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Turkey*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29.3</a:t>
                      </a:r>
                      <a:endParaRPr lang="en-CA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Spain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40.3</a:t>
                      </a:r>
                      <a:endParaRPr lang="en-CA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5510" y="6553200"/>
            <a:ext cx="7772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tabLst>
                <a:tab pos="7315200" algn="r"/>
              </a:tabLst>
            </a:pPr>
            <a:r>
              <a:rPr lang="en-CA" sz="1000" dirty="0" smtClean="0">
                <a:solidFill>
                  <a:srgbClr val="000000"/>
                </a:solidFill>
              </a:rPr>
              <a:t>Source: CIA World Fact Book; Eurostat	</a:t>
            </a:r>
            <a:r>
              <a:rPr lang="en-CA" sz="1000" i="1" dirty="0" smtClean="0">
                <a:solidFill>
                  <a:srgbClr val="000000"/>
                </a:solidFill>
              </a:rPr>
              <a:t>* Not a member of the EU</a:t>
            </a:r>
            <a:endParaRPr lang="en-CA" sz="1000" i="1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5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783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EU Members’ Per Capita Incomes</a:t>
            </a:r>
            <a:br>
              <a:rPr lang="en-CA" dirty="0" smtClean="0"/>
            </a:br>
            <a:r>
              <a:rPr lang="en-CA" sz="2400" dirty="0" smtClean="0"/>
              <a:t>(US dollars, PPP basis)</a:t>
            </a:r>
            <a:endParaRPr lang="en-CA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3028282"/>
              </p:ext>
            </p:extLst>
          </p:nvPr>
        </p:nvGraphicFramePr>
        <p:xfrm>
          <a:off x="609600" y="1143000"/>
          <a:ext cx="81534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6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2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Strategic Considerations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Canada should be able to conclude a wide-ranging economic agreement with a region comprised (mainly) of mature democracies governed by the rule of law</a:t>
            </a:r>
          </a:p>
          <a:p>
            <a:r>
              <a:rPr lang="en-CA" dirty="0" smtClean="0"/>
              <a:t>CETA sets the stage for Canadian participation in other regional accords (TPP) and for other future bilateral agreements</a:t>
            </a:r>
          </a:p>
          <a:p>
            <a:r>
              <a:rPr lang="en-CA" dirty="0" smtClean="0"/>
              <a:t>EU and Canada both have high environmental, labour and other regulatory standards</a:t>
            </a:r>
          </a:p>
          <a:p>
            <a:r>
              <a:rPr lang="en-CA" dirty="0" smtClean="0"/>
              <a:t>US and the EU are pursuing a comprehensive bilateral agreement.  Canada will be disadvantaged if they move forward but CETA for some reason is not finalized </a:t>
            </a:r>
            <a:endParaRPr lang="en-CA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7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0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Broad Pattern of Canadian Trade </a:t>
            </a:r>
            <a:br>
              <a:rPr lang="en-CA" dirty="0" smtClean="0"/>
            </a:br>
            <a:r>
              <a:rPr lang="en-CA" dirty="0" smtClean="0"/>
              <a:t>and Investment Linkages with EU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331491"/>
              </p:ext>
            </p:extLst>
          </p:nvPr>
        </p:nvGraphicFramePr>
        <p:xfrm>
          <a:off x="533400" y="1371600"/>
          <a:ext cx="8153400" cy="4648200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6553200"/>
                <a:gridCol w="1600200"/>
              </a:tblGrid>
              <a:tr h="581025">
                <a:tc>
                  <a:txBody>
                    <a:bodyPr/>
                    <a:lstStyle/>
                    <a:p>
                      <a:r>
                        <a:rPr lang="en-CA" sz="2000" b="0" dirty="0" smtClean="0"/>
                        <a:t>EU share of total </a:t>
                      </a:r>
                      <a:r>
                        <a:rPr lang="en-CA" sz="2000" b="1" dirty="0" smtClean="0"/>
                        <a:t>Canadian</a:t>
                      </a:r>
                      <a:r>
                        <a:rPr lang="en-CA" sz="2000" b="1" baseline="0" dirty="0" smtClean="0"/>
                        <a:t> exports</a:t>
                      </a:r>
                      <a:r>
                        <a:rPr lang="en-CA" sz="2000" b="0" baseline="0" dirty="0" smtClean="0"/>
                        <a:t> (goods + services)</a:t>
                      </a:r>
                      <a:endParaRPr lang="en-CA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0" dirty="0" smtClean="0"/>
                        <a:t>10.1%</a:t>
                      </a:r>
                      <a:endParaRPr lang="en-CA" sz="2000" b="0" dirty="0"/>
                    </a:p>
                  </a:txBody>
                  <a:tcPr anchor="ctr"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CA" sz="2000" b="0" dirty="0" smtClean="0"/>
                        <a:t>EU share of total </a:t>
                      </a:r>
                      <a:r>
                        <a:rPr lang="en-CA" sz="2000" b="1" dirty="0" smtClean="0"/>
                        <a:t>Canadian imports</a:t>
                      </a:r>
                      <a:r>
                        <a:rPr lang="en-CA" sz="2000" b="0" dirty="0" smtClean="0"/>
                        <a:t> (goods + services)</a:t>
                      </a:r>
                      <a:endParaRPr lang="en-CA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0" dirty="0" smtClean="0"/>
                        <a:t>10.6%</a:t>
                      </a:r>
                      <a:endParaRPr lang="en-CA" sz="2000" b="0" dirty="0"/>
                    </a:p>
                  </a:txBody>
                  <a:tcPr anchor="ctr"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CA" sz="2000" b="1" dirty="0" smtClean="0"/>
                        <a:t>Services exports</a:t>
                      </a:r>
                      <a:r>
                        <a:rPr lang="en-CA" sz="2000" b="0" dirty="0" smtClean="0"/>
                        <a:t> as share of Canadian exports to EU</a:t>
                      </a:r>
                      <a:endParaRPr lang="en-CA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0" dirty="0" smtClean="0"/>
                        <a:t>25.8%</a:t>
                      </a:r>
                      <a:endParaRPr lang="en-CA" sz="2000" b="0" dirty="0"/>
                    </a:p>
                  </a:txBody>
                  <a:tcPr anchor="ctr"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CA" sz="2000" b="1" dirty="0" smtClean="0"/>
                        <a:t>Commercial</a:t>
                      </a:r>
                      <a:r>
                        <a:rPr lang="en-CA" sz="2000" b="1" baseline="0" dirty="0" smtClean="0"/>
                        <a:t> services</a:t>
                      </a:r>
                      <a:r>
                        <a:rPr lang="en-CA" sz="2000" b="0" baseline="0" dirty="0" smtClean="0"/>
                        <a:t> as share of Canadian services exports to EU</a:t>
                      </a:r>
                      <a:endParaRPr lang="en-CA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0" dirty="0" smtClean="0"/>
                        <a:t>58.0%</a:t>
                      </a:r>
                      <a:endParaRPr lang="en-CA" sz="2000" b="0" dirty="0"/>
                    </a:p>
                  </a:txBody>
                  <a:tcPr anchor="ctr"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CA" sz="2000" b="0" dirty="0" smtClean="0"/>
                        <a:t>Share of </a:t>
                      </a:r>
                      <a:r>
                        <a:rPr lang="en-CA" sz="2000" b="1" dirty="0" smtClean="0"/>
                        <a:t>Canadian outward FDI stock</a:t>
                      </a:r>
                      <a:r>
                        <a:rPr lang="en-CA" sz="2000" b="0" dirty="0" smtClean="0"/>
                        <a:t> in the EU</a:t>
                      </a:r>
                      <a:endParaRPr lang="en-CA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0" dirty="0" smtClean="0"/>
                        <a:t>24.3%</a:t>
                      </a:r>
                      <a:endParaRPr lang="en-CA" sz="2000" b="0" dirty="0"/>
                    </a:p>
                  </a:txBody>
                  <a:tcPr anchor="ctr"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CA" sz="2000" b="0" dirty="0" smtClean="0"/>
                        <a:t>EU share of </a:t>
                      </a:r>
                      <a:r>
                        <a:rPr lang="en-CA" sz="2000" b="1" dirty="0" smtClean="0"/>
                        <a:t>Canada’s inward FDI stock</a:t>
                      </a:r>
                      <a:endParaRPr lang="en-CA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0" dirty="0" smtClean="0"/>
                        <a:t>29.3%</a:t>
                      </a:r>
                      <a:endParaRPr lang="en-CA" sz="2000" b="0" dirty="0"/>
                    </a:p>
                  </a:txBody>
                  <a:tcPr anchor="ctr"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CA" sz="2000" b="0" dirty="0" smtClean="0"/>
                        <a:t>Canadian </a:t>
                      </a:r>
                      <a:r>
                        <a:rPr lang="en-CA" sz="2000" b="1" dirty="0" smtClean="0"/>
                        <a:t>FDI in EU as multiple of exports </a:t>
                      </a:r>
                      <a:r>
                        <a:rPr lang="en-CA" sz="2000" b="0" dirty="0" smtClean="0"/>
                        <a:t>to EU</a:t>
                      </a:r>
                      <a:endParaRPr lang="en-CA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0" dirty="0" smtClean="0"/>
                        <a:t>3.1</a:t>
                      </a:r>
                      <a:endParaRPr lang="en-CA" sz="2000" b="0" dirty="0"/>
                    </a:p>
                  </a:txBody>
                  <a:tcPr anchor="ctr"/>
                </a:tc>
              </a:tr>
              <a:tr h="581025">
                <a:tc>
                  <a:txBody>
                    <a:bodyPr/>
                    <a:lstStyle/>
                    <a:p>
                      <a:r>
                        <a:rPr lang="en-CA" sz="2000" b="0" dirty="0" smtClean="0"/>
                        <a:t>EU </a:t>
                      </a:r>
                      <a:r>
                        <a:rPr lang="en-CA" sz="2000" b="1" dirty="0" smtClean="0"/>
                        <a:t>FDI in Canada as multiple of Canadian imports</a:t>
                      </a:r>
                      <a:r>
                        <a:rPr lang="en-CA" sz="2000" b="0" dirty="0" smtClean="0"/>
                        <a:t> from EU</a:t>
                      </a:r>
                      <a:endParaRPr lang="en-CA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000" b="0" dirty="0" smtClean="0"/>
                        <a:t>3.0</a:t>
                      </a:r>
                      <a:endParaRPr lang="en-CA" sz="2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6453426"/>
            <a:ext cx="746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50" dirty="0" smtClean="0"/>
              <a:t>Source:  D. Schwanen, </a:t>
            </a:r>
            <a:r>
              <a:rPr lang="en-CA" sz="1050" u="sng" dirty="0" smtClean="0"/>
              <a:t>Uneasy Birth:  What Canadians Should Expect from a Canada-EU Trade Deal</a:t>
            </a:r>
            <a:r>
              <a:rPr lang="en-CA" sz="1050" dirty="0" smtClean="0"/>
              <a:t>, C.D. Howe Institute, August 2013; RBC Economics, “The Comprehensive Economic and Trade Agreement,” October 2013.</a:t>
            </a:r>
            <a:endParaRPr lang="en-CA" sz="105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89D887D-9232-4453-B168-657062D804F7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8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33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308975" cy="838200"/>
          </a:xfrm>
        </p:spPr>
        <p:txBody>
          <a:bodyPr/>
          <a:lstStyle/>
          <a:p>
            <a:r>
              <a:rPr lang="en-CA" dirty="0" smtClean="0"/>
              <a:t>Healthy Export Growth to the EU over Past Decade</a:t>
            </a:r>
            <a:endParaRPr lang="en-US" dirty="0"/>
          </a:p>
        </p:txBody>
      </p:sp>
      <p:sp>
        <p:nvSpPr>
          <p:cNvPr id="346115" name="Text Box 3"/>
          <p:cNvSpPr txBox="1">
            <a:spLocks noChangeArrowheads="1"/>
          </p:cNvSpPr>
          <p:nvPr/>
        </p:nvSpPr>
        <p:spPr bwMode="auto">
          <a:xfrm>
            <a:off x="0" y="6553200"/>
            <a:ext cx="6238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715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2860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1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1000" dirty="0">
                <a:solidFill>
                  <a:srgbClr val="000000"/>
                </a:solidFill>
              </a:rPr>
              <a:t>  Source: </a:t>
            </a:r>
            <a:r>
              <a:rPr lang="en-CA" sz="1000" dirty="0" smtClean="0">
                <a:solidFill>
                  <a:srgbClr val="000000"/>
                </a:solidFill>
              </a:rPr>
              <a:t>Statistics Canada. </a:t>
            </a:r>
            <a:endParaRPr lang="en-CA" sz="1000" dirty="0">
              <a:solidFill>
                <a:srgbClr val="000000"/>
              </a:solidFill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860796"/>
              </p:ext>
            </p:extLst>
          </p:nvPr>
        </p:nvGraphicFramePr>
        <p:xfrm>
          <a:off x="598487" y="1319213"/>
          <a:ext cx="8150225" cy="474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8748713" y="188913"/>
            <a:ext cx="395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943382-AE63-4015-9A60-E231D2BE2694}" type="slidenum">
              <a:rPr lang="en-CA" sz="1000">
                <a:solidFill>
                  <a:srgbClr val="C6D0EE"/>
                </a:solidFill>
                <a:latin typeface="Arial Narrow" pitchFamily="34" charset="0"/>
              </a:rPr>
              <a:pPr/>
              <a:t>9</a:t>
            </a:fld>
            <a:endParaRPr lang="en-CA" sz="1000" dirty="0">
              <a:solidFill>
                <a:srgbClr val="C6D0EE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651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0"/>
          </a:spcAft>
          <a:buClrTx/>
          <a:buSzTx/>
          <a:buFontTx/>
          <a:buChar char="•"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5000"/>
          </a:spcBef>
          <a:spcAft>
            <a:spcPct val="0"/>
          </a:spcAft>
          <a:buClrTx/>
          <a:buSzTx/>
          <a:buFontTx/>
          <a:buChar char="•"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16399</TotalTime>
  <Words>1178</Words>
  <Application>Microsoft Macintosh PowerPoint</Application>
  <PresentationFormat>On-screen Show (4:3)</PresentationFormat>
  <Paragraphs>203</Paragraphs>
  <Slides>20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3_Default Design</vt:lpstr>
      <vt:lpstr>Photo Editor Photo</vt:lpstr>
      <vt:lpstr>CETA: A Canadian/BC Business Perspective University of Victoria CETA Conference Victoria, BC May 6, 2014 </vt:lpstr>
      <vt:lpstr>Overview</vt:lpstr>
      <vt:lpstr>Some Context  </vt:lpstr>
      <vt:lpstr>Population, EU-27, 1960-2012 (at January 1, million persons)</vt:lpstr>
      <vt:lpstr>Europe – The “Old Continent”? (Median Age, Years, 2012)</vt:lpstr>
      <vt:lpstr>EU Members’ Per Capita Incomes (US dollars, PPP basis)</vt:lpstr>
      <vt:lpstr>Strategic Considerations</vt:lpstr>
      <vt:lpstr>Broad Pattern of Canadian Trade  and Investment Linkages with EU</vt:lpstr>
      <vt:lpstr>Healthy Export Growth to the EU over Past Decade</vt:lpstr>
      <vt:lpstr>…Especially Compared to the US</vt:lpstr>
      <vt:lpstr>High and Growing EU Reliance on Energy Imports (dependence on imports as % of consumption)</vt:lpstr>
      <vt:lpstr>Canadian Innovation Performance (ranking among n=148 countries, 2013)</vt:lpstr>
      <vt:lpstr>Coalition for Action on Innovation in Canada –  “To Do” List</vt:lpstr>
      <vt:lpstr>BC Exports to EU Still Below Pre-recession Levels</vt:lpstr>
      <vt:lpstr>EU Accounts for About 5% of all BC Goods Exports</vt:lpstr>
      <vt:lpstr>Some Areas of Opportunity for BC Business  Under the CETA</vt:lpstr>
      <vt:lpstr>Some Areas of Opportunity for BC Business  Under the CETA (cont’d)</vt:lpstr>
      <vt:lpstr>Some Areas of Opportunity for BC Business  Under the CETA (cont’d)</vt:lpstr>
      <vt:lpstr>A Challenge: Our Cost Competitiveness Has Eroded</vt:lpstr>
      <vt:lpstr>Another Challenge: Few Large BC Firms</vt:lpstr>
    </vt:vector>
  </TitlesOfParts>
  <Company>TELUS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 Update</dc:title>
  <dc:creator>Greg D'Avignon</dc:creator>
  <cp:lastModifiedBy>Helga Hallgrimsdottir</cp:lastModifiedBy>
  <cp:revision>493</cp:revision>
  <cp:lastPrinted>2013-06-06T22:40:14Z</cp:lastPrinted>
  <dcterms:created xsi:type="dcterms:W3CDTF">2011-10-14T18:28:17Z</dcterms:created>
  <dcterms:modified xsi:type="dcterms:W3CDTF">2014-05-19T16:58:42Z</dcterms:modified>
</cp:coreProperties>
</file>