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519" autoAdjust="0"/>
  </p:normalViewPr>
  <p:slideViewPr>
    <p:cSldViewPr>
      <p:cViewPr varScale="1">
        <p:scale>
          <a:sx n="98" d="100"/>
          <a:sy n="98" d="100"/>
        </p:scale>
        <p:origin x="-752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F3B874-9AE6-4A80-933E-75337D20EDD7}" type="datetimeFigureOut">
              <a:rPr lang="en-US" smtClean="0"/>
              <a:t>14-05-20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4A7966-575D-475A-AD8A-87C2468C7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168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A7966-575D-475A-AD8A-87C2468C78F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94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A7966-575D-475A-AD8A-87C2468C78F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4496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A7966-575D-475A-AD8A-87C2468C78F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2809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A7966-575D-475A-AD8A-87C2468C78F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951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27A12-D630-42BC-B1A9-2FBF0E63BA75}" type="datetimeFigureOut">
              <a:rPr lang="en-US" smtClean="0"/>
              <a:t>14-05-20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5EF1E-5248-47FE-A08A-B2571C28A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748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27A12-D630-42BC-B1A9-2FBF0E63BA75}" type="datetimeFigureOut">
              <a:rPr lang="en-US" smtClean="0"/>
              <a:t>14-05-20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5EF1E-5248-47FE-A08A-B2571C28A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621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27A12-D630-42BC-B1A9-2FBF0E63BA75}" type="datetimeFigureOut">
              <a:rPr lang="en-US" smtClean="0"/>
              <a:t>14-05-20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5EF1E-5248-47FE-A08A-B2571C28A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559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27A12-D630-42BC-B1A9-2FBF0E63BA75}" type="datetimeFigureOut">
              <a:rPr lang="en-US" smtClean="0"/>
              <a:t>14-05-20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5EF1E-5248-47FE-A08A-B2571C28A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997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27A12-D630-42BC-B1A9-2FBF0E63BA75}" type="datetimeFigureOut">
              <a:rPr lang="en-US" smtClean="0"/>
              <a:t>14-05-20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5EF1E-5248-47FE-A08A-B2571C28A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731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27A12-D630-42BC-B1A9-2FBF0E63BA75}" type="datetimeFigureOut">
              <a:rPr lang="en-US" smtClean="0"/>
              <a:t>14-05-20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5EF1E-5248-47FE-A08A-B2571C28A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884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27A12-D630-42BC-B1A9-2FBF0E63BA75}" type="datetimeFigureOut">
              <a:rPr lang="en-US" smtClean="0"/>
              <a:t>14-05-20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5EF1E-5248-47FE-A08A-B2571C28A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576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27A12-D630-42BC-B1A9-2FBF0E63BA75}" type="datetimeFigureOut">
              <a:rPr lang="en-US" smtClean="0"/>
              <a:t>14-05-20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5EF1E-5248-47FE-A08A-B2571C28A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582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27A12-D630-42BC-B1A9-2FBF0E63BA75}" type="datetimeFigureOut">
              <a:rPr lang="en-US" smtClean="0"/>
              <a:t>14-05-20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5EF1E-5248-47FE-A08A-B2571C28A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663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27A12-D630-42BC-B1A9-2FBF0E63BA75}" type="datetimeFigureOut">
              <a:rPr lang="en-US" smtClean="0"/>
              <a:t>14-05-20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5EF1E-5248-47FE-A08A-B2571C28A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585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27A12-D630-42BC-B1A9-2FBF0E63BA75}" type="datetimeFigureOut">
              <a:rPr lang="en-US" smtClean="0"/>
              <a:t>14-05-20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5EF1E-5248-47FE-A08A-B2571C28A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368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27A12-D630-42BC-B1A9-2FBF0E63BA75}" type="datetimeFigureOut">
              <a:rPr lang="en-US" smtClean="0"/>
              <a:t>14-05-20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5EF1E-5248-47FE-A08A-B2571C28A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408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1"/>
            <a:ext cx="7772400" cy="2381250"/>
          </a:xfrm>
        </p:spPr>
        <p:txBody>
          <a:bodyPr>
            <a:normAutofit/>
          </a:bodyPr>
          <a:lstStyle/>
          <a:p>
            <a:r>
              <a:rPr lang="en-US" dirty="0" smtClean="0"/>
              <a:t>Comparative Intergovernmental Politics: CETA Negotiations between Canada and the EU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62400"/>
            <a:ext cx="6400800" cy="1676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CETA Conference: Session 1, May 5, 2014</a:t>
            </a:r>
          </a:p>
          <a:p>
            <a:r>
              <a:rPr lang="en-US" dirty="0" smtClean="0"/>
              <a:t>Dr. Valerie </a:t>
            </a:r>
            <a:r>
              <a:rPr lang="en-US" dirty="0" err="1" smtClean="0"/>
              <a:t>D’Erman</a:t>
            </a:r>
            <a:endParaRPr lang="en-US" dirty="0" smtClean="0"/>
          </a:p>
          <a:p>
            <a:r>
              <a:rPr lang="en-US" dirty="0" smtClean="0"/>
              <a:t>University of Victoria (Victoria, BC, Canada)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130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and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r>
              <a:rPr lang="en-US" dirty="0" smtClean="0"/>
              <a:t>Canada and EU prevalent examples of federal-like governance</a:t>
            </a:r>
          </a:p>
          <a:p>
            <a:r>
              <a:rPr lang="en-US" dirty="0" smtClean="0"/>
              <a:t>Early attempts at CETA stalled due to WTO talks and lack of provincial involvement</a:t>
            </a:r>
          </a:p>
          <a:p>
            <a:r>
              <a:rPr lang="en-US" dirty="0" smtClean="0"/>
              <a:t>Significant of this FTA agreement:</a:t>
            </a:r>
          </a:p>
          <a:p>
            <a:pPr lvl="1"/>
            <a:r>
              <a:rPr lang="en-US" dirty="0" smtClean="0"/>
              <a:t>Leverage helped EU assert norms of procedure</a:t>
            </a:r>
          </a:p>
          <a:p>
            <a:pPr lvl="1"/>
            <a:r>
              <a:rPr lang="en-US" dirty="0" smtClean="0"/>
              <a:t>Precedent for  provincial “pre-commitment”</a:t>
            </a:r>
          </a:p>
          <a:p>
            <a:pPr lvl="1"/>
            <a:r>
              <a:rPr lang="en-US" dirty="0" smtClean="0"/>
              <a:t>International recognition of EU principle of ‘subsidiarity’</a:t>
            </a:r>
          </a:p>
        </p:txBody>
      </p:sp>
    </p:spTree>
    <p:extLst>
      <p:ext uri="{BB962C8B-B14F-4D97-AF65-F5344CB8AC3E}">
        <p14:creationId xmlns:p14="http://schemas.microsoft.com/office/powerpoint/2010/main" val="664254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Negotiations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precedent in Canada for involvement of sub-national governments</a:t>
            </a:r>
          </a:p>
          <a:p>
            <a:r>
              <a:rPr lang="en-US" dirty="0" smtClean="0"/>
              <a:t>One-sided debate over liberalization of services and public procurement</a:t>
            </a:r>
          </a:p>
          <a:p>
            <a:r>
              <a:rPr lang="en-US" dirty="0" err="1" smtClean="0"/>
              <a:t>Sectoral</a:t>
            </a:r>
            <a:r>
              <a:rPr lang="en-US" dirty="0" smtClean="0"/>
              <a:t> protest </a:t>
            </a:r>
            <a:r>
              <a:rPr lang="en-US" i="1" dirty="0" smtClean="0"/>
              <a:t>within</a:t>
            </a:r>
            <a:r>
              <a:rPr lang="en-US" dirty="0" smtClean="0"/>
              <a:t> Canadian provinces</a:t>
            </a:r>
          </a:p>
          <a:p>
            <a:r>
              <a:rPr lang="en-US" dirty="0"/>
              <a:t>C</a:t>
            </a:r>
            <a:r>
              <a:rPr lang="en-US" dirty="0" smtClean="0"/>
              <a:t>riticism over lack of transparency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911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Success of EU in getting demands met and in exporting norms of procedure</a:t>
            </a:r>
          </a:p>
          <a:p>
            <a:r>
              <a:rPr lang="en-US" dirty="0" smtClean="0"/>
              <a:t>Possible precedent for EU-U.S.  negotiations (TTIP)?</a:t>
            </a:r>
          </a:p>
          <a:p>
            <a:r>
              <a:rPr lang="en-US" u="sng" dirty="0" smtClean="0"/>
              <a:t>Theoretical understandings of </a:t>
            </a:r>
            <a:r>
              <a:rPr lang="en-US" i="1" u="sng" dirty="0" smtClean="0"/>
              <a:t>federalism</a:t>
            </a:r>
          </a:p>
          <a:p>
            <a:pPr lvl="1"/>
            <a:r>
              <a:rPr lang="en-US" dirty="0" smtClean="0"/>
              <a:t>Contrast between Canada and EU as federal-like polities</a:t>
            </a:r>
          </a:p>
          <a:p>
            <a:pPr lvl="1"/>
            <a:r>
              <a:rPr lang="en-US" dirty="0" smtClean="0"/>
              <a:t>Lack of nation-state or elected executive in EU</a:t>
            </a:r>
          </a:p>
          <a:p>
            <a:pPr lvl="1"/>
            <a:r>
              <a:rPr lang="en-US" dirty="0" smtClean="0"/>
              <a:t>Internal market coherence much </a:t>
            </a:r>
            <a:r>
              <a:rPr lang="en-US" i="1" dirty="0" smtClean="0"/>
              <a:t>stronger</a:t>
            </a:r>
            <a:r>
              <a:rPr lang="en-US" dirty="0" smtClean="0"/>
              <a:t> in EU, and resulting ability to negotiate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305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PARADOX</a:t>
            </a:r>
          </a:p>
          <a:p>
            <a:r>
              <a:rPr lang="en-US" dirty="0" smtClean="0"/>
              <a:t>EU Single Market and federalism</a:t>
            </a:r>
          </a:p>
          <a:p>
            <a:pPr lvl="1"/>
            <a:r>
              <a:rPr lang="en-US" dirty="0" smtClean="0"/>
              <a:t>Visible and central goal of European integration</a:t>
            </a:r>
          </a:p>
          <a:p>
            <a:pPr lvl="1"/>
            <a:r>
              <a:rPr lang="en-US" dirty="0" smtClean="0"/>
              <a:t>Prior deregulation among member states already achieved through intergovernmental negotiation</a:t>
            </a:r>
          </a:p>
          <a:p>
            <a:pPr lvl="1"/>
            <a:r>
              <a:rPr lang="en-US" dirty="0" smtClean="0"/>
              <a:t>Treaty-based governance over constitutionalism</a:t>
            </a:r>
          </a:p>
          <a:p>
            <a:pPr lvl="1"/>
            <a:r>
              <a:rPr lang="en-US" dirty="0" smtClean="0"/>
              <a:t>Activist role of the ECJ</a:t>
            </a:r>
          </a:p>
          <a:p>
            <a:r>
              <a:rPr lang="en-US" dirty="0" smtClean="0"/>
              <a:t>EU intergovernmental-supranational relations as a successful model of  federal governance rather than a federation with qualifiers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840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245</Words>
  <Application>Microsoft Macintosh PowerPoint</Application>
  <PresentationFormat>On-screen Show (4:3)</PresentationFormat>
  <Paragraphs>35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Comparative Intergovernmental Politics: CETA Negotiations between Canada and the EU</vt:lpstr>
      <vt:lpstr>Introduction and background</vt:lpstr>
      <vt:lpstr>Negotiations</vt:lpstr>
      <vt:lpstr>Significance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Comparative Intergovernmental Politics: CETA Negotiations between Canada and the EU</dc:title>
  <dc:creator>vjderman</dc:creator>
  <cp:lastModifiedBy>Helga Hallgrimsdottir</cp:lastModifiedBy>
  <cp:revision>15</cp:revision>
  <dcterms:created xsi:type="dcterms:W3CDTF">2014-04-17T17:21:38Z</dcterms:created>
  <dcterms:modified xsi:type="dcterms:W3CDTF">2014-05-20T21:43:32Z</dcterms:modified>
</cp:coreProperties>
</file>