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ppt" ContentType="application/vnd.ms-powerpoint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4" r:id="rId6"/>
    <p:sldId id="262" r:id="rId7"/>
    <p:sldId id="266" r:id="rId8"/>
    <p:sldId id="267" r:id="rId9"/>
    <p:sldId id="268" r:id="rId10"/>
    <p:sldId id="271" r:id="rId11"/>
    <p:sldId id="269" r:id="rId12"/>
    <p:sldId id="270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374"/>
    <a:srgbClr val="013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2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aulieu:Documents:Trade%20policy:trstatcansi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aulieu:Dropbox:Canadian%20trade%20data:Canadian%20share%20of%20world%20expo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gy\Dropbox\Trade%20diversification\Our%20Paper\World%20trade%20shares%20and%20regional%20trad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gy\Dropbox\Trade%20diversification\Our%20Paper\World%20trade%20shares%20and%20regional%20tra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/>
              <a:t>Share of Total Canadian Exports to</a:t>
            </a:r>
            <a:r>
              <a:rPr lang="en-US" baseline="0"/>
              <a:t> the United States, 1850-2010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'Can-US Export ratio'!$B$1</c:f>
              <c:strCache>
                <c:ptCount val="1"/>
                <c:pt idx="0">
                  <c:v>Exports to US</c:v>
                </c:pt>
              </c:strCache>
            </c:strRef>
          </c:tx>
          <c:marker>
            <c:symbol val="none"/>
          </c:marker>
          <c:cat>
            <c:numRef>
              <c:f>'Can-US Export ratio'!$A$2:$A$113</c:f>
              <c:numCache>
                <c:formatCode>General</c:formatCode>
                <c:ptCount val="112"/>
                <c:pt idx="0">
                  <c:v>1850.0</c:v>
                </c:pt>
                <c:pt idx="1">
                  <c:v>1851.0</c:v>
                </c:pt>
                <c:pt idx="2">
                  <c:v>1852.0</c:v>
                </c:pt>
                <c:pt idx="3">
                  <c:v>1853.0</c:v>
                </c:pt>
                <c:pt idx="4">
                  <c:v>1854.0</c:v>
                </c:pt>
                <c:pt idx="5">
                  <c:v>1855.0</c:v>
                </c:pt>
                <c:pt idx="6">
                  <c:v>1856.0</c:v>
                </c:pt>
                <c:pt idx="7">
                  <c:v>1857.0</c:v>
                </c:pt>
                <c:pt idx="8">
                  <c:v>1858.0</c:v>
                </c:pt>
                <c:pt idx="9">
                  <c:v>1859.0</c:v>
                </c:pt>
                <c:pt idx="10">
                  <c:v>1860.0</c:v>
                </c:pt>
                <c:pt idx="11">
                  <c:v>1861.0</c:v>
                </c:pt>
                <c:pt idx="12">
                  <c:v>1862.0</c:v>
                </c:pt>
                <c:pt idx="13">
                  <c:v>1863.0</c:v>
                </c:pt>
                <c:pt idx="14">
                  <c:v>1864.0</c:v>
                </c:pt>
                <c:pt idx="15">
                  <c:v>1865.0</c:v>
                </c:pt>
                <c:pt idx="16">
                  <c:v>1866.0</c:v>
                </c:pt>
                <c:pt idx="17">
                  <c:v>1867.0</c:v>
                </c:pt>
                <c:pt idx="18">
                  <c:v>1868.0</c:v>
                </c:pt>
                <c:pt idx="19">
                  <c:v>1886.0</c:v>
                </c:pt>
                <c:pt idx="20">
                  <c:v>1891.0</c:v>
                </c:pt>
                <c:pt idx="21">
                  <c:v>1896.0</c:v>
                </c:pt>
                <c:pt idx="22">
                  <c:v>1901.0</c:v>
                </c:pt>
                <c:pt idx="23">
                  <c:v>1906.0</c:v>
                </c:pt>
                <c:pt idx="24">
                  <c:v>1911.0</c:v>
                </c:pt>
                <c:pt idx="25">
                  <c:v>1916.0</c:v>
                </c:pt>
                <c:pt idx="26">
                  <c:v>1921.0</c:v>
                </c:pt>
                <c:pt idx="27">
                  <c:v>1926.0</c:v>
                </c:pt>
                <c:pt idx="28">
                  <c:v>1927.0</c:v>
                </c:pt>
                <c:pt idx="29">
                  <c:v>1928.0</c:v>
                </c:pt>
                <c:pt idx="30">
                  <c:v>1929.0</c:v>
                </c:pt>
                <c:pt idx="31">
                  <c:v>1930.0</c:v>
                </c:pt>
                <c:pt idx="32">
                  <c:v>1931.0</c:v>
                </c:pt>
                <c:pt idx="33">
                  <c:v>1932.0</c:v>
                </c:pt>
                <c:pt idx="34">
                  <c:v>1933.0</c:v>
                </c:pt>
                <c:pt idx="35">
                  <c:v>1934.0</c:v>
                </c:pt>
                <c:pt idx="36">
                  <c:v>1935.0</c:v>
                </c:pt>
                <c:pt idx="37">
                  <c:v>1936.0</c:v>
                </c:pt>
                <c:pt idx="38">
                  <c:v>1937.0</c:v>
                </c:pt>
                <c:pt idx="39">
                  <c:v>1938.0</c:v>
                </c:pt>
                <c:pt idx="40">
                  <c:v>1939.0</c:v>
                </c:pt>
                <c:pt idx="41">
                  <c:v>1940.0</c:v>
                </c:pt>
                <c:pt idx="42">
                  <c:v>1941.0</c:v>
                </c:pt>
                <c:pt idx="43">
                  <c:v>1942.0</c:v>
                </c:pt>
                <c:pt idx="44">
                  <c:v>1943.0</c:v>
                </c:pt>
                <c:pt idx="45">
                  <c:v>1944.0</c:v>
                </c:pt>
                <c:pt idx="46">
                  <c:v>1945.0</c:v>
                </c:pt>
                <c:pt idx="47">
                  <c:v>1946.0</c:v>
                </c:pt>
                <c:pt idx="48">
                  <c:v>1947.0</c:v>
                </c:pt>
                <c:pt idx="49">
                  <c:v>1948.0</c:v>
                </c:pt>
                <c:pt idx="50">
                  <c:v>1949.0</c:v>
                </c:pt>
                <c:pt idx="51">
                  <c:v>1950.0</c:v>
                </c:pt>
                <c:pt idx="52">
                  <c:v>1951.0</c:v>
                </c:pt>
                <c:pt idx="53">
                  <c:v>1952.0</c:v>
                </c:pt>
                <c:pt idx="54">
                  <c:v>1953.0</c:v>
                </c:pt>
                <c:pt idx="55">
                  <c:v>1954.0</c:v>
                </c:pt>
                <c:pt idx="56">
                  <c:v>1955.0</c:v>
                </c:pt>
                <c:pt idx="57">
                  <c:v>1956.0</c:v>
                </c:pt>
                <c:pt idx="58">
                  <c:v>1957.0</c:v>
                </c:pt>
                <c:pt idx="59">
                  <c:v>1958.0</c:v>
                </c:pt>
                <c:pt idx="60">
                  <c:v>1959.0</c:v>
                </c:pt>
                <c:pt idx="61">
                  <c:v>1960.0</c:v>
                </c:pt>
                <c:pt idx="62">
                  <c:v>1961.0</c:v>
                </c:pt>
                <c:pt idx="63">
                  <c:v>1962.0</c:v>
                </c:pt>
                <c:pt idx="64">
                  <c:v>1963.0</c:v>
                </c:pt>
                <c:pt idx="65">
                  <c:v>1964.0</c:v>
                </c:pt>
                <c:pt idx="66">
                  <c:v>1965.0</c:v>
                </c:pt>
                <c:pt idx="67">
                  <c:v>1966.0</c:v>
                </c:pt>
                <c:pt idx="68">
                  <c:v>1967.0</c:v>
                </c:pt>
                <c:pt idx="69">
                  <c:v>1968.0</c:v>
                </c:pt>
                <c:pt idx="70">
                  <c:v>1969.0</c:v>
                </c:pt>
                <c:pt idx="71">
                  <c:v>1970.0</c:v>
                </c:pt>
                <c:pt idx="72">
                  <c:v>1971.0</c:v>
                </c:pt>
                <c:pt idx="73">
                  <c:v>1972.0</c:v>
                </c:pt>
                <c:pt idx="74">
                  <c:v>1973.0</c:v>
                </c:pt>
                <c:pt idx="75">
                  <c:v>1974.0</c:v>
                </c:pt>
                <c:pt idx="76">
                  <c:v>1975.0</c:v>
                </c:pt>
                <c:pt idx="77">
                  <c:v>1976.0</c:v>
                </c:pt>
                <c:pt idx="78">
                  <c:v>1977.0</c:v>
                </c:pt>
                <c:pt idx="79">
                  <c:v>1978.0</c:v>
                </c:pt>
                <c:pt idx="80">
                  <c:v>1979.0</c:v>
                </c:pt>
                <c:pt idx="81">
                  <c:v>1980.0</c:v>
                </c:pt>
                <c:pt idx="82">
                  <c:v>1981.0</c:v>
                </c:pt>
                <c:pt idx="83">
                  <c:v>1982.0</c:v>
                </c:pt>
                <c:pt idx="84">
                  <c:v>1983.0</c:v>
                </c:pt>
                <c:pt idx="85">
                  <c:v>1984.0</c:v>
                </c:pt>
                <c:pt idx="86">
                  <c:v>1985.0</c:v>
                </c:pt>
                <c:pt idx="87">
                  <c:v>1986.0</c:v>
                </c:pt>
                <c:pt idx="88">
                  <c:v>1987.0</c:v>
                </c:pt>
                <c:pt idx="89">
                  <c:v>1988.0</c:v>
                </c:pt>
                <c:pt idx="90">
                  <c:v>1989.0</c:v>
                </c:pt>
                <c:pt idx="91">
                  <c:v>1990.0</c:v>
                </c:pt>
                <c:pt idx="92">
                  <c:v>1991.0</c:v>
                </c:pt>
                <c:pt idx="93">
                  <c:v>1992.0</c:v>
                </c:pt>
                <c:pt idx="94">
                  <c:v>1993.0</c:v>
                </c:pt>
                <c:pt idx="95">
                  <c:v>1994.0</c:v>
                </c:pt>
                <c:pt idx="96">
                  <c:v>1995.0</c:v>
                </c:pt>
                <c:pt idx="97">
                  <c:v>1996.0</c:v>
                </c:pt>
                <c:pt idx="98">
                  <c:v>1997.0</c:v>
                </c:pt>
                <c:pt idx="99">
                  <c:v>1998.0</c:v>
                </c:pt>
                <c:pt idx="100">
                  <c:v>1999.0</c:v>
                </c:pt>
                <c:pt idx="101">
                  <c:v>2000.0</c:v>
                </c:pt>
                <c:pt idx="102">
                  <c:v>2001.0</c:v>
                </c:pt>
                <c:pt idx="103">
                  <c:v>2002.0</c:v>
                </c:pt>
                <c:pt idx="104">
                  <c:v>2003.0</c:v>
                </c:pt>
                <c:pt idx="105">
                  <c:v>2004.0</c:v>
                </c:pt>
                <c:pt idx="106">
                  <c:v>2005.0</c:v>
                </c:pt>
                <c:pt idx="107">
                  <c:v>2006.0</c:v>
                </c:pt>
                <c:pt idx="108">
                  <c:v>2007.0</c:v>
                </c:pt>
                <c:pt idx="109">
                  <c:v>2008.0</c:v>
                </c:pt>
                <c:pt idx="110">
                  <c:v>2009.0</c:v>
                </c:pt>
                <c:pt idx="111">
                  <c:v>2010.0</c:v>
                </c:pt>
              </c:numCache>
            </c:numRef>
          </c:cat>
          <c:val>
            <c:numRef>
              <c:f>'Can-US Export ratio'!$B$2:$B$113</c:f>
              <c:numCache>
                <c:formatCode>General</c:formatCode>
                <c:ptCount val="112"/>
                <c:pt idx="19">
                  <c:v>0.435897435897436</c:v>
                </c:pt>
                <c:pt idx="20">
                  <c:v>0.426966292134831</c:v>
                </c:pt>
                <c:pt idx="21">
                  <c:v>0.345454545454545</c:v>
                </c:pt>
                <c:pt idx="22">
                  <c:v>0.384180790960452</c:v>
                </c:pt>
                <c:pt idx="23">
                  <c:v>0.357446808510638</c:v>
                </c:pt>
                <c:pt idx="24">
                  <c:v>0.37956204379562</c:v>
                </c:pt>
                <c:pt idx="25">
                  <c:v>0.27088948787062</c:v>
                </c:pt>
                <c:pt idx="26">
                  <c:v>0.455845248107653</c:v>
                </c:pt>
                <c:pt idx="27">
                  <c:v>0.360446570972887</c:v>
                </c:pt>
                <c:pt idx="28">
                  <c:v>0.383402489626556</c:v>
                </c:pt>
                <c:pt idx="29">
                  <c:v>0.357839459864966</c:v>
                </c:pt>
                <c:pt idx="30">
                  <c:v>0.425828970331588</c:v>
                </c:pt>
                <c:pt idx="31">
                  <c:v>0.425115207373272</c:v>
                </c:pt>
                <c:pt idx="32">
                  <c:v>0.406518010291595</c:v>
                </c:pt>
                <c:pt idx="33">
                  <c:v>0.322381930184805</c:v>
                </c:pt>
                <c:pt idx="34">
                  <c:v>0.315589353612167</c:v>
                </c:pt>
                <c:pt idx="35">
                  <c:v>0.335913312693498</c:v>
                </c:pt>
                <c:pt idx="36">
                  <c:v>0.3601108033241</c:v>
                </c:pt>
                <c:pt idx="37">
                  <c:v>0.356149732620321</c:v>
                </c:pt>
                <c:pt idx="38">
                  <c:v>0.361167002012072</c:v>
                </c:pt>
                <c:pt idx="39">
                  <c:v>0.323353293413174</c:v>
                </c:pt>
                <c:pt idx="40">
                  <c:v>0.412147505422993</c:v>
                </c:pt>
                <c:pt idx="41">
                  <c:v>0.377455166524338</c:v>
                </c:pt>
                <c:pt idx="42">
                  <c:v>0.381528662420382</c:v>
                </c:pt>
                <c:pt idx="43">
                  <c:v>0.384380453752181</c:v>
                </c:pt>
                <c:pt idx="44">
                  <c:v>0.395926820849154</c:v>
                </c:pt>
                <c:pt idx="45">
                  <c:v>0.385944014294223</c:v>
                </c:pt>
                <c:pt idx="46">
                  <c:v>0.376697189769498</c:v>
                </c:pt>
                <c:pt idx="47">
                  <c:v>0.394670683420162</c:v>
                </c:pt>
                <c:pt idx="48">
                  <c:v>0.380929765859008</c:v>
                </c:pt>
                <c:pt idx="49">
                  <c:v>0.491681344382337</c:v>
                </c:pt>
                <c:pt idx="50">
                  <c:v>0.506668369703182</c:v>
                </c:pt>
                <c:pt idx="51">
                  <c:v>0.652354214013393</c:v>
                </c:pt>
                <c:pt idx="52">
                  <c:v>0.597178383727688</c:v>
                </c:pt>
                <c:pt idx="53">
                  <c:v>0.541105147512349</c:v>
                </c:pt>
                <c:pt idx="54">
                  <c:v>0.595366286759771</c:v>
                </c:pt>
                <c:pt idx="55">
                  <c:v>0.602200413081048</c:v>
                </c:pt>
                <c:pt idx="56">
                  <c:v>0.603339647260626</c:v>
                </c:pt>
                <c:pt idx="57">
                  <c:v>0.593180476080913</c:v>
                </c:pt>
                <c:pt idx="58">
                  <c:v>0.599219920560773</c:v>
                </c:pt>
                <c:pt idx="59">
                  <c:v>0.593921576086883</c:v>
                </c:pt>
                <c:pt idx="60">
                  <c:v>0.619516183773928</c:v>
                </c:pt>
                <c:pt idx="61">
                  <c:v>0.565339502254183</c:v>
                </c:pt>
                <c:pt idx="62">
                  <c:v>0.544920908628734</c:v>
                </c:pt>
                <c:pt idx="63">
                  <c:v>0.592266049768705</c:v>
                </c:pt>
                <c:pt idx="64">
                  <c:v>0.564265902153765</c:v>
                </c:pt>
                <c:pt idx="65">
                  <c:v>0.53615703014687</c:v>
                </c:pt>
                <c:pt idx="66">
                  <c:v>0.576320741637163</c:v>
                </c:pt>
                <c:pt idx="67">
                  <c:v>0.60473003051385</c:v>
                </c:pt>
                <c:pt idx="68">
                  <c:v>0.64268826343388</c:v>
                </c:pt>
                <c:pt idx="69">
                  <c:v>0.678416051421367</c:v>
                </c:pt>
                <c:pt idx="70">
                  <c:v>0.709002757504969</c:v>
                </c:pt>
                <c:pt idx="71">
                  <c:v>0.648380226246911</c:v>
                </c:pt>
                <c:pt idx="72">
                  <c:v>0.678195500300062</c:v>
                </c:pt>
                <c:pt idx="73">
                  <c:v>0.702875769728175</c:v>
                </c:pt>
                <c:pt idx="74">
                  <c:v>0.683788729239157</c:v>
                </c:pt>
                <c:pt idx="75">
                  <c:v>0.665850955003263</c:v>
                </c:pt>
                <c:pt idx="76">
                  <c:v>0.656414572169237</c:v>
                </c:pt>
                <c:pt idx="77">
                  <c:v>0.676057894633847</c:v>
                </c:pt>
                <c:pt idx="78">
                  <c:v>0.700872714648949</c:v>
                </c:pt>
                <c:pt idx="79">
                  <c:v>0.708937544001298</c:v>
                </c:pt>
                <c:pt idx="80">
                  <c:v>0.688340322928051</c:v>
                </c:pt>
                <c:pt idx="81">
                  <c:v>0.638287799096347</c:v>
                </c:pt>
                <c:pt idx="82">
                  <c:v>0.668765526248392</c:v>
                </c:pt>
                <c:pt idx="83">
                  <c:v>0.688603979839784</c:v>
                </c:pt>
                <c:pt idx="84">
                  <c:v>0.73275801690102</c:v>
                </c:pt>
                <c:pt idx="85">
                  <c:v>0.762038870493389</c:v>
                </c:pt>
                <c:pt idx="86">
                  <c:v>0.787834976327601</c:v>
                </c:pt>
                <c:pt idx="87">
                  <c:v>0.780235283264834</c:v>
                </c:pt>
                <c:pt idx="88">
                  <c:v>0.758728096110749</c:v>
                </c:pt>
                <c:pt idx="89">
                  <c:v>0.733732403059581</c:v>
                </c:pt>
                <c:pt idx="90">
                  <c:v>0.73511014069931</c:v>
                </c:pt>
                <c:pt idx="91">
                  <c:v>0.733727667216708</c:v>
                </c:pt>
                <c:pt idx="92">
                  <c:v>0.735440750249269</c:v>
                </c:pt>
                <c:pt idx="93">
                  <c:v>0.754319684606922</c:v>
                </c:pt>
                <c:pt idx="94">
                  <c:v>0.783615750772701</c:v>
                </c:pt>
                <c:pt idx="95">
                  <c:v>0.793746502389346</c:v>
                </c:pt>
                <c:pt idx="96">
                  <c:v>0.775191956576753</c:v>
                </c:pt>
                <c:pt idx="97">
                  <c:v>0.7941295214258</c:v>
                </c:pt>
                <c:pt idx="98">
                  <c:v>0.799329320094188</c:v>
                </c:pt>
                <c:pt idx="99">
                  <c:v>0.822808402666533</c:v>
                </c:pt>
                <c:pt idx="100">
                  <c:v>0.837657860305245</c:v>
                </c:pt>
                <c:pt idx="101">
                  <c:v>0.836009351617827</c:v>
                </c:pt>
                <c:pt idx="102">
                  <c:v>0.836885054739573</c:v>
                </c:pt>
                <c:pt idx="103">
                  <c:v>0.838217110273553</c:v>
                </c:pt>
                <c:pt idx="104">
                  <c:v>0.824145623197287</c:v>
                </c:pt>
                <c:pt idx="105">
                  <c:v>0.817118873598507</c:v>
                </c:pt>
                <c:pt idx="106">
                  <c:v>0.817896387255477</c:v>
                </c:pt>
                <c:pt idx="107">
                  <c:v>0.796177901973364</c:v>
                </c:pt>
                <c:pt idx="108">
                  <c:v>0.768115402725223</c:v>
                </c:pt>
                <c:pt idx="109">
                  <c:v>0.754956058935656</c:v>
                </c:pt>
                <c:pt idx="110">
                  <c:v>0.733682770765527</c:v>
                </c:pt>
                <c:pt idx="111">
                  <c:v>0.741234104786249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'Can-US Export ratio'!$C$1</c:f>
              <c:strCache>
                <c:ptCount val="1"/>
              </c:strCache>
            </c:strRef>
          </c:tx>
          <c:marker>
            <c:symbol val="none"/>
          </c:marker>
          <c:cat>
            <c:numRef>
              <c:f>'Can-US Export ratio'!$A$2:$A$113</c:f>
              <c:numCache>
                <c:formatCode>General</c:formatCode>
                <c:ptCount val="112"/>
                <c:pt idx="0">
                  <c:v>1850.0</c:v>
                </c:pt>
                <c:pt idx="1">
                  <c:v>1851.0</c:v>
                </c:pt>
                <c:pt idx="2">
                  <c:v>1852.0</c:v>
                </c:pt>
                <c:pt idx="3">
                  <c:v>1853.0</c:v>
                </c:pt>
                <c:pt idx="4">
                  <c:v>1854.0</c:v>
                </c:pt>
                <c:pt idx="5">
                  <c:v>1855.0</c:v>
                </c:pt>
                <c:pt idx="6">
                  <c:v>1856.0</c:v>
                </c:pt>
                <c:pt idx="7">
                  <c:v>1857.0</c:v>
                </c:pt>
                <c:pt idx="8">
                  <c:v>1858.0</c:v>
                </c:pt>
                <c:pt idx="9">
                  <c:v>1859.0</c:v>
                </c:pt>
                <c:pt idx="10">
                  <c:v>1860.0</c:v>
                </c:pt>
                <c:pt idx="11">
                  <c:v>1861.0</c:v>
                </c:pt>
                <c:pt idx="12">
                  <c:v>1862.0</c:v>
                </c:pt>
                <c:pt idx="13">
                  <c:v>1863.0</c:v>
                </c:pt>
                <c:pt idx="14">
                  <c:v>1864.0</c:v>
                </c:pt>
                <c:pt idx="15">
                  <c:v>1865.0</c:v>
                </c:pt>
                <c:pt idx="16">
                  <c:v>1866.0</c:v>
                </c:pt>
                <c:pt idx="17">
                  <c:v>1867.0</c:v>
                </c:pt>
                <c:pt idx="18">
                  <c:v>1868.0</c:v>
                </c:pt>
                <c:pt idx="19">
                  <c:v>1886.0</c:v>
                </c:pt>
                <c:pt idx="20">
                  <c:v>1891.0</c:v>
                </c:pt>
                <c:pt idx="21">
                  <c:v>1896.0</c:v>
                </c:pt>
                <c:pt idx="22">
                  <c:v>1901.0</c:v>
                </c:pt>
                <c:pt idx="23">
                  <c:v>1906.0</c:v>
                </c:pt>
                <c:pt idx="24">
                  <c:v>1911.0</c:v>
                </c:pt>
                <c:pt idx="25">
                  <c:v>1916.0</c:v>
                </c:pt>
                <c:pt idx="26">
                  <c:v>1921.0</c:v>
                </c:pt>
                <c:pt idx="27">
                  <c:v>1926.0</c:v>
                </c:pt>
                <c:pt idx="28">
                  <c:v>1927.0</c:v>
                </c:pt>
                <c:pt idx="29">
                  <c:v>1928.0</c:v>
                </c:pt>
                <c:pt idx="30">
                  <c:v>1929.0</c:v>
                </c:pt>
                <c:pt idx="31">
                  <c:v>1930.0</c:v>
                </c:pt>
                <c:pt idx="32">
                  <c:v>1931.0</c:v>
                </c:pt>
                <c:pt idx="33">
                  <c:v>1932.0</c:v>
                </c:pt>
                <c:pt idx="34">
                  <c:v>1933.0</c:v>
                </c:pt>
                <c:pt idx="35">
                  <c:v>1934.0</c:v>
                </c:pt>
                <c:pt idx="36">
                  <c:v>1935.0</c:v>
                </c:pt>
                <c:pt idx="37">
                  <c:v>1936.0</c:v>
                </c:pt>
                <c:pt idx="38">
                  <c:v>1937.0</c:v>
                </c:pt>
                <c:pt idx="39">
                  <c:v>1938.0</c:v>
                </c:pt>
                <c:pt idx="40">
                  <c:v>1939.0</c:v>
                </c:pt>
                <c:pt idx="41">
                  <c:v>1940.0</c:v>
                </c:pt>
                <c:pt idx="42">
                  <c:v>1941.0</c:v>
                </c:pt>
                <c:pt idx="43">
                  <c:v>1942.0</c:v>
                </c:pt>
                <c:pt idx="44">
                  <c:v>1943.0</c:v>
                </c:pt>
                <c:pt idx="45">
                  <c:v>1944.0</c:v>
                </c:pt>
                <c:pt idx="46">
                  <c:v>1945.0</c:v>
                </c:pt>
                <c:pt idx="47">
                  <c:v>1946.0</c:v>
                </c:pt>
                <c:pt idx="48">
                  <c:v>1947.0</c:v>
                </c:pt>
                <c:pt idx="49">
                  <c:v>1948.0</c:v>
                </c:pt>
                <c:pt idx="50">
                  <c:v>1949.0</c:v>
                </c:pt>
                <c:pt idx="51">
                  <c:v>1950.0</c:v>
                </c:pt>
                <c:pt idx="52">
                  <c:v>1951.0</c:v>
                </c:pt>
                <c:pt idx="53">
                  <c:v>1952.0</c:v>
                </c:pt>
                <c:pt idx="54">
                  <c:v>1953.0</c:v>
                </c:pt>
                <c:pt idx="55">
                  <c:v>1954.0</c:v>
                </c:pt>
                <c:pt idx="56">
                  <c:v>1955.0</c:v>
                </c:pt>
                <c:pt idx="57">
                  <c:v>1956.0</c:v>
                </c:pt>
                <c:pt idx="58">
                  <c:v>1957.0</c:v>
                </c:pt>
                <c:pt idx="59">
                  <c:v>1958.0</c:v>
                </c:pt>
                <c:pt idx="60">
                  <c:v>1959.0</c:v>
                </c:pt>
                <c:pt idx="61">
                  <c:v>1960.0</c:v>
                </c:pt>
                <c:pt idx="62">
                  <c:v>1961.0</c:v>
                </c:pt>
                <c:pt idx="63">
                  <c:v>1962.0</c:v>
                </c:pt>
                <c:pt idx="64">
                  <c:v>1963.0</c:v>
                </c:pt>
                <c:pt idx="65">
                  <c:v>1964.0</c:v>
                </c:pt>
                <c:pt idx="66">
                  <c:v>1965.0</c:v>
                </c:pt>
                <c:pt idx="67">
                  <c:v>1966.0</c:v>
                </c:pt>
                <c:pt idx="68">
                  <c:v>1967.0</c:v>
                </c:pt>
                <c:pt idx="69">
                  <c:v>1968.0</c:v>
                </c:pt>
                <c:pt idx="70">
                  <c:v>1969.0</c:v>
                </c:pt>
                <c:pt idx="71">
                  <c:v>1970.0</c:v>
                </c:pt>
                <c:pt idx="72">
                  <c:v>1971.0</c:v>
                </c:pt>
                <c:pt idx="73">
                  <c:v>1972.0</c:v>
                </c:pt>
                <c:pt idx="74">
                  <c:v>1973.0</c:v>
                </c:pt>
                <c:pt idx="75">
                  <c:v>1974.0</c:v>
                </c:pt>
                <c:pt idx="76">
                  <c:v>1975.0</c:v>
                </c:pt>
                <c:pt idx="77">
                  <c:v>1976.0</c:v>
                </c:pt>
                <c:pt idx="78">
                  <c:v>1977.0</c:v>
                </c:pt>
                <c:pt idx="79">
                  <c:v>1978.0</c:v>
                </c:pt>
                <c:pt idx="80">
                  <c:v>1979.0</c:v>
                </c:pt>
                <c:pt idx="81">
                  <c:v>1980.0</c:v>
                </c:pt>
                <c:pt idx="82">
                  <c:v>1981.0</c:v>
                </c:pt>
                <c:pt idx="83">
                  <c:v>1982.0</c:v>
                </c:pt>
                <c:pt idx="84">
                  <c:v>1983.0</c:v>
                </c:pt>
                <c:pt idx="85">
                  <c:v>1984.0</c:v>
                </c:pt>
                <c:pt idx="86">
                  <c:v>1985.0</c:v>
                </c:pt>
                <c:pt idx="87">
                  <c:v>1986.0</c:v>
                </c:pt>
                <c:pt idx="88">
                  <c:v>1987.0</c:v>
                </c:pt>
                <c:pt idx="89">
                  <c:v>1988.0</c:v>
                </c:pt>
                <c:pt idx="90">
                  <c:v>1989.0</c:v>
                </c:pt>
                <c:pt idx="91">
                  <c:v>1990.0</c:v>
                </c:pt>
                <c:pt idx="92">
                  <c:v>1991.0</c:v>
                </c:pt>
                <c:pt idx="93">
                  <c:v>1992.0</c:v>
                </c:pt>
                <c:pt idx="94">
                  <c:v>1993.0</c:v>
                </c:pt>
                <c:pt idx="95">
                  <c:v>1994.0</c:v>
                </c:pt>
                <c:pt idx="96">
                  <c:v>1995.0</c:v>
                </c:pt>
                <c:pt idx="97">
                  <c:v>1996.0</c:v>
                </c:pt>
                <c:pt idx="98">
                  <c:v>1997.0</c:v>
                </c:pt>
                <c:pt idx="99">
                  <c:v>1998.0</c:v>
                </c:pt>
                <c:pt idx="100">
                  <c:v>1999.0</c:v>
                </c:pt>
                <c:pt idx="101">
                  <c:v>2000.0</c:v>
                </c:pt>
                <c:pt idx="102">
                  <c:v>2001.0</c:v>
                </c:pt>
                <c:pt idx="103">
                  <c:v>2002.0</c:v>
                </c:pt>
                <c:pt idx="104">
                  <c:v>2003.0</c:v>
                </c:pt>
                <c:pt idx="105">
                  <c:v>2004.0</c:v>
                </c:pt>
                <c:pt idx="106">
                  <c:v>2005.0</c:v>
                </c:pt>
                <c:pt idx="107">
                  <c:v>2006.0</c:v>
                </c:pt>
                <c:pt idx="108">
                  <c:v>2007.0</c:v>
                </c:pt>
                <c:pt idx="109">
                  <c:v>2008.0</c:v>
                </c:pt>
                <c:pt idx="110">
                  <c:v>2009.0</c:v>
                </c:pt>
                <c:pt idx="111">
                  <c:v>2010.0</c:v>
                </c:pt>
              </c:numCache>
            </c:numRef>
          </c:cat>
          <c:val>
            <c:numRef>
              <c:f>'Can-US Export ratio'!$C$2:$C$113</c:f>
              <c:numCache>
                <c:formatCode>General</c:formatCode>
                <c:ptCount val="112"/>
                <c:pt idx="0">
                  <c:v>0.414046822742475</c:v>
                </c:pt>
                <c:pt idx="1">
                  <c:v>0.314100586238815</c:v>
                </c:pt>
                <c:pt idx="2">
                  <c:v>0.447068867387592</c:v>
                </c:pt>
                <c:pt idx="3">
                  <c:v>0.410503361802653</c:v>
                </c:pt>
                <c:pt idx="4">
                  <c:v>0.407003012048193</c:v>
                </c:pt>
                <c:pt idx="5">
                  <c:v>0.671481303161611</c:v>
                </c:pt>
                <c:pt idx="6">
                  <c:v>0.603193773483628</c:v>
                </c:pt>
                <c:pt idx="7">
                  <c:v>0.519019176359635</c:v>
                </c:pt>
                <c:pt idx="8">
                  <c:v>0.541558854237596</c:v>
                </c:pt>
                <c:pt idx="9">
                  <c:v>0.602631806769978</c:v>
                </c:pt>
                <c:pt idx="10">
                  <c:v>0.569450882234789</c:v>
                </c:pt>
                <c:pt idx="11">
                  <c:v>0.414379122620042</c:v>
                </c:pt>
                <c:pt idx="12">
                  <c:v>0.475520060607974</c:v>
                </c:pt>
                <c:pt idx="13">
                  <c:v>0.509568709177319</c:v>
                </c:pt>
                <c:pt idx="14">
                  <c:v>0.599149594124468</c:v>
                </c:pt>
                <c:pt idx="15">
                  <c:v>0.579150676630985</c:v>
                </c:pt>
                <c:pt idx="16">
                  <c:v>0.691843922239689</c:v>
                </c:pt>
                <c:pt idx="17">
                  <c:v>0.568912608405604</c:v>
                </c:pt>
                <c:pt idx="18">
                  <c:v>0.546724145673358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642536"/>
        <c:axId val="2122645512"/>
      </c:lineChart>
      <c:catAx>
        <c:axId val="212264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122645512"/>
        <c:crosses val="autoZero"/>
        <c:auto val="1"/>
        <c:lblAlgn val="ctr"/>
        <c:lblOffset val="100"/>
        <c:noMultiLvlLbl val="0"/>
      </c:catAx>
      <c:valAx>
        <c:axId val="21226455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122642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/>
              <a:t>Canadian</a:t>
            </a:r>
            <a:r>
              <a:rPr lang="en-US" baseline="0"/>
              <a:t> Share of World Exports: 1995-2012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GRAPHS!$B$3</c:f>
              <c:strCache>
                <c:ptCount val="1"/>
                <c:pt idx="0">
                  <c:v>Total all products</c:v>
                </c:pt>
              </c:strCache>
            </c:strRef>
          </c:tx>
          <c:cat>
            <c:numRef>
              <c:f>GRAPHS!$A$4:$A$20</c:f>
              <c:numCache>
                <c:formatCode>General</c:formatCode>
                <c:ptCount val="17"/>
                <c:pt idx="0">
                  <c:v>1995.0</c:v>
                </c:pt>
                <c:pt idx="1">
                  <c:v>1996.0</c:v>
                </c:pt>
                <c:pt idx="2">
                  <c:v>1997.0</c:v>
                </c:pt>
                <c:pt idx="3">
                  <c:v>1998.0</c:v>
                </c:pt>
                <c:pt idx="4">
                  <c:v>1999.0</c:v>
                </c:pt>
                <c:pt idx="5">
                  <c:v>2000.0</c:v>
                </c:pt>
                <c:pt idx="6">
                  <c:v>2001.0</c:v>
                </c:pt>
                <c:pt idx="7">
                  <c:v>2002.0</c:v>
                </c:pt>
                <c:pt idx="8">
                  <c:v>2003.0</c:v>
                </c:pt>
                <c:pt idx="9">
                  <c:v>2004.0</c:v>
                </c:pt>
                <c:pt idx="10">
                  <c:v>2005.0</c:v>
                </c:pt>
                <c:pt idx="11">
                  <c:v>2006.0</c:v>
                </c:pt>
                <c:pt idx="12">
                  <c:v>2007.0</c:v>
                </c:pt>
                <c:pt idx="13">
                  <c:v>2008.0</c:v>
                </c:pt>
                <c:pt idx="14">
                  <c:v>2009.0</c:v>
                </c:pt>
                <c:pt idx="15">
                  <c:v>2010.0</c:v>
                </c:pt>
                <c:pt idx="16">
                  <c:v>2011.0</c:v>
                </c:pt>
              </c:numCache>
            </c:numRef>
          </c:cat>
          <c:val>
            <c:numRef>
              <c:f>GRAPHS!$B$4:$B$20</c:f>
              <c:numCache>
                <c:formatCode>0.00%</c:formatCode>
                <c:ptCount val="17"/>
                <c:pt idx="0">
                  <c:v>0.0373139646071428</c:v>
                </c:pt>
                <c:pt idx="1">
                  <c:v>0.037756896372076</c:v>
                </c:pt>
                <c:pt idx="2">
                  <c:v>0.0388647373513575</c:v>
                </c:pt>
                <c:pt idx="3">
                  <c:v>0.0392737516718579</c:v>
                </c:pt>
                <c:pt idx="4">
                  <c:v>0.0422442456868027</c:v>
                </c:pt>
                <c:pt idx="5">
                  <c:v>0.0435134816376613</c:v>
                </c:pt>
                <c:pt idx="6">
                  <c:v>0.042547470312391</c:v>
                </c:pt>
                <c:pt idx="7">
                  <c:v>0.0392884569522643</c:v>
                </c:pt>
                <c:pt idx="8">
                  <c:v>0.0363390558080465</c:v>
                </c:pt>
                <c:pt idx="9">
                  <c:v>0.0347719662131343</c:v>
                </c:pt>
                <c:pt idx="10">
                  <c:v>0.0344589064404914</c:v>
                </c:pt>
                <c:pt idx="11">
                  <c:v>0.0320483231435802</c:v>
                </c:pt>
                <c:pt idx="12">
                  <c:v>0.0300234741481401</c:v>
                </c:pt>
                <c:pt idx="13">
                  <c:v>0.0282870396119584</c:v>
                </c:pt>
                <c:pt idx="14">
                  <c:v>0.0252023329168091</c:v>
                </c:pt>
                <c:pt idx="15">
                  <c:v>0.0253517981581962</c:v>
                </c:pt>
                <c:pt idx="16">
                  <c:v>0.0248408396810356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GRAPHS!$C$3</c:f>
              <c:strCache>
                <c:ptCount val="1"/>
                <c:pt idx="0">
                  <c:v>Primary commodities, excluding fuels</c:v>
                </c:pt>
              </c:strCache>
            </c:strRef>
          </c:tx>
          <c:cat>
            <c:numRef>
              <c:f>GRAPHS!$A$4:$A$20</c:f>
              <c:numCache>
                <c:formatCode>General</c:formatCode>
                <c:ptCount val="17"/>
                <c:pt idx="0">
                  <c:v>1995.0</c:v>
                </c:pt>
                <c:pt idx="1">
                  <c:v>1996.0</c:v>
                </c:pt>
                <c:pt idx="2">
                  <c:v>1997.0</c:v>
                </c:pt>
                <c:pt idx="3">
                  <c:v>1998.0</c:v>
                </c:pt>
                <c:pt idx="4">
                  <c:v>1999.0</c:v>
                </c:pt>
                <c:pt idx="5">
                  <c:v>2000.0</c:v>
                </c:pt>
                <c:pt idx="6">
                  <c:v>2001.0</c:v>
                </c:pt>
                <c:pt idx="7">
                  <c:v>2002.0</c:v>
                </c:pt>
                <c:pt idx="8">
                  <c:v>2003.0</c:v>
                </c:pt>
                <c:pt idx="9">
                  <c:v>2004.0</c:v>
                </c:pt>
                <c:pt idx="10">
                  <c:v>2005.0</c:v>
                </c:pt>
                <c:pt idx="11">
                  <c:v>2006.0</c:v>
                </c:pt>
                <c:pt idx="12">
                  <c:v>2007.0</c:v>
                </c:pt>
                <c:pt idx="13">
                  <c:v>2008.0</c:v>
                </c:pt>
                <c:pt idx="14">
                  <c:v>2009.0</c:v>
                </c:pt>
                <c:pt idx="15">
                  <c:v>2010.0</c:v>
                </c:pt>
                <c:pt idx="16">
                  <c:v>2011.0</c:v>
                </c:pt>
              </c:numCache>
            </c:numRef>
          </c:cat>
          <c:val>
            <c:numRef>
              <c:f>GRAPHS!$C$4:$C$20</c:f>
              <c:numCache>
                <c:formatCode>0.00%</c:formatCode>
                <c:ptCount val="17"/>
                <c:pt idx="0">
                  <c:v>0.0587511270900162</c:v>
                </c:pt>
                <c:pt idx="1">
                  <c:v>0.0576739859402497</c:v>
                </c:pt>
                <c:pt idx="2">
                  <c:v>0.0606589362695062</c:v>
                </c:pt>
                <c:pt idx="3">
                  <c:v>0.057773537569921</c:v>
                </c:pt>
                <c:pt idx="4">
                  <c:v>0.0606193522975058</c:v>
                </c:pt>
                <c:pt idx="5">
                  <c:v>0.064219438251337</c:v>
                </c:pt>
                <c:pt idx="6">
                  <c:v>0.0619157379518721</c:v>
                </c:pt>
                <c:pt idx="7">
                  <c:v>0.0577376579688028</c:v>
                </c:pt>
                <c:pt idx="8">
                  <c:v>0.0522919617037374</c:v>
                </c:pt>
                <c:pt idx="9">
                  <c:v>0.0534804325756467</c:v>
                </c:pt>
                <c:pt idx="10">
                  <c:v>0.0509684861681647</c:v>
                </c:pt>
                <c:pt idx="11">
                  <c:v>0.0502476604332898</c:v>
                </c:pt>
                <c:pt idx="12">
                  <c:v>0.0487110894390501</c:v>
                </c:pt>
                <c:pt idx="13">
                  <c:v>0.04485691908264</c:v>
                </c:pt>
                <c:pt idx="14">
                  <c:v>0.0395391705247327</c:v>
                </c:pt>
                <c:pt idx="15">
                  <c:v>0.0400156341983543</c:v>
                </c:pt>
                <c:pt idx="16">
                  <c:v>0.0386981869673926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GRAPHS!$D$3</c:f>
              <c:strCache>
                <c:ptCount val="1"/>
                <c:pt idx="0">
                  <c:v>Fuels</c:v>
                </c:pt>
              </c:strCache>
            </c:strRef>
          </c:tx>
          <c:cat>
            <c:numRef>
              <c:f>GRAPHS!$A$4:$A$20</c:f>
              <c:numCache>
                <c:formatCode>General</c:formatCode>
                <c:ptCount val="17"/>
                <c:pt idx="0">
                  <c:v>1995.0</c:v>
                </c:pt>
                <c:pt idx="1">
                  <c:v>1996.0</c:v>
                </c:pt>
                <c:pt idx="2">
                  <c:v>1997.0</c:v>
                </c:pt>
                <c:pt idx="3">
                  <c:v>1998.0</c:v>
                </c:pt>
                <c:pt idx="4">
                  <c:v>1999.0</c:v>
                </c:pt>
                <c:pt idx="5">
                  <c:v>2000.0</c:v>
                </c:pt>
                <c:pt idx="6">
                  <c:v>2001.0</c:v>
                </c:pt>
                <c:pt idx="7">
                  <c:v>2002.0</c:v>
                </c:pt>
                <c:pt idx="8">
                  <c:v>2003.0</c:v>
                </c:pt>
                <c:pt idx="9">
                  <c:v>2004.0</c:v>
                </c:pt>
                <c:pt idx="10">
                  <c:v>2005.0</c:v>
                </c:pt>
                <c:pt idx="11">
                  <c:v>2006.0</c:v>
                </c:pt>
                <c:pt idx="12">
                  <c:v>2007.0</c:v>
                </c:pt>
                <c:pt idx="13">
                  <c:v>2008.0</c:v>
                </c:pt>
                <c:pt idx="14">
                  <c:v>2009.0</c:v>
                </c:pt>
                <c:pt idx="15">
                  <c:v>2010.0</c:v>
                </c:pt>
                <c:pt idx="16">
                  <c:v>2011.0</c:v>
                </c:pt>
              </c:numCache>
            </c:numRef>
          </c:cat>
          <c:val>
            <c:numRef>
              <c:f>GRAPHS!$D$4:$D$20</c:f>
              <c:numCache>
                <c:formatCode>0.00%</c:formatCode>
                <c:ptCount val="17"/>
                <c:pt idx="0">
                  <c:v>0.0465489444749689</c:v>
                </c:pt>
                <c:pt idx="1">
                  <c:v>0.0467087116762017</c:v>
                </c:pt>
                <c:pt idx="2">
                  <c:v>0.0485319182115527</c:v>
                </c:pt>
                <c:pt idx="3">
                  <c:v>0.052393271443549</c:v>
                </c:pt>
                <c:pt idx="4">
                  <c:v>0.0479995291367248</c:v>
                </c:pt>
                <c:pt idx="5">
                  <c:v>0.0545184702681293</c:v>
                </c:pt>
                <c:pt idx="6">
                  <c:v>0.0611278076829855</c:v>
                </c:pt>
                <c:pt idx="7">
                  <c:v>0.0519549440144316</c:v>
                </c:pt>
                <c:pt idx="8">
                  <c:v>0.057705336255773</c:v>
                </c:pt>
                <c:pt idx="9">
                  <c:v>0.0515894096804465</c:v>
                </c:pt>
                <c:pt idx="10">
                  <c:v>0.0493916727359229</c:v>
                </c:pt>
                <c:pt idx="11">
                  <c:v>0.0441676055296836</c:v>
                </c:pt>
                <c:pt idx="12">
                  <c:v>0.0429191887712393</c:v>
                </c:pt>
                <c:pt idx="13">
                  <c:v>0.0437388646042491</c:v>
                </c:pt>
                <c:pt idx="14">
                  <c:v>0.0397303076817718</c:v>
                </c:pt>
                <c:pt idx="15">
                  <c:v>0.0385740856777338</c:v>
                </c:pt>
                <c:pt idx="16">
                  <c:v>0.0364578869784454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GRAPHS!$E$3</c:f>
              <c:strCache>
                <c:ptCount val="1"/>
                <c:pt idx="0">
                  <c:v>Manufactured goods</c:v>
                </c:pt>
              </c:strCache>
            </c:strRef>
          </c:tx>
          <c:cat>
            <c:numRef>
              <c:f>GRAPHS!$A$4:$A$20</c:f>
              <c:numCache>
                <c:formatCode>General</c:formatCode>
                <c:ptCount val="17"/>
                <c:pt idx="0">
                  <c:v>1995.0</c:v>
                </c:pt>
                <c:pt idx="1">
                  <c:v>1996.0</c:v>
                </c:pt>
                <c:pt idx="2">
                  <c:v>1997.0</c:v>
                </c:pt>
                <c:pt idx="3">
                  <c:v>1998.0</c:v>
                </c:pt>
                <c:pt idx="4">
                  <c:v>1999.0</c:v>
                </c:pt>
                <c:pt idx="5">
                  <c:v>2000.0</c:v>
                </c:pt>
                <c:pt idx="6">
                  <c:v>2001.0</c:v>
                </c:pt>
                <c:pt idx="7">
                  <c:v>2002.0</c:v>
                </c:pt>
                <c:pt idx="8">
                  <c:v>2003.0</c:v>
                </c:pt>
                <c:pt idx="9">
                  <c:v>2004.0</c:v>
                </c:pt>
                <c:pt idx="10">
                  <c:v>2005.0</c:v>
                </c:pt>
                <c:pt idx="11">
                  <c:v>2006.0</c:v>
                </c:pt>
                <c:pt idx="12">
                  <c:v>2007.0</c:v>
                </c:pt>
                <c:pt idx="13">
                  <c:v>2008.0</c:v>
                </c:pt>
                <c:pt idx="14">
                  <c:v>2009.0</c:v>
                </c:pt>
                <c:pt idx="15">
                  <c:v>2010.0</c:v>
                </c:pt>
                <c:pt idx="16">
                  <c:v>2011.0</c:v>
                </c:pt>
              </c:numCache>
            </c:numRef>
          </c:cat>
          <c:val>
            <c:numRef>
              <c:f>GRAPHS!$E$4:$E$20</c:f>
              <c:numCache>
                <c:formatCode>0.00%</c:formatCode>
                <c:ptCount val="17"/>
                <c:pt idx="0">
                  <c:v>0.0318194611111626</c:v>
                </c:pt>
                <c:pt idx="1">
                  <c:v>0.0320318801118367</c:v>
                </c:pt>
                <c:pt idx="2">
                  <c:v>0.0329340539581042</c:v>
                </c:pt>
                <c:pt idx="3">
                  <c:v>0.0337098321235769</c:v>
                </c:pt>
                <c:pt idx="4">
                  <c:v>0.0369355596141613</c:v>
                </c:pt>
                <c:pt idx="5">
                  <c:v>0.0375488424002964</c:v>
                </c:pt>
                <c:pt idx="6">
                  <c:v>0.0355921440496374</c:v>
                </c:pt>
                <c:pt idx="7">
                  <c:v>0.0331845436134297</c:v>
                </c:pt>
                <c:pt idx="8">
                  <c:v>0.029869087936507</c:v>
                </c:pt>
                <c:pt idx="9">
                  <c:v>0.0283302328990546</c:v>
                </c:pt>
                <c:pt idx="10">
                  <c:v>0.027855283254094</c:v>
                </c:pt>
                <c:pt idx="11">
                  <c:v>0.0256265085922732</c:v>
                </c:pt>
                <c:pt idx="12">
                  <c:v>0.0233285919765448</c:v>
                </c:pt>
                <c:pt idx="13">
                  <c:v>0.0202588471764588</c:v>
                </c:pt>
                <c:pt idx="14">
                  <c:v>0.0187175496351982</c:v>
                </c:pt>
                <c:pt idx="15">
                  <c:v>0.0184613040709008</c:v>
                </c:pt>
                <c:pt idx="16">
                  <c:v>0.0175525193464207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778728"/>
        <c:axId val="2122781912"/>
      </c:lineChart>
      <c:catAx>
        <c:axId val="2122778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122781912"/>
        <c:crosses val="autoZero"/>
        <c:auto val="1"/>
        <c:lblAlgn val="ctr"/>
        <c:lblOffset val="100"/>
        <c:noMultiLvlLbl val="0"/>
      </c:catAx>
      <c:valAx>
        <c:axId val="2122781912"/>
        <c:scaling>
          <c:orientation val="minMax"/>
          <c:max val="0.07"/>
          <c:min val="0.0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21227787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Share of World Merchandise Trade by Region (%):</a:t>
            </a:r>
            <a:r>
              <a:rPr lang="en-US" baseline="0"/>
              <a:t> 2005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'Share of trade'!$J$7:$J$10</c:f>
              <c:strCache>
                <c:ptCount val="4"/>
                <c:pt idx="0">
                  <c:v>Europe </c:v>
                </c:pt>
                <c:pt idx="1">
                  <c:v>Asia </c:v>
                </c:pt>
                <c:pt idx="2">
                  <c:v>North America</c:v>
                </c:pt>
                <c:pt idx="3">
                  <c:v>Rest of World</c:v>
                </c:pt>
              </c:strCache>
            </c:strRef>
          </c:cat>
          <c:val>
            <c:numRef>
              <c:f>'Share of trade'!$L$7:$L$10</c:f>
              <c:numCache>
                <c:formatCode>General</c:formatCode>
                <c:ptCount val="4"/>
                <c:pt idx="0">
                  <c:v>43.0</c:v>
                </c:pt>
                <c:pt idx="1">
                  <c:v>24.0</c:v>
                </c:pt>
                <c:pt idx="2">
                  <c:v>21.0</c:v>
                </c:pt>
                <c:pt idx="3">
                  <c:v>10.0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Share of World Merchandise</a:t>
            </a:r>
            <a:r>
              <a:rPr lang="en-US" baseline="0"/>
              <a:t>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Trade by Region</a:t>
            </a:r>
            <a:r>
              <a:rPr lang="en-US" baseline="0"/>
              <a:t> (%): 2012</a:t>
            </a:r>
          </a:p>
        </c:rich>
      </c:tx>
      <c:layout>
        <c:manualLayout>
          <c:xMode val="edge"/>
          <c:yMode val="edge"/>
          <c:x val="0.211166666666667"/>
          <c:y val="0.032407407407407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'Share of trade'!$M$7:$M$10</c:f>
              <c:strCache>
                <c:ptCount val="1"/>
                <c:pt idx="0">
                  <c:v>37 30 17 15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'Share of trade'!$J$7:$J$10</c:f>
              <c:strCache>
                <c:ptCount val="4"/>
                <c:pt idx="0">
                  <c:v>Europe </c:v>
                </c:pt>
                <c:pt idx="1">
                  <c:v>Asia </c:v>
                </c:pt>
                <c:pt idx="2">
                  <c:v>North America</c:v>
                </c:pt>
                <c:pt idx="3">
                  <c:v>Rest of World</c:v>
                </c:pt>
              </c:strCache>
            </c:strRef>
          </c:cat>
          <c:val>
            <c:numRef>
              <c:f>'Share of trade'!$M$7:$M$10</c:f>
              <c:numCache>
                <c:formatCode>General</c:formatCode>
                <c:ptCount val="4"/>
                <c:pt idx="0">
                  <c:v>37.0</c:v>
                </c:pt>
                <c:pt idx="1">
                  <c:v>30.0</c:v>
                </c:pt>
                <c:pt idx="2">
                  <c:v>17.0</c:v>
                </c:pt>
                <c:pt idx="3" formatCode="0">
                  <c:v>15.0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E248B-6C2A-4FC4-B078-3A60877CD9EF}" type="datetimeFigureOut">
              <a:rPr lang="en-US" smtClean="0"/>
              <a:pPr/>
              <a:t>14-06-11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BF81F-57B0-44C4-B65D-3060DD2DB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8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BF81F-57B0-44C4-B65D-3060DD2DB5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1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www.policyschool.ca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www.policyschool.ca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www.policyschool.ca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www.policyschool.ca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www.policyschool.ca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www.policyschool.ca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www.policyschool.ca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www.policyschool.ca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www.policyschool.ca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www.policyschool.ca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www.policyschool.ca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lobe watermark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871700" y="1169368"/>
            <a:ext cx="5400600" cy="540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8229600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EA374"/>
                </a:solidFill>
              </a:defRPr>
            </a:lvl1pPr>
          </a:lstStyle>
          <a:p>
            <a:r>
              <a:rPr lang="en-US" dirty="0" smtClean="0"/>
              <a:t>www.policyschool.ca</a:t>
            </a:r>
            <a:endParaRPr lang="en-US" dirty="0"/>
          </a:p>
        </p:txBody>
      </p:sp>
      <p:pic>
        <p:nvPicPr>
          <p:cNvPr id="7" name="Picture 6" descr="SPP blu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67544" y="260648"/>
            <a:ext cx="2996588" cy="5551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PowerPoint_97_-_2003_Presentation1.ppt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605285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/>
              <a:t>CETA: Lessons from NAFTA</a:t>
            </a:r>
            <a:endParaRPr lang="en-US" sz="36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b="1" dirty="0" smtClean="0">
              <a:latin typeface="Franklin Gothic Book" pitchFamily="34" charset="0"/>
              <a:cs typeface="Arial" pitchFamily="34" charset="0"/>
            </a:endParaRPr>
          </a:p>
          <a:p>
            <a:pPr lvl="0" algn="ctr"/>
            <a:r>
              <a:rPr lang="en-US" sz="2400" b="1" dirty="0" smtClean="0"/>
              <a:t>Eugene Beaulieu</a:t>
            </a:r>
            <a:r>
              <a:rPr lang="en-US" sz="2400" dirty="0" smtClean="0"/>
              <a:t>, </a:t>
            </a:r>
          </a:p>
          <a:p>
            <a:pPr lvl="0" algn="ctr"/>
            <a:r>
              <a:rPr lang="en-US" sz="2400" dirty="0" smtClean="0"/>
              <a:t>Professor, Department of Economics</a:t>
            </a:r>
          </a:p>
          <a:p>
            <a:pPr lvl="0" algn="ctr"/>
            <a:r>
              <a:rPr lang="en-US" sz="2400" dirty="0" smtClean="0"/>
              <a:t>and</a:t>
            </a:r>
            <a:endParaRPr lang="en-US" sz="2400" dirty="0"/>
          </a:p>
          <a:p>
            <a:pPr lvl="0" algn="ctr"/>
            <a:r>
              <a:rPr lang="en-US" sz="2400" dirty="0" smtClean="0"/>
              <a:t>Program Director </a:t>
            </a:r>
          </a:p>
          <a:p>
            <a:pPr lvl="0" algn="ctr"/>
            <a:r>
              <a:rPr lang="en-US" sz="2400" dirty="0" smtClean="0"/>
              <a:t>International Economics, </a:t>
            </a:r>
          </a:p>
          <a:p>
            <a:pPr lvl="0" algn="ctr"/>
            <a:r>
              <a:rPr lang="en-US" sz="2400" dirty="0" smtClean="0"/>
              <a:t>The School of Public Policy</a:t>
            </a:r>
            <a:endParaRPr lang="en-US" sz="2400" dirty="0"/>
          </a:p>
          <a:p>
            <a:pPr lvl="0" algn="ctr"/>
            <a:r>
              <a:rPr lang="en-US" sz="2400" dirty="0" smtClean="0"/>
              <a:t>The University of Calgary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6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www.policyschool.ca</a:t>
            </a:r>
          </a:p>
          <a:p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57042885"/>
              </p:ext>
            </p:extLst>
          </p:nvPr>
        </p:nvGraphicFramePr>
        <p:xfrm>
          <a:off x="1187624" y="980728"/>
          <a:ext cx="71287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01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www.policyschool.ca</a:t>
            </a:r>
          </a:p>
          <a:p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>
          <a:xfrm>
            <a:off x="-324544" y="1628800"/>
            <a:ext cx="9793088" cy="4104456"/>
            <a:chOff x="557767" y="121417"/>
            <a:chExt cx="9300275" cy="2628899"/>
          </a:xfrm>
        </p:grpSpPr>
        <p:graphicFrame>
          <p:nvGraphicFramePr>
            <p:cNvPr id="4" name="Chart 3"/>
            <p:cNvGraphicFramePr>
              <a:graphicFrameLocks/>
            </p:cNvGraphicFramePr>
            <p:nvPr/>
          </p:nvGraphicFramePr>
          <p:xfrm>
            <a:off x="557767" y="121417"/>
            <a:ext cx="4653915" cy="26288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Chart 4"/>
            <p:cNvGraphicFramePr>
              <a:graphicFrameLocks/>
            </p:cNvGraphicFramePr>
            <p:nvPr/>
          </p:nvGraphicFramePr>
          <p:xfrm>
            <a:off x="5211747" y="121417"/>
            <a:ext cx="4646295" cy="26288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97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www.policyschool.ca</a:t>
            </a: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84887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83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936104"/>
          </a:xfrm>
        </p:spPr>
        <p:txBody>
          <a:bodyPr>
            <a:noAutofit/>
          </a:bodyPr>
          <a:lstStyle/>
          <a:p>
            <a:r>
              <a:rPr lang="en-US" sz="3600" dirty="0"/>
              <a:t>Economic and political importance of CETA for Canada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 diversification</a:t>
            </a:r>
          </a:p>
          <a:p>
            <a:r>
              <a:rPr lang="en-US" dirty="0" smtClean="0"/>
              <a:t>Strategic</a:t>
            </a:r>
          </a:p>
          <a:p>
            <a:r>
              <a:rPr lang="en-US" dirty="0" smtClean="0"/>
              <a:t>Push NAFTA agenda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www.policyschool.ca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5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0D1F6A-1749-C14E-8713-592A32594C2F}" type="slidenum">
              <a:rPr lang="en-US" sz="1400">
                <a:solidFill>
                  <a:schemeClr val="accent1"/>
                </a:solidFill>
              </a:rPr>
              <a:pPr/>
              <a:t>14</a:t>
            </a:fld>
            <a:endParaRPr lang="en-US" sz="1400">
              <a:solidFill>
                <a:schemeClr val="accent1"/>
              </a:solidFill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25800"/>
              </p:ext>
            </p:extLst>
          </p:nvPr>
        </p:nvGraphicFramePr>
        <p:xfrm>
          <a:off x="305913" y="1772816"/>
          <a:ext cx="8631243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4" imgW="5861304" imgH="2694432" progId="Word.Document.8">
                  <p:embed/>
                </p:oleObj>
              </mc:Choice>
              <mc:Fallback>
                <p:oleObj name="Document" r:id="rId4" imgW="5861304" imgH="26944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3" y="1772816"/>
                        <a:ext cx="8631243" cy="3960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97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39091"/>
          </a:xfrm>
        </p:spPr>
        <p:txBody>
          <a:bodyPr/>
          <a:lstStyle/>
          <a:p>
            <a:r>
              <a:rPr lang="en-US" dirty="0" smtClean="0"/>
              <a:t>CETA: Lessons from NAFTA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en-US" dirty="0" smtClean="0"/>
              <a:t>Motivation for these historic agreements</a:t>
            </a:r>
          </a:p>
          <a:p>
            <a:r>
              <a:rPr lang="en-US" dirty="0" smtClean="0"/>
              <a:t>The political economy</a:t>
            </a:r>
          </a:p>
          <a:p>
            <a:r>
              <a:rPr lang="en-US" dirty="0" smtClean="0"/>
              <a:t>Key features of NAFTA/CETA</a:t>
            </a:r>
          </a:p>
          <a:p>
            <a:r>
              <a:rPr lang="en-US" dirty="0" smtClean="0"/>
              <a:t>Impacts of NAFTA – lessons from CUSTA/NAFTA</a:t>
            </a:r>
          </a:p>
          <a:p>
            <a:r>
              <a:rPr lang="en-US" dirty="0" smtClean="0"/>
              <a:t>Economic and political importance of CETA for Canada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www.policyschool.ca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7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CUSTA/NAFTA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 protectionism/unilateralism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Strong economic case: </a:t>
            </a:r>
          </a:p>
          <a:p>
            <a:pPr marL="914400" lvl="1" indent="-514350"/>
            <a:r>
              <a:rPr lang="en-US" dirty="0" smtClean="0"/>
              <a:t>Harris/Cox and the MacDonald Commission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CUSTA and NAFTA were historic agreements at the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www.policyschool.ca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6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16695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 economy of CUSTA/NAFTA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80" y="1700808"/>
            <a:ext cx="8604448" cy="48245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CUSTA:</a:t>
            </a:r>
          </a:p>
          <a:p>
            <a:r>
              <a:rPr lang="en-US" sz="3400" dirty="0" smtClean="0"/>
              <a:t>Enormous political debate in Canada – culminating in 1988 referendum on free trade (aka general election)</a:t>
            </a:r>
          </a:p>
          <a:p>
            <a:r>
              <a:rPr lang="en-US" sz="3400" dirty="0" smtClean="0"/>
              <a:t>Not a political issue in the US</a:t>
            </a:r>
          </a:p>
          <a:p>
            <a:pPr marL="0" indent="0">
              <a:buNone/>
            </a:pPr>
            <a:r>
              <a:rPr lang="en-US" sz="3400" dirty="0" smtClean="0"/>
              <a:t>NAFTA:</a:t>
            </a:r>
          </a:p>
          <a:p>
            <a:r>
              <a:rPr lang="en-US" sz="3400" dirty="0" smtClean="0"/>
              <a:t>the opposite</a:t>
            </a:r>
          </a:p>
          <a:p>
            <a:endParaRPr lang="en-US" sz="3400" dirty="0"/>
          </a:p>
          <a:p>
            <a:pPr marL="0" indent="0">
              <a:buNone/>
            </a:pPr>
            <a:r>
              <a:rPr lang="en-US" sz="4000" b="1" dirty="0" smtClean="0"/>
              <a:t>“Little white lies and malicious whoppers</a:t>
            </a:r>
            <a:r>
              <a:rPr lang="en-US" sz="3400" dirty="0" smtClean="0"/>
              <a:t>” Paul </a:t>
            </a:r>
            <a:r>
              <a:rPr lang="en-US" sz="3400" dirty="0" err="1" smtClean="0"/>
              <a:t>Krugman</a:t>
            </a:r>
            <a:endParaRPr lang="en-US" sz="3400" dirty="0" smtClean="0"/>
          </a:p>
          <a:p>
            <a:endParaRPr lang="en-US" sz="3400" dirty="0"/>
          </a:p>
          <a:p>
            <a:pPr marL="0" indent="0">
              <a:buNone/>
            </a:pPr>
            <a:r>
              <a:rPr lang="en-US" sz="3400" dirty="0" smtClean="0"/>
              <a:t>CETA:</a:t>
            </a:r>
          </a:p>
          <a:p>
            <a:r>
              <a:rPr lang="en-US" sz="3400" dirty="0" smtClean="0"/>
              <a:t>An important agreement but not a big political issue in Canada</a:t>
            </a:r>
          </a:p>
          <a:p>
            <a:r>
              <a:rPr lang="en-US" sz="3400" dirty="0" smtClean="0"/>
              <a:t>Not a big political issue in the EU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www.policyschool.ca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www.policyschool.ca</a:t>
            </a:r>
          </a:p>
          <a:p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7938"/>
          <a:ext cx="9144000" cy="684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Slide" r:id="rId5" imgW="4787900" imgH="3594100" progId="PowerPoint.Slide.8">
                  <p:embed/>
                </p:oleObj>
              </mc:Choice>
              <mc:Fallback>
                <p:oleObj name="Slide" r:id="rId5" imgW="4787900" imgH="35941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38"/>
                        <a:ext cx="9144000" cy="684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33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51893"/>
            <a:ext cx="8229600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Impact of CUSTA/NAFTA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CUSTA/NAFTA extremely successful </a:t>
            </a:r>
          </a:p>
          <a:p>
            <a:r>
              <a:rPr lang="en-US" dirty="0" smtClean="0"/>
              <a:t>Reduction in trade barriers increased NA trade dramatically – and trade dependence</a:t>
            </a:r>
          </a:p>
          <a:p>
            <a:pPr lvl="1"/>
            <a:r>
              <a:rPr lang="en-US" dirty="0" smtClean="0"/>
              <a:t>Rationalization, increased scale</a:t>
            </a:r>
          </a:p>
          <a:p>
            <a:pPr lvl="1"/>
            <a:r>
              <a:rPr lang="en-US" dirty="0" smtClean="0"/>
              <a:t>NA supply chains</a:t>
            </a:r>
          </a:p>
          <a:p>
            <a:pPr lvl="1"/>
            <a:r>
              <a:rPr lang="en-US" dirty="0" smtClean="0"/>
              <a:t>Increased productivity</a:t>
            </a:r>
          </a:p>
          <a:p>
            <a:r>
              <a:rPr lang="en-US" dirty="0" smtClean="0"/>
              <a:t>Maybe “too” successful? </a:t>
            </a:r>
          </a:p>
          <a:p>
            <a:pPr lvl="1"/>
            <a:r>
              <a:rPr lang="en-US" dirty="0" smtClean="0"/>
              <a:t>North American file has been dropped – complacency, lack of political will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www.policyschool.ca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www.policyschool.ca</a:t>
            </a: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77686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17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www.policyschool.ca</a:t>
            </a:r>
          </a:p>
          <a:p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22103203"/>
              </p:ext>
            </p:extLst>
          </p:nvPr>
        </p:nvGraphicFramePr>
        <p:xfrm>
          <a:off x="683568" y="908720"/>
          <a:ext cx="763284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390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www.policyschool.ca</a:t>
            </a: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16" y="908720"/>
            <a:ext cx="7272808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09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3A8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</TotalTime>
  <Words>285</Words>
  <Application>Microsoft Macintosh PowerPoint</Application>
  <PresentationFormat>On-screen Show (4:3)</PresentationFormat>
  <Paragraphs>75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Slide</vt:lpstr>
      <vt:lpstr>Document</vt:lpstr>
      <vt:lpstr>PowerPoint Presentation</vt:lpstr>
      <vt:lpstr>CETA: Lessons from NAFTA</vt:lpstr>
      <vt:lpstr>Motivation for CUSTA/NAFTA</vt:lpstr>
      <vt:lpstr>Political economy of CUSTA/NAFTA</vt:lpstr>
      <vt:lpstr>PowerPoint Presentation</vt:lpstr>
      <vt:lpstr>Impact of CUSTA/NAFTA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and political importance of CETA for Canada </vt:lpstr>
      <vt:lpstr>PowerPoint Presentation</vt:lpstr>
    </vt:vector>
  </TitlesOfParts>
  <Company>University of Calgary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Desktop Technology Program</dc:creator>
  <cp:lastModifiedBy>Helga Hallgrimsdottir</cp:lastModifiedBy>
  <cp:revision>140</cp:revision>
  <dcterms:created xsi:type="dcterms:W3CDTF">2012-11-08T23:49:46Z</dcterms:created>
  <dcterms:modified xsi:type="dcterms:W3CDTF">2014-06-11T22:56:42Z</dcterms:modified>
</cp:coreProperties>
</file>