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59" r:id="rId5"/>
    <p:sldId id="258" r:id="rId6"/>
    <p:sldId id="262" r:id="rId7"/>
    <p:sldId id="276" r:id="rId8"/>
    <p:sldId id="264" r:id="rId9"/>
    <p:sldId id="275" r:id="rId10"/>
    <p:sldId id="266" r:id="rId11"/>
    <p:sldId id="267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/>
    <p:restoredTop sz="94609"/>
  </p:normalViewPr>
  <p:slideViewPr>
    <p:cSldViewPr snapToGrid="0" snapToObjects="1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3A855-F01F-4653-9ACA-DB1A76D6CF6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84513BE-CF86-4200-9C0C-3D91B236CF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Environmental Overview</a:t>
          </a:r>
        </a:p>
      </dgm:t>
    </dgm:pt>
    <dgm:pt modelId="{E672C1EF-35ED-4511-B70D-4F1A473C8CC4}" type="parTrans" cxnId="{F6F62AC0-750C-4C49-B7F9-D17377351ECD}">
      <dgm:prSet/>
      <dgm:spPr/>
      <dgm:t>
        <a:bodyPr/>
        <a:lstStyle/>
        <a:p>
          <a:endParaRPr lang="en-US"/>
        </a:p>
      </dgm:t>
    </dgm:pt>
    <dgm:pt modelId="{065FE801-3BFB-4226-8815-615C3C2FC02A}" type="sibTrans" cxnId="{F6F62AC0-750C-4C49-B7F9-D17377351ECD}">
      <dgm:prSet/>
      <dgm:spPr/>
      <dgm:t>
        <a:bodyPr/>
        <a:lstStyle/>
        <a:p>
          <a:endParaRPr lang="en-US"/>
        </a:p>
      </dgm:t>
    </dgm:pt>
    <dgm:pt modelId="{FFF165E7-4887-405E-831C-6CB91ACD98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Defining the Problem</a:t>
          </a:r>
        </a:p>
      </dgm:t>
    </dgm:pt>
    <dgm:pt modelId="{0F261A1A-8097-4903-A138-60311B7C279D}" type="parTrans" cxnId="{EBC281B2-14F6-4690-8CA3-90E546823C6F}">
      <dgm:prSet/>
      <dgm:spPr/>
      <dgm:t>
        <a:bodyPr/>
        <a:lstStyle/>
        <a:p>
          <a:endParaRPr lang="en-US"/>
        </a:p>
      </dgm:t>
    </dgm:pt>
    <dgm:pt modelId="{A04984FD-68DB-4D52-9632-C7CA582DAFBA}" type="sibTrans" cxnId="{EBC281B2-14F6-4690-8CA3-90E546823C6F}">
      <dgm:prSet/>
      <dgm:spPr/>
      <dgm:t>
        <a:bodyPr/>
        <a:lstStyle/>
        <a:p>
          <a:endParaRPr lang="en-US"/>
        </a:p>
      </dgm:t>
    </dgm:pt>
    <dgm:pt modelId="{AF142350-EEE1-4A70-8BC4-1372409124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Developing a roadmap</a:t>
          </a:r>
        </a:p>
      </dgm:t>
    </dgm:pt>
    <dgm:pt modelId="{EB14918B-C2F1-4B7A-82C6-D32D87A3B72B}" type="parTrans" cxnId="{57F26255-5BC1-4D3C-A53B-D4734D4D1864}">
      <dgm:prSet/>
      <dgm:spPr/>
      <dgm:t>
        <a:bodyPr/>
        <a:lstStyle/>
        <a:p>
          <a:endParaRPr lang="en-US"/>
        </a:p>
      </dgm:t>
    </dgm:pt>
    <dgm:pt modelId="{5E88C424-045F-4D4F-B316-226381DC2272}" type="sibTrans" cxnId="{57F26255-5BC1-4D3C-A53B-D4734D4D1864}">
      <dgm:prSet/>
      <dgm:spPr/>
      <dgm:t>
        <a:bodyPr/>
        <a:lstStyle/>
        <a:p>
          <a:endParaRPr lang="en-US"/>
        </a:p>
      </dgm:t>
    </dgm:pt>
    <dgm:pt modelId="{CAF6E13E-4BB2-4B46-9AEE-26F707B559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Assess</a:t>
          </a:r>
        </a:p>
      </dgm:t>
    </dgm:pt>
    <dgm:pt modelId="{F90E58E6-673B-4C45-BCFF-D904060FACB7}" type="parTrans" cxnId="{E3A14901-0E30-4FF4-BED1-6A62CFCBF98B}">
      <dgm:prSet/>
      <dgm:spPr/>
      <dgm:t>
        <a:bodyPr/>
        <a:lstStyle/>
        <a:p>
          <a:endParaRPr lang="en-US"/>
        </a:p>
      </dgm:t>
    </dgm:pt>
    <dgm:pt modelId="{1673A04F-750C-4504-8B3D-CF9A7FC98550}" type="sibTrans" cxnId="{E3A14901-0E30-4FF4-BED1-6A62CFCBF98B}">
      <dgm:prSet/>
      <dgm:spPr/>
      <dgm:t>
        <a:bodyPr/>
        <a:lstStyle/>
        <a:p>
          <a:endParaRPr lang="en-US"/>
        </a:p>
      </dgm:t>
    </dgm:pt>
    <dgm:pt modelId="{59A48D8D-3F48-46DF-BD02-10F9C8CD53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Plan</a:t>
          </a:r>
        </a:p>
      </dgm:t>
    </dgm:pt>
    <dgm:pt modelId="{7D8667E4-2AC6-4927-BB63-0E3A7D2E1D14}" type="parTrans" cxnId="{757BAE5E-2E48-4A2C-8572-F45C47919C42}">
      <dgm:prSet/>
      <dgm:spPr/>
      <dgm:t>
        <a:bodyPr/>
        <a:lstStyle/>
        <a:p>
          <a:endParaRPr lang="en-US"/>
        </a:p>
      </dgm:t>
    </dgm:pt>
    <dgm:pt modelId="{2A93500F-CB68-46D4-BE6F-1516AFA90AD1}" type="sibTrans" cxnId="{757BAE5E-2E48-4A2C-8572-F45C47919C42}">
      <dgm:prSet/>
      <dgm:spPr/>
      <dgm:t>
        <a:bodyPr/>
        <a:lstStyle/>
        <a:p>
          <a:endParaRPr lang="en-US"/>
        </a:p>
      </dgm:t>
    </dgm:pt>
    <dgm:pt modelId="{7F0FFFBF-8073-4357-9A00-9D6DDF5906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Review</a:t>
          </a:r>
        </a:p>
      </dgm:t>
    </dgm:pt>
    <dgm:pt modelId="{AAFC05BD-0082-4138-82AD-6E99AD7ABA88}" type="parTrans" cxnId="{0EC50109-8EFC-4FA0-8F98-B138D2523536}">
      <dgm:prSet/>
      <dgm:spPr/>
      <dgm:t>
        <a:bodyPr/>
        <a:lstStyle/>
        <a:p>
          <a:endParaRPr lang="en-US"/>
        </a:p>
      </dgm:t>
    </dgm:pt>
    <dgm:pt modelId="{51C581A5-10C1-4F0B-85B1-808FF65E65B7}" type="sibTrans" cxnId="{0EC50109-8EFC-4FA0-8F98-B138D2523536}">
      <dgm:prSet/>
      <dgm:spPr/>
      <dgm:t>
        <a:bodyPr/>
        <a:lstStyle/>
        <a:p>
          <a:endParaRPr lang="en-US"/>
        </a:p>
      </dgm:t>
    </dgm:pt>
    <dgm:pt modelId="{6ACD12B2-EF84-4AAC-984E-74E5012D24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importance of communications</a:t>
          </a:r>
        </a:p>
      </dgm:t>
    </dgm:pt>
    <dgm:pt modelId="{29FA3CFA-D3DB-4429-A0C8-BE03E867CA58}" type="parTrans" cxnId="{6C205169-B807-4E33-9149-EA975E7C5742}">
      <dgm:prSet/>
      <dgm:spPr/>
      <dgm:t>
        <a:bodyPr/>
        <a:lstStyle/>
        <a:p>
          <a:endParaRPr lang="en-US"/>
        </a:p>
      </dgm:t>
    </dgm:pt>
    <dgm:pt modelId="{EF4B32D2-C45F-4BF9-849A-C3E842E00057}" type="sibTrans" cxnId="{6C205169-B807-4E33-9149-EA975E7C5742}">
      <dgm:prSet/>
      <dgm:spPr/>
      <dgm:t>
        <a:bodyPr/>
        <a:lstStyle/>
        <a:p>
          <a:endParaRPr lang="en-US"/>
        </a:p>
      </dgm:t>
    </dgm:pt>
    <dgm:pt modelId="{34B43348-F7E4-485A-B6DB-39AA4D694F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Questions?</a:t>
          </a:r>
        </a:p>
      </dgm:t>
    </dgm:pt>
    <dgm:pt modelId="{3B028C34-BD52-4500-8BE2-4C32399FB1B5}" type="parTrans" cxnId="{8CBCC832-9506-410C-9A27-8CBDAB166C48}">
      <dgm:prSet/>
      <dgm:spPr/>
      <dgm:t>
        <a:bodyPr/>
        <a:lstStyle/>
        <a:p>
          <a:endParaRPr lang="en-US"/>
        </a:p>
      </dgm:t>
    </dgm:pt>
    <dgm:pt modelId="{2E5B932F-00BE-491F-816E-16E194F8D6BA}" type="sibTrans" cxnId="{8CBCC832-9506-410C-9A27-8CBDAB166C48}">
      <dgm:prSet/>
      <dgm:spPr/>
      <dgm:t>
        <a:bodyPr/>
        <a:lstStyle/>
        <a:p>
          <a:endParaRPr lang="en-US"/>
        </a:p>
      </dgm:t>
    </dgm:pt>
    <dgm:pt modelId="{C6375AB6-BFD3-40B7-8BCA-56E201F74B1D}" type="pres">
      <dgm:prSet presAssocID="{57F3A855-F01F-4653-9ACA-DB1A76D6CF6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9FF4C8-43DD-4D59-8C0C-E3D33105BF01}" type="pres">
      <dgm:prSet presAssocID="{084513BE-CF86-4200-9C0C-3D91B236CFD3}" presName="compNode" presStyleCnt="0"/>
      <dgm:spPr/>
    </dgm:pt>
    <dgm:pt modelId="{BDF164EE-D5A4-442E-97C1-9AD954D261DF}" type="pres">
      <dgm:prSet presAssocID="{084513BE-CF86-4200-9C0C-3D91B236CFD3}" presName="bgRect" presStyleLbl="bgShp" presStyleIdx="0" presStyleCnt="5"/>
      <dgm:spPr/>
    </dgm:pt>
    <dgm:pt modelId="{B1421241-A04D-4039-B147-B73BC5FA318C}" type="pres">
      <dgm:prSet presAssocID="{084513BE-CF86-4200-9C0C-3D91B236CFD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0E850E17-34DC-4410-938A-5F11809E14D0}" type="pres">
      <dgm:prSet presAssocID="{084513BE-CF86-4200-9C0C-3D91B236CFD3}" presName="spaceRect" presStyleCnt="0"/>
      <dgm:spPr/>
    </dgm:pt>
    <dgm:pt modelId="{C4ECD0ED-8D16-4732-9AA6-49ACBE65230A}" type="pres">
      <dgm:prSet presAssocID="{084513BE-CF86-4200-9C0C-3D91B236CFD3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B3C27E9-2998-46B6-B3A6-44E4BAEF4171}" type="pres">
      <dgm:prSet presAssocID="{065FE801-3BFB-4226-8815-615C3C2FC02A}" presName="sibTrans" presStyleCnt="0"/>
      <dgm:spPr/>
    </dgm:pt>
    <dgm:pt modelId="{8D7B1F21-635D-421A-91F8-36A95B1CE465}" type="pres">
      <dgm:prSet presAssocID="{FFF165E7-4887-405E-831C-6CB91ACD980E}" presName="compNode" presStyleCnt="0"/>
      <dgm:spPr/>
    </dgm:pt>
    <dgm:pt modelId="{79039066-024C-4076-91CF-114D69097AAA}" type="pres">
      <dgm:prSet presAssocID="{FFF165E7-4887-405E-831C-6CB91ACD980E}" presName="bgRect" presStyleLbl="bgShp" presStyleIdx="1" presStyleCnt="5"/>
      <dgm:spPr/>
    </dgm:pt>
    <dgm:pt modelId="{DFC495D1-F99A-450F-8290-8478F5C1E728}" type="pres">
      <dgm:prSet presAssocID="{FFF165E7-4887-405E-831C-6CB91ACD980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F9A45EC-40EB-403E-8AD1-241ED54F8D88}" type="pres">
      <dgm:prSet presAssocID="{FFF165E7-4887-405E-831C-6CB91ACD980E}" presName="spaceRect" presStyleCnt="0"/>
      <dgm:spPr/>
    </dgm:pt>
    <dgm:pt modelId="{292F1DAA-7824-43CC-881B-851B40D03E26}" type="pres">
      <dgm:prSet presAssocID="{FFF165E7-4887-405E-831C-6CB91ACD980E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C0CFC22-3656-476F-97DA-26309B26019B}" type="pres">
      <dgm:prSet presAssocID="{A04984FD-68DB-4D52-9632-C7CA582DAFBA}" presName="sibTrans" presStyleCnt="0"/>
      <dgm:spPr/>
    </dgm:pt>
    <dgm:pt modelId="{5F49B87E-C0FA-43B5-8655-D590EA7F54FF}" type="pres">
      <dgm:prSet presAssocID="{AF142350-EEE1-4A70-8BC4-13724091241D}" presName="compNode" presStyleCnt="0"/>
      <dgm:spPr/>
    </dgm:pt>
    <dgm:pt modelId="{D2ADAECD-DC19-4DD9-A88D-EA20C7449697}" type="pres">
      <dgm:prSet presAssocID="{AF142350-EEE1-4A70-8BC4-13724091241D}" presName="bgRect" presStyleLbl="bgShp" presStyleIdx="2" presStyleCnt="5"/>
      <dgm:spPr/>
    </dgm:pt>
    <dgm:pt modelId="{36A57DD3-4BAF-49D3-B889-29B903491125}" type="pres">
      <dgm:prSet presAssocID="{AF142350-EEE1-4A70-8BC4-13724091241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0367286-6A52-4D37-9B94-E63F04850A28}" type="pres">
      <dgm:prSet presAssocID="{AF142350-EEE1-4A70-8BC4-13724091241D}" presName="spaceRect" presStyleCnt="0"/>
      <dgm:spPr/>
    </dgm:pt>
    <dgm:pt modelId="{289282EE-BABC-400A-AC26-812CD72C57FC}" type="pres">
      <dgm:prSet presAssocID="{AF142350-EEE1-4A70-8BC4-13724091241D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10BD329-C439-4DAC-9677-C09763568A90}" type="pres">
      <dgm:prSet presAssocID="{AF142350-EEE1-4A70-8BC4-13724091241D}" presName="desTx" presStyleLbl="revTx" presStyleIdx="3" presStyleCnt="6">
        <dgm:presLayoutVars/>
      </dgm:prSet>
      <dgm:spPr/>
      <dgm:t>
        <a:bodyPr/>
        <a:lstStyle/>
        <a:p>
          <a:endParaRPr lang="en-US"/>
        </a:p>
      </dgm:t>
    </dgm:pt>
    <dgm:pt modelId="{679F6A6D-D518-4107-A1C7-D5088294B06B}" type="pres">
      <dgm:prSet presAssocID="{5E88C424-045F-4D4F-B316-226381DC2272}" presName="sibTrans" presStyleCnt="0"/>
      <dgm:spPr/>
    </dgm:pt>
    <dgm:pt modelId="{807E92EB-34A4-4329-9700-1555664C2400}" type="pres">
      <dgm:prSet presAssocID="{6ACD12B2-EF84-4AAC-984E-74E5012D2499}" presName="compNode" presStyleCnt="0"/>
      <dgm:spPr/>
    </dgm:pt>
    <dgm:pt modelId="{622F3744-539E-420E-AC34-02DE660A2348}" type="pres">
      <dgm:prSet presAssocID="{6ACD12B2-EF84-4AAC-984E-74E5012D2499}" presName="bgRect" presStyleLbl="bgShp" presStyleIdx="3" presStyleCnt="5"/>
      <dgm:spPr/>
    </dgm:pt>
    <dgm:pt modelId="{CF1EABB1-7FEF-4DBC-A05A-D5545A572B71}" type="pres">
      <dgm:prSet presAssocID="{6ACD12B2-EF84-4AAC-984E-74E5012D249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6E87994-D0E7-4A4C-B381-5443EF9B3EB2}" type="pres">
      <dgm:prSet presAssocID="{6ACD12B2-EF84-4AAC-984E-74E5012D2499}" presName="spaceRect" presStyleCnt="0"/>
      <dgm:spPr/>
    </dgm:pt>
    <dgm:pt modelId="{E1207855-FDE1-4C0F-800E-96191F7CD611}" type="pres">
      <dgm:prSet presAssocID="{6ACD12B2-EF84-4AAC-984E-74E5012D2499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731752A-B2DA-4CB1-BEE0-1FC490A8DB7F}" type="pres">
      <dgm:prSet presAssocID="{EF4B32D2-C45F-4BF9-849A-C3E842E00057}" presName="sibTrans" presStyleCnt="0"/>
      <dgm:spPr/>
    </dgm:pt>
    <dgm:pt modelId="{AE03AF89-E055-4652-9A55-976D95B2464D}" type="pres">
      <dgm:prSet presAssocID="{34B43348-F7E4-485A-B6DB-39AA4D694FF5}" presName="compNode" presStyleCnt="0"/>
      <dgm:spPr/>
    </dgm:pt>
    <dgm:pt modelId="{39E8F8EC-4B97-4E03-B2DC-4B06ED1DD5C7}" type="pres">
      <dgm:prSet presAssocID="{34B43348-F7E4-485A-B6DB-39AA4D694FF5}" presName="bgRect" presStyleLbl="bgShp" presStyleIdx="4" presStyleCnt="5"/>
      <dgm:spPr/>
    </dgm:pt>
    <dgm:pt modelId="{F0C33EA7-0484-49BA-982B-261FFA47F0F7}" type="pres">
      <dgm:prSet presAssocID="{34B43348-F7E4-485A-B6DB-39AA4D694FF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311F703E-6058-4839-B85E-8A6113E7A664}" type="pres">
      <dgm:prSet presAssocID="{34B43348-F7E4-485A-B6DB-39AA4D694FF5}" presName="spaceRect" presStyleCnt="0"/>
      <dgm:spPr/>
    </dgm:pt>
    <dgm:pt modelId="{CE759166-FFC7-4976-923B-6F5AD8282069}" type="pres">
      <dgm:prSet presAssocID="{34B43348-F7E4-485A-B6DB-39AA4D694FF5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D15461D-2D68-E74F-BA31-9EE7AC744204}" type="presOf" srcId="{57F3A855-F01F-4653-9ACA-DB1A76D6CF60}" destId="{C6375AB6-BFD3-40B7-8BCA-56E201F74B1D}" srcOrd="0" destOrd="0" presId="urn:microsoft.com/office/officeart/2018/2/layout/IconVerticalSolidList"/>
    <dgm:cxn modelId="{6C205169-B807-4E33-9149-EA975E7C5742}" srcId="{57F3A855-F01F-4653-9ACA-DB1A76D6CF60}" destId="{6ACD12B2-EF84-4AAC-984E-74E5012D2499}" srcOrd="3" destOrd="0" parTransId="{29FA3CFA-D3DB-4429-A0C8-BE03E867CA58}" sibTransId="{EF4B32D2-C45F-4BF9-849A-C3E842E00057}"/>
    <dgm:cxn modelId="{8CBCC832-9506-410C-9A27-8CBDAB166C48}" srcId="{57F3A855-F01F-4653-9ACA-DB1A76D6CF60}" destId="{34B43348-F7E4-485A-B6DB-39AA4D694FF5}" srcOrd="4" destOrd="0" parTransId="{3B028C34-BD52-4500-8BE2-4C32399FB1B5}" sibTransId="{2E5B932F-00BE-491F-816E-16E194F8D6BA}"/>
    <dgm:cxn modelId="{3C0942C7-A70A-1743-A446-B4D0CFBB14E8}" type="presOf" srcId="{AF142350-EEE1-4A70-8BC4-13724091241D}" destId="{289282EE-BABC-400A-AC26-812CD72C57FC}" srcOrd="0" destOrd="0" presId="urn:microsoft.com/office/officeart/2018/2/layout/IconVerticalSolidList"/>
    <dgm:cxn modelId="{E3A14901-0E30-4FF4-BED1-6A62CFCBF98B}" srcId="{AF142350-EEE1-4A70-8BC4-13724091241D}" destId="{CAF6E13E-4BB2-4B46-9AEE-26F707B559C7}" srcOrd="0" destOrd="0" parTransId="{F90E58E6-673B-4C45-BCFF-D904060FACB7}" sibTransId="{1673A04F-750C-4504-8B3D-CF9A7FC98550}"/>
    <dgm:cxn modelId="{1C70A27C-7F9D-5A4F-85B4-A151BF6052B5}" type="presOf" srcId="{7F0FFFBF-8073-4357-9A00-9D6DDF5906A1}" destId="{010BD329-C439-4DAC-9677-C09763568A90}" srcOrd="0" destOrd="2" presId="urn:microsoft.com/office/officeart/2018/2/layout/IconVerticalSolidList"/>
    <dgm:cxn modelId="{757BAE5E-2E48-4A2C-8572-F45C47919C42}" srcId="{AF142350-EEE1-4A70-8BC4-13724091241D}" destId="{59A48D8D-3F48-46DF-BD02-10F9C8CD5355}" srcOrd="1" destOrd="0" parTransId="{7D8667E4-2AC6-4927-BB63-0E3A7D2E1D14}" sibTransId="{2A93500F-CB68-46D4-BE6F-1516AFA90AD1}"/>
    <dgm:cxn modelId="{F6F62AC0-750C-4C49-B7F9-D17377351ECD}" srcId="{57F3A855-F01F-4653-9ACA-DB1A76D6CF60}" destId="{084513BE-CF86-4200-9C0C-3D91B236CFD3}" srcOrd="0" destOrd="0" parTransId="{E672C1EF-35ED-4511-B70D-4F1A473C8CC4}" sibTransId="{065FE801-3BFB-4226-8815-615C3C2FC02A}"/>
    <dgm:cxn modelId="{0EC50109-8EFC-4FA0-8F98-B138D2523536}" srcId="{AF142350-EEE1-4A70-8BC4-13724091241D}" destId="{7F0FFFBF-8073-4357-9A00-9D6DDF5906A1}" srcOrd="2" destOrd="0" parTransId="{AAFC05BD-0082-4138-82AD-6E99AD7ABA88}" sibTransId="{51C581A5-10C1-4F0B-85B1-808FF65E65B7}"/>
    <dgm:cxn modelId="{9A3CD3F0-221A-2B4B-8537-4238E4610735}" type="presOf" srcId="{FFF165E7-4887-405E-831C-6CB91ACD980E}" destId="{292F1DAA-7824-43CC-881B-851B40D03E26}" srcOrd="0" destOrd="0" presId="urn:microsoft.com/office/officeart/2018/2/layout/IconVerticalSolidList"/>
    <dgm:cxn modelId="{FEECADF1-13AA-4346-87B4-930031E3EF4D}" type="presOf" srcId="{CAF6E13E-4BB2-4B46-9AEE-26F707B559C7}" destId="{010BD329-C439-4DAC-9677-C09763568A90}" srcOrd="0" destOrd="0" presId="urn:microsoft.com/office/officeart/2018/2/layout/IconVerticalSolidList"/>
    <dgm:cxn modelId="{D90369C3-306F-EE4F-B028-35F8C6FE2FD7}" type="presOf" srcId="{59A48D8D-3F48-46DF-BD02-10F9C8CD5355}" destId="{010BD329-C439-4DAC-9677-C09763568A90}" srcOrd="0" destOrd="1" presId="urn:microsoft.com/office/officeart/2018/2/layout/IconVerticalSolidList"/>
    <dgm:cxn modelId="{EBC281B2-14F6-4690-8CA3-90E546823C6F}" srcId="{57F3A855-F01F-4653-9ACA-DB1A76D6CF60}" destId="{FFF165E7-4887-405E-831C-6CB91ACD980E}" srcOrd="1" destOrd="0" parTransId="{0F261A1A-8097-4903-A138-60311B7C279D}" sibTransId="{A04984FD-68DB-4D52-9632-C7CA582DAFBA}"/>
    <dgm:cxn modelId="{57F26255-5BC1-4D3C-A53B-D4734D4D1864}" srcId="{57F3A855-F01F-4653-9ACA-DB1A76D6CF60}" destId="{AF142350-EEE1-4A70-8BC4-13724091241D}" srcOrd="2" destOrd="0" parTransId="{EB14918B-C2F1-4B7A-82C6-D32D87A3B72B}" sibTransId="{5E88C424-045F-4D4F-B316-226381DC2272}"/>
    <dgm:cxn modelId="{BC8BF283-FF2A-BE43-B8C5-1288B3E2C20B}" type="presOf" srcId="{34B43348-F7E4-485A-B6DB-39AA4D694FF5}" destId="{CE759166-FFC7-4976-923B-6F5AD8282069}" srcOrd="0" destOrd="0" presId="urn:microsoft.com/office/officeart/2018/2/layout/IconVerticalSolidList"/>
    <dgm:cxn modelId="{2B9A0F56-0C4F-474B-8D65-F67F1146606A}" type="presOf" srcId="{6ACD12B2-EF84-4AAC-984E-74E5012D2499}" destId="{E1207855-FDE1-4C0F-800E-96191F7CD611}" srcOrd="0" destOrd="0" presId="urn:microsoft.com/office/officeart/2018/2/layout/IconVerticalSolidList"/>
    <dgm:cxn modelId="{23A9DB28-C973-2140-BAAE-EA52B92A3D21}" type="presOf" srcId="{084513BE-CF86-4200-9C0C-3D91B236CFD3}" destId="{C4ECD0ED-8D16-4732-9AA6-49ACBE65230A}" srcOrd="0" destOrd="0" presId="urn:microsoft.com/office/officeart/2018/2/layout/IconVerticalSolidList"/>
    <dgm:cxn modelId="{9674D1CF-9D6A-9C4C-BF37-74E44F38ABD9}" type="presParOf" srcId="{C6375AB6-BFD3-40B7-8BCA-56E201F74B1D}" destId="{7C9FF4C8-43DD-4D59-8C0C-E3D33105BF01}" srcOrd="0" destOrd="0" presId="urn:microsoft.com/office/officeart/2018/2/layout/IconVerticalSolidList"/>
    <dgm:cxn modelId="{FFB1B85F-B506-C344-941A-D32032088266}" type="presParOf" srcId="{7C9FF4C8-43DD-4D59-8C0C-E3D33105BF01}" destId="{BDF164EE-D5A4-442E-97C1-9AD954D261DF}" srcOrd="0" destOrd="0" presId="urn:microsoft.com/office/officeart/2018/2/layout/IconVerticalSolidList"/>
    <dgm:cxn modelId="{929A43D9-87E9-6345-BC80-0D9685FABA63}" type="presParOf" srcId="{7C9FF4C8-43DD-4D59-8C0C-E3D33105BF01}" destId="{B1421241-A04D-4039-B147-B73BC5FA318C}" srcOrd="1" destOrd="0" presId="urn:microsoft.com/office/officeart/2018/2/layout/IconVerticalSolidList"/>
    <dgm:cxn modelId="{6BF4F0FD-E999-B042-A56F-9B0D13B82C45}" type="presParOf" srcId="{7C9FF4C8-43DD-4D59-8C0C-E3D33105BF01}" destId="{0E850E17-34DC-4410-938A-5F11809E14D0}" srcOrd="2" destOrd="0" presId="urn:microsoft.com/office/officeart/2018/2/layout/IconVerticalSolidList"/>
    <dgm:cxn modelId="{354E915F-A004-634B-ABD6-B352588C1A2C}" type="presParOf" srcId="{7C9FF4C8-43DD-4D59-8C0C-E3D33105BF01}" destId="{C4ECD0ED-8D16-4732-9AA6-49ACBE65230A}" srcOrd="3" destOrd="0" presId="urn:microsoft.com/office/officeart/2018/2/layout/IconVerticalSolidList"/>
    <dgm:cxn modelId="{46DF7E26-9DDB-8B4B-B298-33F69B61155F}" type="presParOf" srcId="{C6375AB6-BFD3-40B7-8BCA-56E201F74B1D}" destId="{2B3C27E9-2998-46B6-B3A6-44E4BAEF4171}" srcOrd="1" destOrd="0" presId="urn:microsoft.com/office/officeart/2018/2/layout/IconVerticalSolidList"/>
    <dgm:cxn modelId="{B34BDEDE-3ACD-1649-9F1F-B0FD4870A04D}" type="presParOf" srcId="{C6375AB6-BFD3-40B7-8BCA-56E201F74B1D}" destId="{8D7B1F21-635D-421A-91F8-36A95B1CE465}" srcOrd="2" destOrd="0" presId="urn:microsoft.com/office/officeart/2018/2/layout/IconVerticalSolidList"/>
    <dgm:cxn modelId="{41FB3638-41CD-384B-8DCB-4ACC2AF50845}" type="presParOf" srcId="{8D7B1F21-635D-421A-91F8-36A95B1CE465}" destId="{79039066-024C-4076-91CF-114D69097AAA}" srcOrd="0" destOrd="0" presId="urn:microsoft.com/office/officeart/2018/2/layout/IconVerticalSolidList"/>
    <dgm:cxn modelId="{4F0FB966-5115-A749-B4F1-618DB2A9CE50}" type="presParOf" srcId="{8D7B1F21-635D-421A-91F8-36A95B1CE465}" destId="{DFC495D1-F99A-450F-8290-8478F5C1E728}" srcOrd="1" destOrd="0" presId="urn:microsoft.com/office/officeart/2018/2/layout/IconVerticalSolidList"/>
    <dgm:cxn modelId="{5D05BD82-8849-EF4C-9B0E-D05717FDB585}" type="presParOf" srcId="{8D7B1F21-635D-421A-91F8-36A95B1CE465}" destId="{1F9A45EC-40EB-403E-8AD1-241ED54F8D88}" srcOrd="2" destOrd="0" presId="urn:microsoft.com/office/officeart/2018/2/layout/IconVerticalSolidList"/>
    <dgm:cxn modelId="{BB2CD7CB-D623-A242-B3EB-9CEFAC0D38C4}" type="presParOf" srcId="{8D7B1F21-635D-421A-91F8-36A95B1CE465}" destId="{292F1DAA-7824-43CC-881B-851B40D03E26}" srcOrd="3" destOrd="0" presId="urn:microsoft.com/office/officeart/2018/2/layout/IconVerticalSolidList"/>
    <dgm:cxn modelId="{471446BC-F9FB-8B47-A7BC-CB283D419BB8}" type="presParOf" srcId="{C6375AB6-BFD3-40B7-8BCA-56E201F74B1D}" destId="{5C0CFC22-3656-476F-97DA-26309B26019B}" srcOrd="3" destOrd="0" presId="urn:microsoft.com/office/officeart/2018/2/layout/IconVerticalSolidList"/>
    <dgm:cxn modelId="{4E90013A-C870-F940-828A-365A742DD1D5}" type="presParOf" srcId="{C6375AB6-BFD3-40B7-8BCA-56E201F74B1D}" destId="{5F49B87E-C0FA-43B5-8655-D590EA7F54FF}" srcOrd="4" destOrd="0" presId="urn:microsoft.com/office/officeart/2018/2/layout/IconVerticalSolidList"/>
    <dgm:cxn modelId="{0D4E3022-7A0A-2C45-8C14-EF882FC2AE8F}" type="presParOf" srcId="{5F49B87E-C0FA-43B5-8655-D590EA7F54FF}" destId="{D2ADAECD-DC19-4DD9-A88D-EA20C7449697}" srcOrd="0" destOrd="0" presId="urn:microsoft.com/office/officeart/2018/2/layout/IconVerticalSolidList"/>
    <dgm:cxn modelId="{BF46B12F-C912-1144-BC5E-5AB324A9FC8A}" type="presParOf" srcId="{5F49B87E-C0FA-43B5-8655-D590EA7F54FF}" destId="{36A57DD3-4BAF-49D3-B889-29B903491125}" srcOrd="1" destOrd="0" presId="urn:microsoft.com/office/officeart/2018/2/layout/IconVerticalSolidList"/>
    <dgm:cxn modelId="{970335D3-E945-9149-9AB3-3AC162717E11}" type="presParOf" srcId="{5F49B87E-C0FA-43B5-8655-D590EA7F54FF}" destId="{50367286-6A52-4D37-9B94-E63F04850A28}" srcOrd="2" destOrd="0" presId="urn:microsoft.com/office/officeart/2018/2/layout/IconVerticalSolidList"/>
    <dgm:cxn modelId="{8ECC43B8-9E88-3146-A447-A04D63D40C72}" type="presParOf" srcId="{5F49B87E-C0FA-43B5-8655-D590EA7F54FF}" destId="{289282EE-BABC-400A-AC26-812CD72C57FC}" srcOrd="3" destOrd="0" presId="urn:microsoft.com/office/officeart/2018/2/layout/IconVerticalSolidList"/>
    <dgm:cxn modelId="{6B8301CA-7B3B-2249-8319-9D95C2AA4EBD}" type="presParOf" srcId="{5F49B87E-C0FA-43B5-8655-D590EA7F54FF}" destId="{010BD329-C439-4DAC-9677-C09763568A90}" srcOrd="4" destOrd="0" presId="urn:microsoft.com/office/officeart/2018/2/layout/IconVerticalSolidList"/>
    <dgm:cxn modelId="{EEC9B06B-BD57-E744-AE40-0EBC4B3526E9}" type="presParOf" srcId="{C6375AB6-BFD3-40B7-8BCA-56E201F74B1D}" destId="{679F6A6D-D518-4107-A1C7-D5088294B06B}" srcOrd="5" destOrd="0" presId="urn:microsoft.com/office/officeart/2018/2/layout/IconVerticalSolidList"/>
    <dgm:cxn modelId="{D9FDA187-2F8B-B84A-B823-A116EA8C69B4}" type="presParOf" srcId="{C6375AB6-BFD3-40B7-8BCA-56E201F74B1D}" destId="{807E92EB-34A4-4329-9700-1555664C2400}" srcOrd="6" destOrd="0" presId="urn:microsoft.com/office/officeart/2018/2/layout/IconVerticalSolidList"/>
    <dgm:cxn modelId="{8547F451-0903-7845-B38C-575DF075F5E8}" type="presParOf" srcId="{807E92EB-34A4-4329-9700-1555664C2400}" destId="{622F3744-539E-420E-AC34-02DE660A2348}" srcOrd="0" destOrd="0" presId="urn:microsoft.com/office/officeart/2018/2/layout/IconVerticalSolidList"/>
    <dgm:cxn modelId="{7B7C188B-B94A-E748-8D0D-2429DDB5B79E}" type="presParOf" srcId="{807E92EB-34A4-4329-9700-1555664C2400}" destId="{CF1EABB1-7FEF-4DBC-A05A-D5545A572B71}" srcOrd="1" destOrd="0" presId="urn:microsoft.com/office/officeart/2018/2/layout/IconVerticalSolidList"/>
    <dgm:cxn modelId="{86C0F10A-DB1F-7A4F-82EF-ED90F5A19A20}" type="presParOf" srcId="{807E92EB-34A4-4329-9700-1555664C2400}" destId="{F6E87994-D0E7-4A4C-B381-5443EF9B3EB2}" srcOrd="2" destOrd="0" presId="urn:microsoft.com/office/officeart/2018/2/layout/IconVerticalSolidList"/>
    <dgm:cxn modelId="{6BDC92C6-A206-5544-8079-9FC4446D3C81}" type="presParOf" srcId="{807E92EB-34A4-4329-9700-1555664C2400}" destId="{E1207855-FDE1-4C0F-800E-96191F7CD611}" srcOrd="3" destOrd="0" presId="urn:microsoft.com/office/officeart/2018/2/layout/IconVerticalSolidList"/>
    <dgm:cxn modelId="{AE365F96-8430-3E45-9811-729FCFAEFACF}" type="presParOf" srcId="{C6375AB6-BFD3-40B7-8BCA-56E201F74B1D}" destId="{D731752A-B2DA-4CB1-BEE0-1FC490A8DB7F}" srcOrd="7" destOrd="0" presId="urn:microsoft.com/office/officeart/2018/2/layout/IconVerticalSolidList"/>
    <dgm:cxn modelId="{CD27B27C-57FE-314C-8859-291F63CC174A}" type="presParOf" srcId="{C6375AB6-BFD3-40B7-8BCA-56E201F74B1D}" destId="{AE03AF89-E055-4652-9A55-976D95B2464D}" srcOrd="8" destOrd="0" presId="urn:microsoft.com/office/officeart/2018/2/layout/IconVerticalSolidList"/>
    <dgm:cxn modelId="{147604E3-2059-8449-B119-D51E79ACBD72}" type="presParOf" srcId="{AE03AF89-E055-4652-9A55-976D95B2464D}" destId="{39E8F8EC-4B97-4E03-B2DC-4B06ED1DD5C7}" srcOrd="0" destOrd="0" presId="urn:microsoft.com/office/officeart/2018/2/layout/IconVerticalSolidList"/>
    <dgm:cxn modelId="{77B79BB9-329C-4841-B088-492E3956353A}" type="presParOf" srcId="{AE03AF89-E055-4652-9A55-976D95B2464D}" destId="{F0C33EA7-0484-49BA-982B-261FFA47F0F7}" srcOrd="1" destOrd="0" presId="urn:microsoft.com/office/officeart/2018/2/layout/IconVerticalSolidList"/>
    <dgm:cxn modelId="{A36E40A9-D513-A241-B7A7-6A5F18472172}" type="presParOf" srcId="{AE03AF89-E055-4652-9A55-976D95B2464D}" destId="{311F703E-6058-4839-B85E-8A6113E7A664}" srcOrd="2" destOrd="0" presId="urn:microsoft.com/office/officeart/2018/2/layout/IconVerticalSolidList"/>
    <dgm:cxn modelId="{A0D26950-DF0D-A948-BEBB-5EB38214109B}" type="presParOf" srcId="{AE03AF89-E055-4652-9A55-976D95B2464D}" destId="{CE759166-FFC7-4976-923B-6F5AD82820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89E136-E0B4-4BF2-84D9-F1F31FB010FB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E60631-BDEF-4D0C-BEC4-D6729FFDCDE3}">
      <dgm:prSet/>
      <dgm:spPr/>
      <dgm:t>
        <a:bodyPr/>
        <a:lstStyle/>
        <a:p>
          <a:pPr>
            <a:defRPr b="1"/>
          </a:pPr>
          <a:r>
            <a:rPr lang="en-US"/>
            <a:t>How have things changed for:</a:t>
          </a:r>
        </a:p>
      </dgm:t>
    </dgm:pt>
    <dgm:pt modelId="{B3F8D3AC-BE21-4A49-B198-CBDDC82C4674}" type="parTrans" cxnId="{EB0DCDE5-442D-416A-BF6A-DBB6EBF4233A}">
      <dgm:prSet/>
      <dgm:spPr/>
      <dgm:t>
        <a:bodyPr/>
        <a:lstStyle/>
        <a:p>
          <a:endParaRPr lang="en-US"/>
        </a:p>
      </dgm:t>
    </dgm:pt>
    <dgm:pt modelId="{BD2259F8-2E50-4E8C-A8A0-09C8A356FBAD}" type="sibTrans" cxnId="{EB0DCDE5-442D-416A-BF6A-DBB6EBF4233A}">
      <dgm:prSet/>
      <dgm:spPr/>
      <dgm:t>
        <a:bodyPr/>
        <a:lstStyle/>
        <a:p>
          <a:endParaRPr lang="en-US"/>
        </a:p>
      </dgm:t>
    </dgm:pt>
    <dgm:pt modelId="{15B8CACB-704D-4B9C-BEC9-99189760D91A}">
      <dgm:prSet/>
      <dgm:spPr/>
      <dgm:t>
        <a:bodyPr/>
        <a:lstStyle/>
        <a:p>
          <a:r>
            <a:rPr lang="en-US"/>
            <a:t>My employees?</a:t>
          </a:r>
        </a:p>
      </dgm:t>
    </dgm:pt>
    <dgm:pt modelId="{2D6E0E66-82D2-416C-9B36-3F8C7939B4C0}" type="parTrans" cxnId="{C93D09EB-9CC9-4F2C-A70D-358510BAEE77}">
      <dgm:prSet/>
      <dgm:spPr/>
      <dgm:t>
        <a:bodyPr/>
        <a:lstStyle/>
        <a:p>
          <a:endParaRPr lang="en-US"/>
        </a:p>
      </dgm:t>
    </dgm:pt>
    <dgm:pt modelId="{8F1CC515-2C8F-4724-B463-C51F0092F853}" type="sibTrans" cxnId="{C93D09EB-9CC9-4F2C-A70D-358510BAEE77}">
      <dgm:prSet/>
      <dgm:spPr/>
      <dgm:t>
        <a:bodyPr/>
        <a:lstStyle/>
        <a:p>
          <a:endParaRPr lang="en-US"/>
        </a:p>
      </dgm:t>
    </dgm:pt>
    <dgm:pt modelId="{01E17B3A-2B30-43A9-AC56-19E6F1BAB0DC}">
      <dgm:prSet/>
      <dgm:spPr/>
      <dgm:t>
        <a:bodyPr/>
        <a:lstStyle/>
        <a:p>
          <a:r>
            <a:rPr lang="en-US"/>
            <a:t>My clients?</a:t>
          </a:r>
        </a:p>
      </dgm:t>
    </dgm:pt>
    <dgm:pt modelId="{50FF3C1D-429F-4C3D-9C11-EEA352081C66}" type="parTrans" cxnId="{81B5E2C4-655F-417B-ADBB-0844C121321F}">
      <dgm:prSet/>
      <dgm:spPr/>
      <dgm:t>
        <a:bodyPr/>
        <a:lstStyle/>
        <a:p>
          <a:endParaRPr lang="en-US"/>
        </a:p>
      </dgm:t>
    </dgm:pt>
    <dgm:pt modelId="{C057304E-CD59-4164-9CD9-8131672CD0E4}" type="sibTrans" cxnId="{81B5E2C4-655F-417B-ADBB-0844C121321F}">
      <dgm:prSet/>
      <dgm:spPr/>
      <dgm:t>
        <a:bodyPr/>
        <a:lstStyle/>
        <a:p>
          <a:endParaRPr lang="en-US"/>
        </a:p>
      </dgm:t>
    </dgm:pt>
    <dgm:pt modelId="{4A7FBF70-7FD8-44F6-892F-772CBAEA25BD}">
      <dgm:prSet/>
      <dgm:spPr/>
      <dgm:t>
        <a:bodyPr/>
        <a:lstStyle/>
        <a:p>
          <a:r>
            <a:rPr lang="en-US"/>
            <a:t>My partners?</a:t>
          </a:r>
        </a:p>
      </dgm:t>
    </dgm:pt>
    <dgm:pt modelId="{F26145F1-EB94-42B2-9D1A-AEDEB8C3B9B5}" type="parTrans" cxnId="{139B4940-A8EA-401C-B595-58E629BEBFA8}">
      <dgm:prSet/>
      <dgm:spPr/>
      <dgm:t>
        <a:bodyPr/>
        <a:lstStyle/>
        <a:p>
          <a:endParaRPr lang="en-US"/>
        </a:p>
      </dgm:t>
    </dgm:pt>
    <dgm:pt modelId="{972BEFAA-A2CB-428A-BADF-E3B824E15795}" type="sibTrans" cxnId="{139B4940-A8EA-401C-B595-58E629BEBFA8}">
      <dgm:prSet/>
      <dgm:spPr/>
      <dgm:t>
        <a:bodyPr/>
        <a:lstStyle/>
        <a:p>
          <a:endParaRPr lang="en-US"/>
        </a:p>
      </dgm:t>
    </dgm:pt>
    <dgm:pt modelId="{E5784ECC-A3C8-4034-87F4-1B43253E4087}">
      <dgm:prSet/>
      <dgm:spPr/>
      <dgm:t>
        <a:bodyPr/>
        <a:lstStyle/>
        <a:p>
          <a:r>
            <a:rPr lang="en-US"/>
            <a:t>My funders?</a:t>
          </a:r>
        </a:p>
      </dgm:t>
    </dgm:pt>
    <dgm:pt modelId="{2446A14F-C971-4861-AC75-1F0E1A9D5C34}" type="parTrans" cxnId="{30965A66-FD00-429E-A853-DFAA4617F199}">
      <dgm:prSet/>
      <dgm:spPr/>
      <dgm:t>
        <a:bodyPr/>
        <a:lstStyle/>
        <a:p>
          <a:endParaRPr lang="en-US"/>
        </a:p>
      </dgm:t>
    </dgm:pt>
    <dgm:pt modelId="{B8007CD3-3B42-4617-910F-AEB6FBEB8697}" type="sibTrans" cxnId="{30965A66-FD00-429E-A853-DFAA4617F199}">
      <dgm:prSet/>
      <dgm:spPr/>
      <dgm:t>
        <a:bodyPr/>
        <a:lstStyle/>
        <a:p>
          <a:endParaRPr lang="en-US"/>
        </a:p>
      </dgm:t>
    </dgm:pt>
    <dgm:pt modelId="{B4C3B42C-99DC-40C8-88B3-338D660D73F7}">
      <dgm:prSet/>
      <dgm:spPr/>
      <dgm:t>
        <a:bodyPr/>
        <a:lstStyle/>
        <a:p>
          <a:pPr>
            <a:defRPr b="1"/>
          </a:pPr>
          <a:r>
            <a:rPr lang="en-US"/>
            <a:t>What does this mean for the organization?</a:t>
          </a:r>
        </a:p>
      </dgm:t>
    </dgm:pt>
    <dgm:pt modelId="{C27BC29B-D9C2-4910-BC45-D95D161DD313}" type="parTrans" cxnId="{342DC470-EC83-4763-B83B-5B2341FF09A8}">
      <dgm:prSet/>
      <dgm:spPr/>
      <dgm:t>
        <a:bodyPr/>
        <a:lstStyle/>
        <a:p>
          <a:endParaRPr lang="en-US"/>
        </a:p>
      </dgm:t>
    </dgm:pt>
    <dgm:pt modelId="{5478A447-C2DF-4428-899F-6702D93433A2}" type="sibTrans" cxnId="{342DC470-EC83-4763-B83B-5B2341FF09A8}">
      <dgm:prSet/>
      <dgm:spPr/>
      <dgm:t>
        <a:bodyPr/>
        <a:lstStyle/>
        <a:p>
          <a:endParaRPr lang="en-US"/>
        </a:p>
      </dgm:t>
    </dgm:pt>
    <dgm:pt modelId="{ADD71C2A-AAB3-47E8-89A0-A9096D82C1D2}">
      <dgm:prSet/>
      <dgm:spPr/>
      <dgm:t>
        <a:bodyPr/>
        <a:lstStyle/>
        <a:p>
          <a:r>
            <a:rPr lang="en-US"/>
            <a:t>How does it affect the delivery of core programs or projects</a:t>
          </a:r>
        </a:p>
      </dgm:t>
    </dgm:pt>
    <dgm:pt modelId="{D473B688-279F-4FCF-BF25-6521815CE138}" type="parTrans" cxnId="{2310A511-B484-4DA0-B4C9-12AB29455471}">
      <dgm:prSet/>
      <dgm:spPr/>
      <dgm:t>
        <a:bodyPr/>
        <a:lstStyle/>
        <a:p>
          <a:endParaRPr lang="en-US"/>
        </a:p>
      </dgm:t>
    </dgm:pt>
    <dgm:pt modelId="{D03B199B-3C9B-421F-91C3-34AF60AB99ED}" type="sibTrans" cxnId="{2310A511-B484-4DA0-B4C9-12AB29455471}">
      <dgm:prSet/>
      <dgm:spPr/>
      <dgm:t>
        <a:bodyPr/>
        <a:lstStyle/>
        <a:p>
          <a:endParaRPr lang="en-US"/>
        </a:p>
      </dgm:t>
    </dgm:pt>
    <dgm:pt modelId="{C1C20EF8-E801-4E87-A963-145EF820B446}">
      <dgm:prSet/>
      <dgm:spPr/>
      <dgm:t>
        <a:bodyPr/>
        <a:lstStyle/>
        <a:p>
          <a:r>
            <a:rPr lang="en-US"/>
            <a:t>How does it relate to organization’s core principles</a:t>
          </a:r>
        </a:p>
      </dgm:t>
    </dgm:pt>
    <dgm:pt modelId="{F545EAD1-C3A8-479D-8914-0E6174D835D1}" type="parTrans" cxnId="{34FEB47D-7CD4-457E-B118-723FD6FE31DE}">
      <dgm:prSet/>
      <dgm:spPr/>
      <dgm:t>
        <a:bodyPr/>
        <a:lstStyle/>
        <a:p>
          <a:endParaRPr lang="en-US"/>
        </a:p>
      </dgm:t>
    </dgm:pt>
    <dgm:pt modelId="{07C37036-554F-4699-8771-DD3FDB32F4A2}" type="sibTrans" cxnId="{34FEB47D-7CD4-457E-B118-723FD6FE31DE}">
      <dgm:prSet/>
      <dgm:spPr/>
      <dgm:t>
        <a:bodyPr/>
        <a:lstStyle/>
        <a:p>
          <a:endParaRPr lang="en-US"/>
        </a:p>
      </dgm:t>
    </dgm:pt>
    <dgm:pt modelId="{2D89C285-4B88-47AF-848C-1400BDEB55DE}">
      <dgm:prSet/>
      <dgm:spPr/>
      <dgm:t>
        <a:bodyPr/>
        <a:lstStyle/>
        <a:p>
          <a:r>
            <a:rPr lang="en-US"/>
            <a:t>Has it changed my organization’s culture?</a:t>
          </a:r>
        </a:p>
      </dgm:t>
    </dgm:pt>
    <dgm:pt modelId="{0C8378B0-E2DC-4FE3-AE44-3509FD1C6F5C}" type="parTrans" cxnId="{A4080AF2-6D7C-467D-9C0B-18E6C099BE9B}">
      <dgm:prSet/>
      <dgm:spPr/>
      <dgm:t>
        <a:bodyPr/>
        <a:lstStyle/>
        <a:p>
          <a:endParaRPr lang="en-US"/>
        </a:p>
      </dgm:t>
    </dgm:pt>
    <dgm:pt modelId="{7B223AC6-5CD3-4DED-9916-D4AAD6B65AEC}" type="sibTrans" cxnId="{A4080AF2-6D7C-467D-9C0B-18E6C099BE9B}">
      <dgm:prSet/>
      <dgm:spPr/>
      <dgm:t>
        <a:bodyPr/>
        <a:lstStyle/>
        <a:p>
          <a:endParaRPr lang="en-US"/>
        </a:p>
      </dgm:t>
    </dgm:pt>
    <dgm:pt modelId="{00F38917-62EE-49A9-B531-6229A7143BBE}">
      <dgm:prSet/>
      <dgm:spPr/>
      <dgm:t>
        <a:bodyPr/>
        <a:lstStyle/>
        <a:p>
          <a:r>
            <a:rPr lang="en-US"/>
            <a:t>What key decisions do I need to address right now?</a:t>
          </a:r>
        </a:p>
      </dgm:t>
    </dgm:pt>
    <dgm:pt modelId="{131002CE-1859-4D2C-A071-CC7BC1E9C368}" type="parTrans" cxnId="{886050C1-6D13-45B6-88A9-DFA2F8A1FCFC}">
      <dgm:prSet/>
      <dgm:spPr/>
      <dgm:t>
        <a:bodyPr/>
        <a:lstStyle/>
        <a:p>
          <a:endParaRPr lang="en-US"/>
        </a:p>
      </dgm:t>
    </dgm:pt>
    <dgm:pt modelId="{4D9EAE73-EFBC-4FB0-A1AA-FB2BBFB5EC5F}" type="sibTrans" cxnId="{886050C1-6D13-45B6-88A9-DFA2F8A1FCFC}">
      <dgm:prSet/>
      <dgm:spPr/>
      <dgm:t>
        <a:bodyPr/>
        <a:lstStyle/>
        <a:p>
          <a:endParaRPr lang="en-US"/>
        </a:p>
      </dgm:t>
    </dgm:pt>
    <dgm:pt modelId="{F9EB137D-33F3-4A65-94CA-D9AC8A57369A}">
      <dgm:prSet/>
      <dgm:spPr/>
      <dgm:t>
        <a:bodyPr/>
        <a:lstStyle/>
        <a:p>
          <a:pPr>
            <a:defRPr b="1"/>
          </a:pPr>
          <a:r>
            <a:rPr lang="en-US" dirty="0"/>
            <a:t>Priorities</a:t>
          </a:r>
        </a:p>
      </dgm:t>
    </dgm:pt>
    <dgm:pt modelId="{67433551-E923-441D-98BC-1994F95437BD}" type="parTrans" cxnId="{69FBA329-6C19-4187-822B-A059FED3F1D2}">
      <dgm:prSet/>
      <dgm:spPr/>
      <dgm:t>
        <a:bodyPr/>
        <a:lstStyle/>
        <a:p>
          <a:endParaRPr lang="en-US"/>
        </a:p>
      </dgm:t>
    </dgm:pt>
    <dgm:pt modelId="{2B62DF99-328B-4CC5-8C92-97BB2C283052}" type="sibTrans" cxnId="{69FBA329-6C19-4187-822B-A059FED3F1D2}">
      <dgm:prSet/>
      <dgm:spPr/>
      <dgm:t>
        <a:bodyPr/>
        <a:lstStyle/>
        <a:p>
          <a:endParaRPr lang="en-US"/>
        </a:p>
      </dgm:t>
    </dgm:pt>
    <dgm:pt modelId="{D7131C57-6166-9A4D-9FDE-2E12B6EC4E9C}">
      <dgm:prSet/>
      <dgm:spPr/>
      <dgm:t>
        <a:bodyPr/>
        <a:lstStyle/>
        <a:p>
          <a:pPr>
            <a:defRPr b="1"/>
          </a:pPr>
          <a:r>
            <a:rPr lang="en-US" b="0" dirty="0"/>
            <a:t>Internal</a:t>
          </a:r>
          <a:endParaRPr lang="en-US" dirty="0"/>
        </a:p>
      </dgm:t>
    </dgm:pt>
    <dgm:pt modelId="{F7297311-8598-DA48-A97A-11777AF33D2C}" type="parTrans" cxnId="{E9056BD4-D876-084D-AB27-0DB90D3E265C}">
      <dgm:prSet/>
      <dgm:spPr/>
    </dgm:pt>
    <dgm:pt modelId="{67E843B9-B66A-854C-B9E9-7211FD18A402}" type="sibTrans" cxnId="{E9056BD4-D876-084D-AB27-0DB90D3E265C}">
      <dgm:prSet/>
      <dgm:spPr/>
    </dgm:pt>
    <dgm:pt modelId="{69309462-C23C-2E46-9D24-6874FED31B4E}">
      <dgm:prSet/>
      <dgm:spPr/>
      <dgm:t>
        <a:bodyPr/>
        <a:lstStyle/>
        <a:p>
          <a:pPr>
            <a:defRPr b="1"/>
          </a:pPr>
          <a:r>
            <a:rPr lang="en-US" b="0" dirty="0"/>
            <a:t>Getting people back to work</a:t>
          </a:r>
          <a:endParaRPr lang="en-US" dirty="0"/>
        </a:p>
      </dgm:t>
    </dgm:pt>
    <dgm:pt modelId="{D1F77220-EB7E-3F4F-9958-3152E3F22A7F}" type="parTrans" cxnId="{48B13C5D-4F99-5C4C-8DD1-0D60F68B434A}">
      <dgm:prSet/>
      <dgm:spPr/>
    </dgm:pt>
    <dgm:pt modelId="{6B47BBD5-40BB-F549-8B34-BA485250974B}" type="sibTrans" cxnId="{48B13C5D-4F99-5C4C-8DD1-0D60F68B434A}">
      <dgm:prSet/>
      <dgm:spPr/>
    </dgm:pt>
    <dgm:pt modelId="{F6501C76-0E39-634D-BD5A-1F0D7FB7C849}">
      <dgm:prSet/>
      <dgm:spPr/>
      <dgm:t>
        <a:bodyPr/>
        <a:lstStyle/>
        <a:p>
          <a:pPr>
            <a:defRPr b="1"/>
          </a:pPr>
          <a:r>
            <a:rPr lang="en-US" b="0" dirty="0"/>
            <a:t>Have the needs of my clients/students changed?</a:t>
          </a:r>
        </a:p>
        <a:p>
          <a:pPr>
            <a:defRPr b="1"/>
          </a:pPr>
          <a:endParaRPr lang="en-US" b="0" dirty="0"/>
        </a:p>
        <a:p>
          <a:pPr>
            <a:defRPr b="1"/>
          </a:pPr>
          <a:endParaRPr lang="en-US" dirty="0"/>
        </a:p>
      </dgm:t>
    </dgm:pt>
    <dgm:pt modelId="{4B5CD888-8CDE-2442-98DA-082BE080847D}" type="parTrans" cxnId="{1C6515D8-5BE5-0C4F-A976-BCBF6003B0E6}">
      <dgm:prSet/>
      <dgm:spPr/>
    </dgm:pt>
    <dgm:pt modelId="{7D233DC8-3985-1246-BBC1-0A05A433F4E7}" type="sibTrans" cxnId="{1C6515D8-5BE5-0C4F-A976-BCBF6003B0E6}">
      <dgm:prSet/>
      <dgm:spPr/>
    </dgm:pt>
    <dgm:pt modelId="{E63F2796-E2DC-8D49-BA67-8806660D0961}">
      <dgm:prSet/>
      <dgm:spPr/>
      <dgm:t>
        <a:bodyPr/>
        <a:lstStyle/>
        <a:p>
          <a:pPr>
            <a:defRPr b="1"/>
          </a:pPr>
          <a:r>
            <a:rPr lang="en-US" b="0" dirty="0"/>
            <a:t>External</a:t>
          </a:r>
        </a:p>
      </dgm:t>
    </dgm:pt>
    <dgm:pt modelId="{1E0E34DC-8544-9344-A426-454BE0C07B80}" type="parTrans" cxnId="{8BD49243-C8D4-5147-829B-86D045EB0D38}">
      <dgm:prSet/>
      <dgm:spPr/>
    </dgm:pt>
    <dgm:pt modelId="{1893E8AA-0BCD-5545-A4A0-24994DF17EE7}" type="sibTrans" cxnId="{8BD49243-C8D4-5147-829B-86D045EB0D38}">
      <dgm:prSet/>
      <dgm:spPr/>
    </dgm:pt>
    <dgm:pt modelId="{7185D521-8F29-6743-9B33-460FE5BB6CCD}">
      <dgm:prSet/>
      <dgm:spPr/>
      <dgm:t>
        <a:bodyPr/>
        <a:lstStyle/>
        <a:p>
          <a:pPr>
            <a:defRPr b="1"/>
          </a:pPr>
          <a:r>
            <a:rPr lang="en-US" b="0" dirty="0"/>
            <a:t>Current health and safety guidelines</a:t>
          </a:r>
        </a:p>
      </dgm:t>
    </dgm:pt>
    <dgm:pt modelId="{B072D8D9-DB0B-8E4C-B35A-51040D67C264}" type="parTrans" cxnId="{D71DB191-73C0-1C4B-AA8D-31525B48857C}">
      <dgm:prSet/>
      <dgm:spPr/>
    </dgm:pt>
    <dgm:pt modelId="{3C4FE605-A13B-B24C-B36B-2C45B8101EC0}" type="sibTrans" cxnId="{D71DB191-73C0-1C4B-AA8D-31525B48857C}">
      <dgm:prSet/>
      <dgm:spPr/>
    </dgm:pt>
    <dgm:pt modelId="{1F862ED3-EE7D-BB4E-92B8-7351B9A0D3CE}">
      <dgm:prSet/>
      <dgm:spPr/>
      <dgm:t>
        <a:bodyPr/>
        <a:lstStyle/>
        <a:p>
          <a:pPr>
            <a:defRPr b="1"/>
          </a:pPr>
          <a:r>
            <a:rPr lang="en-US" b="0" dirty="0"/>
            <a:t>Economic impact - how does it affect my funding?</a:t>
          </a:r>
        </a:p>
      </dgm:t>
    </dgm:pt>
    <dgm:pt modelId="{864DADDA-3D36-3D43-8375-6B914B5C0CD3}" type="parTrans" cxnId="{F004C274-96CC-994C-848F-20AE41DC32C0}">
      <dgm:prSet/>
      <dgm:spPr/>
    </dgm:pt>
    <dgm:pt modelId="{86767197-22EF-154E-AA9C-BCF8084E37CE}" type="sibTrans" cxnId="{F004C274-96CC-994C-848F-20AE41DC32C0}">
      <dgm:prSet/>
      <dgm:spPr/>
    </dgm:pt>
    <dgm:pt modelId="{15537A48-870C-5447-B027-53F2F79D50BF}" type="pres">
      <dgm:prSet presAssocID="{0689E136-E0B4-4BF2-84D9-F1F31FB010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2484EC-D08B-C340-ACE5-8AA5ED563508}" type="pres">
      <dgm:prSet presAssocID="{83E60631-BDEF-4D0C-BEC4-D6729FFDCDE3}" presName="composite" presStyleCnt="0"/>
      <dgm:spPr/>
    </dgm:pt>
    <dgm:pt modelId="{9ACEFC0D-12D1-EB40-A86F-2A4478E6FF6B}" type="pres">
      <dgm:prSet presAssocID="{83E60631-BDEF-4D0C-BEC4-D6729FFDCDE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1B376-5B5A-0148-9573-B95B7D4DE7EB}" type="pres">
      <dgm:prSet presAssocID="{83E60631-BDEF-4D0C-BEC4-D6729FFDCDE3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921A6-141D-B441-86FC-F3FFC40ABD51}" type="pres">
      <dgm:prSet presAssocID="{BD2259F8-2E50-4E8C-A8A0-09C8A356FBAD}" presName="space" presStyleCnt="0"/>
      <dgm:spPr/>
    </dgm:pt>
    <dgm:pt modelId="{C425B042-84A4-4544-BB3C-146FC3050269}" type="pres">
      <dgm:prSet presAssocID="{B4C3B42C-99DC-40C8-88B3-338D660D73F7}" presName="composite" presStyleCnt="0"/>
      <dgm:spPr/>
    </dgm:pt>
    <dgm:pt modelId="{02F834FB-0568-3947-AFFE-18C6ABFDC759}" type="pres">
      <dgm:prSet presAssocID="{B4C3B42C-99DC-40C8-88B3-338D660D73F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95885-2A3C-7442-AABF-DEB8C1CADD57}" type="pres">
      <dgm:prSet presAssocID="{B4C3B42C-99DC-40C8-88B3-338D660D73F7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5AA27-7342-C441-B679-FA8C16987624}" type="pres">
      <dgm:prSet presAssocID="{5478A447-C2DF-4428-899F-6702D93433A2}" presName="space" presStyleCnt="0"/>
      <dgm:spPr/>
    </dgm:pt>
    <dgm:pt modelId="{BC91B2E0-2063-2243-BC5E-1FDF5575681C}" type="pres">
      <dgm:prSet presAssocID="{F9EB137D-33F3-4A65-94CA-D9AC8A57369A}" presName="composite" presStyleCnt="0"/>
      <dgm:spPr/>
    </dgm:pt>
    <dgm:pt modelId="{8A882FE3-54A1-FA4B-90D0-6D8432675B86}" type="pres">
      <dgm:prSet presAssocID="{F9EB137D-33F3-4A65-94CA-D9AC8A57369A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762CA-9101-034F-B2B9-DE61E35B7D6D}" type="pres">
      <dgm:prSet presAssocID="{F9EB137D-33F3-4A65-94CA-D9AC8A57369A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76A050-CF3B-BF49-9A47-A8BC3A911580}" type="presOf" srcId="{69309462-C23C-2E46-9D24-6874FED31B4E}" destId="{F69762CA-9101-034F-B2B9-DE61E35B7D6D}" srcOrd="0" destOrd="4" presId="urn:microsoft.com/office/officeart/2005/8/layout/chevron1"/>
    <dgm:cxn modelId="{5F8CE9AC-FC97-9B4A-AD2D-8BECD649A43B}" type="presOf" srcId="{1F862ED3-EE7D-BB4E-92B8-7351B9A0D3CE}" destId="{F69762CA-9101-034F-B2B9-DE61E35B7D6D}" srcOrd="0" destOrd="2" presId="urn:microsoft.com/office/officeart/2005/8/layout/chevron1"/>
    <dgm:cxn modelId="{169A88E7-BBBA-E44F-A581-C33E1695DEBA}" type="presOf" srcId="{E5784ECC-A3C8-4034-87F4-1B43253E4087}" destId="{3AE1B376-5B5A-0148-9573-B95B7D4DE7EB}" srcOrd="0" destOrd="3" presId="urn:microsoft.com/office/officeart/2005/8/layout/chevron1"/>
    <dgm:cxn modelId="{D71DB191-73C0-1C4B-AA8D-31525B48857C}" srcId="{E63F2796-E2DC-8D49-BA67-8806660D0961}" destId="{7185D521-8F29-6743-9B33-460FE5BB6CCD}" srcOrd="0" destOrd="0" parTransId="{B072D8D9-DB0B-8E4C-B35A-51040D67C264}" sibTransId="{3C4FE605-A13B-B24C-B36B-2C45B8101EC0}"/>
    <dgm:cxn modelId="{D349A38F-886E-7F47-9507-AD256606A3C9}" type="presOf" srcId="{01E17B3A-2B30-43A9-AC56-19E6F1BAB0DC}" destId="{3AE1B376-5B5A-0148-9573-B95B7D4DE7EB}" srcOrd="0" destOrd="1" presId="urn:microsoft.com/office/officeart/2005/8/layout/chevron1"/>
    <dgm:cxn modelId="{139B4940-A8EA-401C-B595-58E629BEBFA8}" srcId="{83E60631-BDEF-4D0C-BEC4-D6729FFDCDE3}" destId="{4A7FBF70-7FD8-44F6-892F-772CBAEA25BD}" srcOrd="2" destOrd="0" parTransId="{F26145F1-EB94-42B2-9D1A-AEDEB8C3B9B5}" sibTransId="{972BEFAA-A2CB-428A-BADF-E3B824E15795}"/>
    <dgm:cxn modelId="{41E340C7-6242-1F40-9493-E36CD5C9FDEC}" type="presOf" srcId="{D7131C57-6166-9A4D-9FDE-2E12B6EC4E9C}" destId="{F69762CA-9101-034F-B2B9-DE61E35B7D6D}" srcOrd="0" destOrd="3" presId="urn:microsoft.com/office/officeart/2005/8/layout/chevron1"/>
    <dgm:cxn modelId="{E12A36D5-DF95-E943-95A7-E122841235D5}" type="presOf" srcId="{7185D521-8F29-6743-9B33-460FE5BB6CCD}" destId="{F69762CA-9101-034F-B2B9-DE61E35B7D6D}" srcOrd="0" destOrd="1" presId="urn:microsoft.com/office/officeart/2005/8/layout/chevron1"/>
    <dgm:cxn modelId="{886050C1-6D13-45B6-88A9-DFA2F8A1FCFC}" srcId="{B4C3B42C-99DC-40C8-88B3-338D660D73F7}" destId="{00F38917-62EE-49A9-B531-6229A7143BBE}" srcOrd="3" destOrd="0" parTransId="{131002CE-1859-4D2C-A071-CC7BC1E9C368}" sibTransId="{4D9EAE73-EFBC-4FB0-A1AA-FB2BBFB5EC5F}"/>
    <dgm:cxn modelId="{E9056BD4-D876-084D-AB27-0DB90D3E265C}" srcId="{F9EB137D-33F3-4A65-94CA-D9AC8A57369A}" destId="{D7131C57-6166-9A4D-9FDE-2E12B6EC4E9C}" srcOrd="1" destOrd="0" parTransId="{F7297311-8598-DA48-A97A-11777AF33D2C}" sibTransId="{67E843B9-B66A-854C-B9E9-7211FD18A402}"/>
    <dgm:cxn modelId="{F004C274-96CC-994C-848F-20AE41DC32C0}" srcId="{E63F2796-E2DC-8D49-BA67-8806660D0961}" destId="{1F862ED3-EE7D-BB4E-92B8-7351B9A0D3CE}" srcOrd="1" destOrd="0" parTransId="{864DADDA-3D36-3D43-8375-6B914B5C0CD3}" sibTransId="{86767197-22EF-154E-AA9C-BCF8084E37CE}"/>
    <dgm:cxn modelId="{CFB1EFD7-4500-384A-8409-5A476E294BBF}" type="presOf" srcId="{83E60631-BDEF-4D0C-BEC4-D6729FFDCDE3}" destId="{9ACEFC0D-12D1-EB40-A86F-2A4478E6FF6B}" srcOrd="0" destOrd="0" presId="urn:microsoft.com/office/officeart/2005/8/layout/chevron1"/>
    <dgm:cxn modelId="{D81C1664-FF43-D749-B001-3485BDE81428}" type="presOf" srcId="{C1C20EF8-E801-4E87-A963-145EF820B446}" destId="{85D95885-2A3C-7442-AABF-DEB8C1CADD57}" srcOrd="0" destOrd="1" presId="urn:microsoft.com/office/officeart/2005/8/layout/chevron1"/>
    <dgm:cxn modelId="{2310A511-B484-4DA0-B4C9-12AB29455471}" srcId="{B4C3B42C-99DC-40C8-88B3-338D660D73F7}" destId="{ADD71C2A-AAB3-47E8-89A0-A9096D82C1D2}" srcOrd="0" destOrd="0" parTransId="{D473B688-279F-4FCF-BF25-6521815CE138}" sibTransId="{D03B199B-3C9B-421F-91C3-34AF60AB99ED}"/>
    <dgm:cxn modelId="{5213F134-0E9B-DF46-B51D-42088FB6A30E}" type="presOf" srcId="{2D89C285-4B88-47AF-848C-1400BDEB55DE}" destId="{85D95885-2A3C-7442-AABF-DEB8C1CADD57}" srcOrd="0" destOrd="2" presId="urn:microsoft.com/office/officeart/2005/8/layout/chevron1"/>
    <dgm:cxn modelId="{30965A66-FD00-429E-A853-DFAA4617F199}" srcId="{83E60631-BDEF-4D0C-BEC4-D6729FFDCDE3}" destId="{E5784ECC-A3C8-4034-87F4-1B43253E4087}" srcOrd="3" destOrd="0" parTransId="{2446A14F-C971-4861-AC75-1F0E1A9D5C34}" sibTransId="{B8007CD3-3B42-4617-910F-AEB6FBEB8697}"/>
    <dgm:cxn modelId="{2A9E5094-1383-4044-8E42-29F516E20B8A}" type="presOf" srcId="{E63F2796-E2DC-8D49-BA67-8806660D0961}" destId="{F69762CA-9101-034F-B2B9-DE61E35B7D6D}" srcOrd="0" destOrd="0" presId="urn:microsoft.com/office/officeart/2005/8/layout/chevron1"/>
    <dgm:cxn modelId="{6F93BF44-0874-FD43-9932-30FC4417DC9E}" type="presOf" srcId="{F9EB137D-33F3-4A65-94CA-D9AC8A57369A}" destId="{8A882FE3-54A1-FA4B-90D0-6D8432675B86}" srcOrd="0" destOrd="0" presId="urn:microsoft.com/office/officeart/2005/8/layout/chevron1"/>
    <dgm:cxn modelId="{C93D09EB-9CC9-4F2C-A70D-358510BAEE77}" srcId="{83E60631-BDEF-4D0C-BEC4-D6729FFDCDE3}" destId="{15B8CACB-704D-4B9C-BEC9-99189760D91A}" srcOrd="0" destOrd="0" parTransId="{2D6E0E66-82D2-416C-9B36-3F8C7939B4C0}" sibTransId="{8F1CC515-2C8F-4724-B463-C51F0092F853}"/>
    <dgm:cxn modelId="{5D293A7A-B3EC-3E4E-819C-B1DBD282DD1A}" type="presOf" srcId="{00F38917-62EE-49A9-B531-6229A7143BBE}" destId="{85D95885-2A3C-7442-AABF-DEB8C1CADD57}" srcOrd="0" destOrd="3" presId="urn:microsoft.com/office/officeart/2005/8/layout/chevron1"/>
    <dgm:cxn modelId="{342DC470-EC83-4763-B83B-5B2341FF09A8}" srcId="{0689E136-E0B4-4BF2-84D9-F1F31FB010FB}" destId="{B4C3B42C-99DC-40C8-88B3-338D660D73F7}" srcOrd="1" destOrd="0" parTransId="{C27BC29B-D9C2-4910-BC45-D95D161DD313}" sibTransId="{5478A447-C2DF-4428-899F-6702D93433A2}"/>
    <dgm:cxn modelId="{81B5E2C4-655F-417B-ADBB-0844C121321F}" srcId="{83E60631-BDEF-4D0C-BEC4-D6729FFDCDE3}" destId="{01E17B3A-2B30-43A9-AC56-19E6F1BAB0DC}" srcOrd="1" destOrd="0" parTransId="{50FF3C1D-429F-4C3D-9C11-EEA352081C66}" sibTransId="{C057304E-CD59-4164-9CD9-8131672CD0E4}"/>
    <dgm:cxn modelId="{69FBA329-6C19-4187-822B-A059FED3F1D2}" srcId="{0689E136-E0B4-4BF2-84D9-F1F31FB010FB}" destId="{F9EB137D-33F3-4A65-94CA-D9AC8A57369A}" srcOrd="2" destOrd="0" parTransId="{67433551-E923-441D-98BC-1994F95437BD}" sibTransId="{2B62DF99-328B-4CC5-8C92-97BB2C283052}"/>
    <dgm:cxn modelId="{6EEB8871-4041-2B4F-9343-23B5161C1B29}" type="presOf" srcId="{4A7FBF70-7FD8-44F6-892F-772CBAEA25BD}" destId="{3AE1B376-5B5A-0148-9573-B95B7D4DE7EB}" srcOrd="0" destOrd="2" presId="urn:microsoft.com/office/officeart/2005/8/layout/chevron1"/>
    <dgm:cxn modelId="{A4080AF2-6D7C-467D-9C0B-18E6C099BE9B}" srcId="{B4C3B42C-99DC-40C8-88B3-338D660D73F7}" destId="{2D89C285-4B88-47AF-848C-1400BDEB55DE}" srcOrd="2" destOrd="0" parTransId="{0C8378B0-E2DC-4FE3-AE44-3509FD1C6F5C}" sibTransId="{7B223AC6-5CD3-4DED-9916-D4AAD6B65AEC}"/>
    <dgm:cxn modelId="{820B1E46-B994-104F-88BA-01F414E16B62}" type="presOf" srcId="{B4C3B42C-99DC-40C8-88B3-338D660D73F7}" destId="{02F834FB-0568-3947-AFFE-18C6ABFDC759}" srcOrd="0" destOrd="0" presId="urn:microsoft.com/office/officeart/2005/8/layout/chevron1"/>
    <dgm:cxn modelId="{5F971360-D33F-B14F-B0CB-A8D70EF87CA8}" type="presOf" srcId="{0689E136-E0B4-4BF2-84D9-F1F31FB010FB}" destId="{15537A48-870C-5447-B027-53F2F79D50BF}" srcOrd="0" destOrd="0" presId="urn:microsoft.com/office/officeart/2005/8/layout/chevron1"/>
    <dgm:cxn modelId="{8BD49243-C8D4-5147-829B-86D045EB0D38}" srcId="{F9EB137D-33F3-4A65-94CA-D9AC8A57369A}" destId="{E63F2796-E2DC-8D49-BA67-8806660D0961}" srcOrd="0" destOrd="0" parTransId="{1E0E34DC-8544-9344-A426-454BE0C07B80}" sibTransId="{1893E8AA-0BCD-5545-A4A0-24994DF17EE7}"/>
    <dgm:cxn modelId="{1C6515D8-5BE5-0C4F-A976-BCBF6003B0E6}" srcId="{D7131C57-6166-9A4D-9FDE-2E12B6EC4E9C}" destId="{F6501C76-0E39-634D-BD5A-1F0D7FB7C849}" srcOrd="1" destOrd="0" parTransId="{4B5CD888-8CDE-2442-98DA-082BE080847D}" sibTransId="{7D233DC8-3985-1246-BBC1-0A05A433F4E7}"/>
    <dgm:cxn modelId="{EB0DCDE5-442D-416A-BF6A-DBB6EBF4233A}" srcId="{0689E136-E0B4-4BF2-84D9-F1F31FB010FB}" destId="{83E60631-BDEF-4D0C-BEC4-D6729FFDCDE3}" srcOrd="0" destOrd="0" parTransId="{B3F8D3AC-BE21-4A49-B198-CBDDC82C4674}" sibTransId="{BD2259F8-2E50-4E8C-A8A0-09C8A356FBAD}"/>
    <dgm:cxn modelId="{48B13C5D-4F99-5C4C-8DD1-0D60F68B434A}" srcId="{D7131C57-6166-9A4D-9FDE-2E12B6EC4E9C}" destId="{69309462-C23C-2E46-9D24-6874FED31B4E}" srcOrd="0" destOrd="0" parTransId="{D1F77220-EB7E-3F4F-9958-3152E3F22A7F}" sibTransId="{6B47BBD5-40BB-F549-8B34-BA485250974B}"/>
    <dgm:cxn modelId="{66786946-D882-5D4D-8992-C4C1578059C0}" type="presOf" srcId="{ADD71C2A-AAB3-47E8-89A0-A9096D82C1D2}" destId="{85D95885-2A3C-7442-AABF-DEB8C1CADD57}" srcOrd="0" destOrd="0" presId="urn:microsoft.com/office/officeart/2005/8/layout/chevron1"/>
    <dgm:cxn modelId="{34FEB47D-7CD4-457E-B118-723FD6FE31DE}" srcId="{B4C3B42C-99DC-40C8-88B3-338D660D73F7}" destId="{C1C20EF8-E801-4E87-A963-145EF820B446}" srcOrd="1" destOrd="0" parTransId="{F545EAD1-C3A8-479D-8914-0E6174D835D1}" sibTransId="{07C37036-554F-4699-8771-DD3FDB32F4A2}"/>
    <dgm:cxn modelId="{316AE41C-0956-244F-A11F-A1E7B20AD4C6}" type="presOf" srcId="{15B8CACB-704D-4B9C-BEC9-99189760D91A}" destId="{3AE1B376-5B5A-0148-9573-B95B7D4DE7EB}" srcOrd="0" destOrd="0" presId="urn:microsoft.com/office/officeart/2005/8/layout/chevron1"/>
    <dgm:cxn modelId="{7700FFED-A499-4140-9C9B-0BC60C86CAAE}" type="presOf" srcId="{F6501C76-0E39-634D-BD5A-1F0D7FB7C849}" destId="{F69762CA-9101-034F-B2B9-DE61E35B7D6D}" srcOrd="0" destOrd="5" presId="urn:microsoft.com/office/officeart/2005/8/layout/chevron1"/>
    <dgm:cxn modelId="{4298F380-A108-FD4D-BAFE-4EDFF5597E78}" type="presParOf" srcId="{15537A48-870C-5447-B027-53F2F79D50BF}" destId="{C22484EC-D08B-C340-ACE5-8AA5ED563508}" srcOrd="0" destOrd="0" presId="urn:microsoft.com/office/officeart/2005/8/layout/chevron1"/>
    <dgm:cxn modelId="{44FC7E85-727C-8E4C-8A09-D8D856CEBA97}" type="presParOf" srcId="{C22484EC-D08B-C340-ACE5-8AA5ED563508}" destId="{9ACEFC0D-12D1-EB40-A86F-2A4478E6FF6B}" srcOrd="0" destOrd="0" presId="urn:microsoft.com/office/officeart/2005/8/layout/chevron1"/>
    <dgm:cxn modelId="{10A96822-224F-9344-937D-0658FF353CE6}" type="presParOf" srcId="{C22484EC-D08B-C340-ACE5-8AA5ED563508}" destId="{3AE1B376-5B5A-0148-9573-B95B7D4DE7EB}" srcOrd="1" destOrd="0" presId="urn:microsoft.com/office/officeart/2005/8/layout/chevron1"/>
    <dgm:cxn modelId="{DACBE3AC-90C6-CA49-A57C-B4042BA730DF}" type="presParOf" srcId="{15537A48-870C-5447-B027-53F2F79D50BF}" destId="{194921A6-141D-B441-86FC-F3FFC40ABD51}" srcOrd="1" destOrd="0" presId="urn:microsoft.com/office/officeart/2005/8/layout/chevron1"/>
    <dgm:cxn modelId="{D3D39BBD-76FC-D84E-AF51-71C282150560}" type="presParOf" srcId="{15537A48-870C-5447-B027-53F2F79D50BF}" destId="{C425B042-84A4-4544-BB3C-146FC3050269}" srcOrd="2" destOrd="0" presId="urn:microsoft.com/office/officeart/2005/8/layout/chevron1"/>
    <dgm:cxn modelId="{E810E2E7-43AC-6547-92EC-1499CD16D1C2}" type="presParOf" srcId="{C425B042-84A4-4544-BB3C-146FC3050269}" destId="{02F834FB-0568-3947-AFFE-18C6ABFDC759}" srcOrd="0" destOrd="0" presId="urn:microsoft.com/office/officeart/2005/8/layout/chevron1"/>
    <dgm:cxn modelId="{76EDBBA9-4B82-0E4E-B322-A4CB986B13EC}" type="presParOf" srcId="{C425B042-84A4-4544-BB3C-146FC3050269}" destId="{85D95885-2A3C-7442-AABF-DEB8C1CADD57}" srcOrd="1" destOrd="0" presId="urn:microsoft.com/office/officeart/2005/8/layout/chevron1"/>
    <dgm:cxn modelId="{F9D94B01-4374-4943-B00E-F1CBC752BADE}" type="presParOf" srcId="{15537A48-870C-5447-B027-53F2F79D50BF}" destId="{8E95AA27-7342-C441-B679-FA8C16987624}" srcOrd="3" destOrd="0" presId="urn:microsoft.com/office/officeart/2005/8/layout/chevron1"/>
    <dgm:cxn modelId="{4B166811-8F81-9441-A83B-787E47B93FD9}" type="presParOf" srcId="{15537A48-870C-5447-B027-53F2F79D50BF}" destId="{BC91B2E0-2063-2243-BC5E-1FDF5575681C}" srcOrd="4" destOrd="0" presId="urn:microsoft.com/office/officeart/2005/8/layout/chevron1"/>
    <dgm:cxn modelId="{74A4548D-0CDD-3343-82C4-F13161974C50}" type="presParOf" srcId="{BC91B2E0-2063-2243-BC5E-1FDF5575681C}" destId="{8A882FE3-54A1-FA4B-90D0-6D8432675B86}" srcOrd="0" destOrd="0" presId="urn:microsoft.com/office/officeart/2005/8/layout/chevron1"/>
    <dgm:cxn modelId="{8D14289B-239B-8742-BD41-4E99ECB9A7A2}" type="presParOf" srcId="{BC91B2E0-2063-2243-BC5E-1FDF5575681C}" destId="{F69762CA-9101-034F-B2B9-DE61E35B7D6D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164EE-D5A4-442E-97C1-9AD954D261DF}">
      <dsp:nvSpPr>
        <dsp:cNvPr id="0" name=""/>
        <dsp:cNvSpPr/>
      </dsp:nvSpPr>
      <dsp:spPr>
        <a:xfrm>
          <a:off x="0" y="4353"/>
          <a:ext cx="6269038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21241-A04D-4039-B147-B73BC5FA318C}">
      <dsp:nvSpPr>
        <dsp:cNvPr id="0" name=""/>
        <dsp:cNvSpPr/>
      </dsp:nvSpPr>
      <dsp:spPr>
        <a:xfrm>
          <a:off x="280489" y="212981"/>
          <a:ext cx="509980" cy="509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CD0ED-8D16-4732-9AA6-49ACBE65230A}">
      <dsp:nvSpPr>
        <dsp:cNvPr id="0" name=""/>
        <dsp:cNvSpPr/>
      </dsp:nvSpPr>
      <dsp:spPr>
        <a:xfrm>
          <a:off x="1070958" y="4353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Environmental Overview</a:t>
          </a:r>
        </a:p>
      </dsp:txBody>
      <dsp:txXfrm>
        <a:off x="1070958" y="4353"/>
        <a:ext cx="5198079" cy="927236"/>
      </dsp:txXfrm>
    </dsp:sp>
    <dsp:sp modelId="{79039066-024C-4076-91CF-114D69097AAA}">
      <dsp:nvSpPr>
        <dsp:cNvPr id="0" name=""/>
        <dsp:cNvSpPr/>
      </dsp:nvSpPr>
      <dsp:spPr>
        <a:xfrm>
          <a:off x="0" y="1163398"/>
          <a:ext cx="6269038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95D1-F99A-450F-8290-8478F5C1E728}">
      <dsp:nvSpPr>
        <dsp:cNvPr id="0" name=""/>
        <dsp:cNvSpPr/>
      </dsp:nvSpPr>
      <dsp:spPr>
        <a:xfrm>
          <a:off x="280489" y="1372026"/>
          <a:ext cx="509980" cy="509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F1DAA-7824-43CC-881B-851B40D03E26}">
      <dsp:nvSpPr>
        <dsp:cNvPr id="0" name=""/>
        <dsp:cNvSpPr/>
      </dsp:nvSpPr>
      <dsp:spPr>
        <a:xfrm>
          <a:off x="1070958" y="1163398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Defining the Problem</a:t>
          </a:r>
        </a:p>
      </dsp:txBody>
      <dsp:txXfrm>
        <a:off x="1070958" y="1163398"/>
        <a:ext cx="5198079" cy="927236"/>
      </dsp:txXfrm>
    </dsp:sp>
    <dsp:sp modelId="{D2ADAECD-DC19-4DD9-A88D-EA20C7449697}">
      <dsp:nvSpPr>
        <dsp:cNvPr id="0" name=""/>
        <dsp:cNvSpPr/>
      </dsp:nvSpPr>
      <dsp:spPr>
        <a:xfrm>
          <a:off x="0" y="2322444"/>
          <a:ext cx="6269038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57DD3-4BAF-49D3-B889-29B903491125}">
      <dsp:nvSpPr>
        <dsp:cNvPr id="0" name=""/>
        <dsp:cNvSpPr/>
      </dsp:nvSpPr>
      <dsp:spPr>
        <a:xfrm>
          <a:off x="280489" y="2531072"/>
          <a:ext cx="509980" cy="5099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282EE-BABC-400A-AC26-812CD72C57FC}">
      <dsp:nvSpPr>
        <dsp:cNvPr id="0" name=""/>
        <dsp:cNvSpPr/>
      </dsp:nvSpPr>
      <dsp:spPr>
        <a:xfrm>
          <a:off x="1070958" y="2322444"/>
          <a:ext cx="2821067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Developing a roadmap</a:t>
          </a:r>
        </a:p>
      </dsp:txBody>
      <dsp:txXfrm>
        <a:off x="1070958" y="2322444"/>
        <a:ext cx="2821067" cy="927236"/>
      </dsp:txXfrm>
    </dsp:sp>
    <dsp:sp modelId="{010BD329-C439-4DAC-9677-C09763568A90}">
      <dsp:nvSpPr>
        <dsp:cNvPr id="0" name=""/>
        <dsp:cNvSpPr/>
      </dsp:nvSpPr>
      <dsp:spPr>
        <a:xfrm>
          <a:off x="3892025" y="2322444"/>
          <a:ext cx="2377012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Assess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Plan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Review</a:t>
          </a:r>
        </a:p>
      </dsp:txBody>
      <dsp:txXfrm>
        <a:off x="3892025" y="2322444"/>
        <a:ext cx="2377012" cy="927236"/>
      </dsp:txXfrm>
    </dsp:sp>
    <dsp:sp modelId="{622F3744-539E-420E-AC34-02DE660A2348}">
      <dsp:nvSpPr>
        <dsp:cNvPr id="0" name=""/>
        <dsp:cNvSpPr/>
      </dsp:nvSpPr>
      <dsp:spPr>
        <a:xfrm>
          <a:off x="0" y="3481489"/>
          <a:ext cx="6269038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EABB1-7FEF-4DBC-A05A-D5545A572B71}">
      <dsp:nvSpPr>
        <dsp:cNvPr id="0" name=""/>
        <dsp:cNvSpPr/>
      </dsp:nvSpPr>
      <dsp:spPr>
        <a:xfrm>
          <a:off x="280489" y="3690118"/>
          <a:ext cx="509980" cy="5099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07855-FDE1-4C0F-800E-96191F7CD611}">
      <dsp:nvSpPr>
        <dsp:cNvPr id="0" name=""/>
        <dsp:cNvSpPr/>
      </dsp:nvSpPr>
      <dsp:spPr>
        <a:xfrm>
          <a:off x="1070958" y="3481489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The importance of communications</a:t>
          </a:r>
        </a:p>
      </dsp:txBody>
      <dsp:txXfrm>
        <a:off x="1070958" y="3481489"/>
        <a:ext cx="5198079" cy="927236"/>
      </dsp:txXfrm>
    </dsp:sp>
    <dsp:sp modelId="{39E8F8EC-4B97-4E03-B2DC-4B06ED1DD5C7}">
      <dsp:nvSpPr>
        <dsp:cNvPr id="0" name=""/>
        <dsp:cNvSpPr/>
      </dsp:nvSpPr>
      <dsp:spPr>
        <a:xfrm>
          <a:off x="0" y="4640535"/>
          <a:ext cx="6269038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33EA7-0484-49BA-982B-261FFA47F0F7}">
      <dsp:nvSpPr>
        <dsp:cNvPr id="0" name=""/>
        <dsp:cNvSpPr/>
      </dsp:nvSpPr>
      <dsp:spPr>
        <a:xfrm>
          <a:off x="280489" y="4849163"/>
          <a:ext cx="509980" cy="5099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59166-FFC7-4976-923B-6F5AD8282069}">
      <dsp:nvSpPr>
        <dsp:cNvPr id="0" name=""/>
        <dsp:cNvSpPr/>
      </dsp:nvSpPr>
      <dsp:spPr>
        <a:xfrm>
          <a:off x="1070958" y="4640535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Questions?</a:t>
          </a:r>
        </a:p>
      </dsp:txBody>
      <dsp:txXfrm>
        <a:off x="1070958" y="4640535"/>
        <a:ext cx="5198079" cy="927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EFC0D-12D1-EB40-A86F-2A4478E6FF6B}">
      <dsp:nvSpPr>
        <dsp:cNvPr id="0" name=""/>
        <dsp:cNvSpPr/>
      </dsp:nvSpPr>
      <dsp:spPr>
        <a:xfrm>
          <a:off x="5482" y="194991"/>
          <a:ext cx="3645544" cy="9180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700" kern="1200"/>
            <a:t>How have things changed for:</a:t>
          </a:r>
        </a:p>
      </dsp:txBody>
      <dsp:txXfrm>
        <a:off x="464482" y="194991"/>
        <a:ext cx="2727544" cy="918000"/>
      </dsp:txXfrm>
    </dsp:sp>
    <dsp:sp modelId="{3AE1B376-5B5A-0148-9573-B95B7D4DE7EB}">
      <dsp:nvSpPr>
        <dsp:cNvPr id="0" name=""/>
        <dsp:cNvSpPr/>
      </dsp:nvSpPr>
      <dsp:spPr>
        <a:xfrm>
          <a:off x="5482" y="1227741"/>
          <a:ext cx="2916435" cy="2934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/>
            <a:t>My employees?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/>
            <a:t>My clients?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/>
            <a:t>My partners?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/>
            <a:t>My funders?</a:t>
          </a:r>
        </a:p>
      </dsp:txBody>
      <dsp:txXfrm>
        <a:off x="5482" y="1227741"/>
        <a:ext cx="2916435" cy="2934791"/>
      </dsp:txXfrm>
    </dsp:sp>
    <dsp:sp modelId="{02F834FB-0568-3947-AFFE-18C6ABFDC759}">
      <dsp:nvSpPr>
        <dsp:cNvPr id="0" name=""/>
        <dsp:cNvSpPr/>
      </dsp:nvSpPr>
      <dsp:spPr>
        <a:xfrm>
          <a:off x="3435027" y="194991"/>
          <a:ext cx="3645544" cy="918000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700" kern="1200"/>
            <a:t>What does this mean for the organization?</a:t>
          </a:r>
        </a:p>
      </dsp:txBody>
      <dsp:txXfrm>
        <a:off x="3894027" y="194991"/>
        <a:ext cx="2727544" cy="918000"/>
      </dsp:txXfrm>
    </dsp:sp>
    <dsp:sp modelId="{85D95885-2A3C-7442-AABF-DEB8C1CADD57}">
      <dsp:nvSpPr>
        <dsp:cNvPr id="0" name=""/>
        <dsp:cNvSpPr/>
      </dsp:nvSpPr>
      <dsp:spPr>
        <a:xfrm>
          <a:off x="3435027" y="1227741"/>
          <a:ext cx="2916435" cy="2934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/>
            <a:t>How does it affect the delivery of core programs or projects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/>
            <a:t>How does it relate to organization’s core principles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/>
            <a:t>Has it changed my organization’s culture?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/>
            <a:t>What key decisions do I need to address right now?</a:t>
          </a:r>
        </a:p>
      </dsp:txBody>
      <dsp:txXfrm>
        <a:off x="3435027" y="1227741"/>
        <a:ext cx="2916435" cy="2934791"/>
      </dsp:txXfrm>
    </dsp:sp>
    <dsp:sp modelId="{8A882FE3-54A1-FA4B-90D0-6D8432675B86}">
      <dsp:nvSpPr>
        <dsp:cNvPr id="0" name=""/>
        <dsp:cNvSpPr/>
      </dsp:nvSpPr>
      <dsp:spPr>
        <a:xfrm>
          <a:off x="6864572" y="194991"/>
          <a:ext cx="3645544" cy="918000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700" kern="1200" dirty="0"/>
            <a:t>Priorities</a:t>
          </a:r>
        </a:p>
      </dsp:txBody>
      <dsp:txXfrm>
        <a:off x="7323572" y="194991"/>
        <a:ext cx="2727544" cy="918000"/>
      </dsp:txXfrm>
    </dsp:sp>
    <dsp:sp modelId="{F69762CA-9101-034F-B2B9-DE61E35B7D6D}">
      <dsp:nvSpPr>
        <dsp:cNvPr id="0" name=""/>
        <dsp:cNvSpPr/>
      </dsp:nvSpPr>
      <dsp:spPr>
        <a:xfrm>
          <a:off x="6864572" y="1227741"/>
          <a:ext cx="2916435" cy="2934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 b="1"/>
          </a:pPr>
          <a:r>
            <a:rPr lang="en-US" sz="1700" b="0" kern="1200" dirty="0"/>
            <a:t>External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 b="1"/>
          </a:pPr>
          <a:r>
            <a:rPr lang="en-US" sz="1700" b="0" kern="1200" dirty="0"/>
            <a:t>Current health and safety guidelines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 b="1"/>
          </a:pPr>
          <a:r>
            <a:rPr lang="en-US" sz="1700" b="0" kern="1200" dirty="0"/>
            <a:t>Economic impact - how does it affect my funding?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 b="1"/>
          </a:pPr>
          <a:r>
            <a:rPr lang="en-US" sz="1700" b="0" kern="1200" dirty="0"/>
            <a:t>Internal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 b="1"/>
          </a:pPr>
          <a:r>
            <a:rPr lang="en-US" sz="1700" b="0" kern="1200" dirty="0"/>
            <a:t>Getting people back to work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 b="1"/>
          </a:pPr>
          <a:r>
            <a:rPr lang="en-US" sz="1700" b="0" kern="1200" dirty="0"/>
            <a:t>Have the needs of my clients/students changed?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 b="1"/>
          </a:pPr>
          <a:endParaRPr lang="en-US" sz="1700" b="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 b="1"/>
          </a:pPr>
          <a:endParaRPr lang="en-US" sz="1700" kern="1200" dirty="0"/>
        </a:p>
      </dsp:txBody>
      <dsp:txXfrm>
        <a:off x="6864572" y="1227741"/>
        <a:ext cx="2916435" cy="2934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23E32-43E2-3741-8FA5-2F76BE64827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1B977-61C1-0E47-9C7F-2FF840AEF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9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Nikki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B977-61C1-0E47-9C7F-2FF840AEF5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50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Nikki</a:t>
            </a:r>
          </a:p>
          <a:p>
            <a:pPr lvl="1"/>
            <a:r>
              <a:rPr lang="en-US" dirty="0"/>
              <a:t>Good communication underpins the whole process of building a roadmap</a:t>
            </a:r>
          </a:p>
          <a:p>
            <a:pPr lvl="1"/>
            <a:r>
              <a:rPr lang="en-US" dirty="0"/>
              <a:t>Roadmap offers a framework that you can use to share with others – how and why you have made these key decisions. How you are managing in the dynamic environment. Creates trust and confidence during this period of instability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B977-61C1-0E47-9C7F-2FF840AEF5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Nikki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B977-61C1-0E47-9C7F-2FF840AEF5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66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Nikki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B977-61C1-0E47-9C7F-2FF840AEF5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Nikki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B977-61C1-0E47-9C7F-2FF840AEF5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Nikki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Strategic Plan – </a:t>
            </a:r>
            <a:r>
              <a:rPr lang="en-US" sz="1200" dirty="0"/>
              <a:t>This does not mean that your strategy plan no longer fits – in fact, those organizations with solid strategy plan will likely weather this crisis more effectively but it will need some adaptation to current situation – hence the roadmap</a:t>
            </a:r>
          </a:p>
          <a:p>
            <a:pPr lvl="1"/>
            <a:r>
              <a:rPr lang="en-US" dirty="0"/>
              <a:t>Road Map - </a:t>
            </a:r>
            <a:r>
              <a:rPr lang="en-US" sz="1300" dirty="0"/>
              <a:t>To create a place of ‘stability’ in this place of change and unknown</a:t>
            </a:r>
          </a:p>
          <a:p>
            <a:pPr lvl="1"/>
            <a:r>
              <a:rPr lang="en-US" sz="1300" dirty="0"/>
              <a:t>This is about creating a roadmap that is good enough for your organization right now – Not striving for perfection and need to be able to adapt and change as new information/issues come online</a:t>
            </a:r>
          </a:p>
          <a:p>
            <a:endParaRPr lang="en-US" dirty="0"/>
          </a:p>
          <a:p>
            <a:r>
              <a:rPr lang="en-US" dirty="0"/>
              <a:t>Make the point that they coexist. Need to balance action and planning. Act for employees for near term and plan for the future (look at </a:t>
            </a:r>
            <a:r>
              <a:rPr lang="en-US" dirty="0" err="1"/>
              <a:t>Bridgespan</a:t>
            </a:r>
            <a:r>
              <a:rPr lang="en-US" dirty="0"/>
              <a:t> webinar) survival now and sustainability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B977-61C1-0E47-9C7F-2FF840AEF5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17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B977-61C1-0E47-9C7F-2FF840AEF5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7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Jen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B977-61C1-0E47-9C7F-2FF840AEF5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13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r>
              <a:rPr lang="en-US" dirty="0"/>
              <a:t>Jen</a:t>
            </a:r>
          </a:p>
          <a:p>
            <a:r>
              <a:rPr lang="en-US" dirty="0"/>
              <a:t>The intent is to have a framework to manage the dynamic environment, how to make key decisions, how to adapt as needed</a:t>
            </a:r>
          </a:p>
          <a:p>
            <a:pPr lvl="1"/>
            <a:r>
              <a:rPr lang="en-US" dirty="0"/>
              <a:t>Information changing quickly – need constant feedback loops</a:t>
            </a:r>
          </a:p>
          <a:p>
            <a:pPr lvl="1"/>
            <a:r>
              <a:rPr lang="en-US" dirty="0"/>
              <a:t>Plans and actions are dynamic, adaptive and flexible based on new information, changing needs, impacts and unintended consequences</a:t>
            </a:r>
          </a:p>
          <a:p>
            <a:pPr lvl="1"/>
            <a:r>
              <a:rPr lang="en-US" dirty="0"/>
              <a:t>Managing risk – urgency and importance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00E30-09F2-48D2-B559-AA5CD45B82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3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1B977-61C1-0E47-9C7F-2FF840AEF5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5FF4-BC09-5045-BEF3-27BC9C52E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46A1A-E4B2-5F44-9FD3-27A9041EF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9AB80-D500-1644-9576-F3B558D6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4B97-B11C-AC44-9F6E-9C3300B7125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C8809-2B89-054B-B61F-41ED1F23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D7845-2B52-4040-A0C7-CD17D8F4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616-60C7-D048-A167-DA7B08C8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6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0332-E4DC-8247-BF53-11DA172FC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3E8D7-67C2-A54A-A2DB-F2165D24A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EF2FE-38E4-A247-9AD9-9460E03C5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4B97-B11C-AC44-9F6E-9C3300B7125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6696A-8129-214C-BB65-9C35E9C3F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53686-747A-8148-B23C-838B7D10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616-60C7-D048-A167-DA7B08C8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5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8B546-B92F-B746-BDAE-DB71A1BB1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8A982-D013-BE48-9DD1-0DB4110CB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E1919-7F93-1E47-A4A1-A6466D895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4B97-B11C-AC44-9F6E-9C3300B7125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A38C3-433F-E046-8200-93BFBDCA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1C1B3-9559-5C4A-920A-1E8ECED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616-60C7-D048-A167-DA7B08C8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6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4BAC8-EFB9-B64E-A78E-BF57AD3C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E4074-7672-4049-8212-366F2E093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580E6-5625-4345-AA46-92A09C10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4B97-B11C-AC44-9F6E-9C3300B7125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749E7-DE12-2E49-BD16-027A6D4A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6C4AB-B5D0-8642-8AAF-0F4BC7AA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616-60C7-D048-A167-DA7B08C8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3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C82B-24DA-674F-8C46-89A0A477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6A5-DE87-B74D-B51B-6F8A260DE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1B0A3-E661-1A49-AB3B-E8E17CA4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4B97-B11C-AC44-9F6E-9C3300B7125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2BBC2-1582-B445-8F84-6029D39EF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E7347-2243-A14D-9C7E-86C2EC4F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616-60C7-D048-A167-DA7B08C8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5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2E85-7988-3940-BC3A-76849844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8C037-AFA4-AE4F-A8B8-0071FF1D0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F1147-1565-6F45-B395-CF4F9B42D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EA3DB-180B-1144-9ECB-16104C5DA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4B97-B11C-AC44-9F6E-9C3300B7125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A6E94-C5D2-F146-8C57-1C272A4C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D9FDC-3558-AD47-89AA-C0434E3A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616-60C7-D048-A167-DA7B08C8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87E7-A349-2148-9B20-436404E8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90A26-9270-2D4B-BF7E-183F1445E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69196-FD19-6B41-B5CF-CD1B39C9C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40CF0E-E34C-7248-B20B-034DC1BD8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3153CC-B42D-484A-AE50-C37AF3975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09E4F-574E-F64A-BA0E-F92CA6B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4B97-B11C-AC44-9F6E-9C3300B7125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BF43B-22F8-814F-9C44-F640F7FC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CC3DB8-6F6D-9747-BA8B-6ADA56EF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616-60C7-D048-A167-DA7B08C8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6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BAEA6-816C-8048-80EE-D54E4480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209C6-10E4-984F-B99A-802E31D6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4B97-B11C-AC44-9F6E-9C3300B7125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3A344-D67B-A24C-A2DF-A698C62E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22E85-2DC2-DB46-855E-85F9FF67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616-60C7-D048-A167-DA7B08C8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2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3F0C8B-B522-F947-AF9E-3B9C501ED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4B97-B11C-AC44-9F6E-9C3300B7125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BCE1B5-DF05-8649-A5B7-3D1BDEB67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FE4A2-1968-DD4D-A595-4173AA72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616-60C7-D048-A167-DA7B08C8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1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0906-7B95-934C-A2FF-7AFB14CC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FF133-D350-E748-82D2-E3C9261BF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D9243-1389-D948-80FC-251C47A9F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3D0B3-0219-5D48-938C-08CE20022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4B97-B11C-AC44-9F6E-9C3300B7125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E226B-8F9B-674C-A4E2-33FE23AB3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96E81-A6E2-DB4D-953C-D24C05CE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616-60C7-D048-A167-DA7B08C8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4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24EBD-0070-C047-84B7-EB4FDC63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B1D4E3-C23F-AE49-85A0-B15C5DB39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05094-8C44-C741-83F5-71CC42F14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3B1EA-B314-374E-8AD9-1F0BF078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4B97-B11C-AC44-9F6E-9C3300B7125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0AB45-9342-624A-A54A-B66946B5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64312-5908-6A4B-ADC9-E3898304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F616-60C7-D048-A167-DA7B08C8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1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0253F8-54A8-8947-9342-3156FC6E2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9CF48-A025-C744-B69C-372236538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150C-CF3C-ED41-AABD-D286412E2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74B97-B11C-AC44-9F6E-9C3300B7125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CA48F-FEC8-4F4F-92B9-4681630AE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05AB7-C861-3B44-87BD-24576021C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F616-60C7-D048-A167-DA7B08C8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9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picpedia.org/highway-signs/r/review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thebluediamondgallery.com/handwriting/c/communicat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ikkimac@uvic.ca" TargetMode="Externa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internationaljournalofresearch.com/2018/01/29/environmental-awareness-among-school-students-a-case-study-of-prevention-and-basic-awareness-of-deforestat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picpedia.org/highway-signs/c/crisis-intervention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picpedia.org/handwriting/p/plan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photo.stackexchange.com/questions/11274/what-is-one-single-point-perspective-photograph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dgespan.org/forms/download/nonprofit-scenario-planning-tool-download" TargetMode="External"/><Relationship Id="rId3" Type="http://schemas.openxmlformats.org/officeDocument/2006/relationships/tags" Target="../tags/tag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C3EFD13-3CD8-4457-B029-DD736C9E9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AA9B61C3-6D3C-4B90-B343-810EC252B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63045" y="2216693"/>
            <a:ext cx="7447880" cy="3531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ADC75-3F00-5C46-A36A-3ED4CD33E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099" y="2571909"/>
            <a:ext cx="5875165" cy="2826912"/>
          </a:xfrm>
        </p:spPr>
        <p:txBody>
          <a:bodyPr anchor="ctr">
            <a:normAutofit/>
          </a:bodyPr>
          <a:lstStyle/>
          <a:p>
            <a:pPr algn="l"/>
            <a:r>
              <a:rPr lang="en-US" sz="4700">
                <a:solidFill>
                  <a:srgbClr val="FFFFFF"/>
                </a:solidFill>
              </a:rPr>
              <a:t>Navigating the new normal – A roadmap for decision-making and communication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C1257FDB-F578-4AA9-844B-CF6CFA2FA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63045" y="1515074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9999F923-F60C-4033-A0C7-BA36D1A441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897783" y="1172042"/>
            <a:ext cx="687754" cy="3820237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F8C27FAF-AD0A-489C-A7B5-16CBFBB06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897783" y="987643"/>
            <a:ext cx="347200" cy="3699706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583B1E3E-6E8E-4E48-9EA6-56F1E306AA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40829" y="965200"/>
            <a:ext cx="330415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E129B-FDE1-2047-A2B8-CDBA77691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562" y="1286933"/>
            <a:ext cx="2653285" cy="2843319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June 25, 2020</a:t>
            </a:r>
          </a:p>
          <a:p>
            <a:r>
              <a:rPr lang="en-US" sz="2800">
                <a:solidFill>
                  <a:srgbClr val="FFFFFF"/>
                </a:solidFill>
              </a:rPr>
              <a:t>School of Public Administration</a:t>
            </a:r>
          </a:p>
          <a:p>
            <a:r>
              <a:rPr lang="en-US" sz="2800">
                <a:solidFill>
                  <a:srgbClr val="FFFFFF"/>
                </a:solidFill>
              </a:rPr>
              <a:t>University of Victoria</a:t>
            </a:r>
          </a:p>
        </p:txBody>
      </p:sp>
    </p:spTree>
    <p:extLst>
      <p:ext uri="{BB962C8B-B14F-4D97-AF65-F5344CB8AC3E}">
        <p14:creationId xmlns:p14="http://schemas.microsoft.com/office/powerpoint/2010/main" val="130847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A0A22-61A1-0F4E-AAB4-79453A10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Review</a:t>
            </a:r>
          </a:p>
        </p:txBody>
      </p:sp>
      <p:pic>
        <p:nvPicPr>
          <p:cNvPr id="5" name="Picture 4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C39BEB88-3703-8748-8C19-7EDC4F792D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8803" r="3" b="2940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F2B22-4D5F-B94E-89A4-9CA025FB8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1900"/>
              <a:t>Changing environment, no precedent means building in ongoing review is critical</a:t>
            </a:r>
          </a:p>
          <a:p>
            <a:r>
              <a:rPr lang="en-US" sz="1900"/>
              <a:t>Need to be agile and adapt the roadmap to respond</a:t>
            </a:r>
          </a:p>
          <a:p>
            <a:r>
              <a:rPr lang="en-US" sz="1900"/>
              <a:t>Create feedback loops and other information sources to feed the review and adaptation process</a:t>
            </a:r>
          </a:p>
          <a:p>
            <a:r>
              <a:rPr lang="en-US" sz="1900"/>
              <a:t>Include learning from others – find out what others are doing and how that can be used in my organization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0C8D5-3621-3D47-904C-C4B6FE38DA92}"/>
              </a:ext>
            </a:extLst>
          </p:cNvPr>
          <p:cNvSpPr txBox="1"/>
          <p:nvPr/>
        </p:nvSpPr>
        <p:spPr>
          <a:xfrm>
            <a:off x="4770414" y="5976907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picpedia.org/highway-signs/r/review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8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17FFD-E759-4F4E-AB73-20D6F365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Communicate</a:t>
            </a:r>
          </a:p>
        </p:txBody>
      </p:sp>
      <p:pic>
        <p:nvPicPr>
          <p:cNvPr id="5" name="Picture 4" descr="A picture containing person, phone, cellphone, holding&#10;&#10;Description automatically generated">
            <a:extLst>
              <a:ext uri="{FF2B5EF4-FFF2-40B4-BE49-F238E27FC236}">
                <a16:creationId xmlns:a16="http://schemas.microsoft.com/office/drawing/2014/main" id="{3B58359D-A92E-E943-88CF-681E2F90CB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r="3" b="12074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8FE43-337F-264C-A827-4DC1D0C53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1700"/>
              <a:t>Need to make special effort to create opportunities for dialogue, engagement and communication</a:t>
            </a:r>
          </a:p>
          <a:p>
            <a:pPr lvl="1"/>
            <a:r>
              <a:rPr lang="en-US" sz="1700"/>
              <a:t>To address the anxiety and fear of the unknown/rapid change</a:t>
            </a:r>
          </a:p>
          <a:p>
            <a:pPr lvl="1"/>
            <a:r>
              <a:rPr lang="en-US" sz="1700"/>
              <a:t>To build trust and confidence during this period of instability</a:t>
            </a:r>
          </a:p>
          <a:p>
            <a:r>
              <a:rPr lang="en-US" sz="1700"/>
              <a:t>Roadmap offers framework to help communicate where we are going </a:t>
            </a:r>
          </a:p>
          <a:p>
            <a:r>
              <a:rPr lang="en-US" sz="1700"/>
              <a:t>Connect roadmap back to basic principles of the organization (critical to building trust)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8227F9-6C4F-284A-8445-E5014205CFDA}"/>
              </a:ext>
            </a:extLst>
          </p:cNvPr>
          <p:cNvSpPr txBox="1"/>
          <p:nvPr/>
        </p:nvSpPr>
        <p:spPr>
          <a:xfrm>
            <a:off x="4770414" y="5976907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thebluediamondgallery.com/handwriting/c/communicate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9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EE25-0D73-8A40-82CE-E7A4199FC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56A257-80FE-4E41-9AB9-131438914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492" y="1690688"/>
            <a:ext cx="7010400" cy="294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822464-1299-E740-B9B8-E0389F825FFA}"/>
              </a:ext>
            </a:extLst>
          </p:cNvPr>
          <p:cNvSpPr txBox="1"/>
          <p:nvPr/>
        </p:nvSpPr>
        <p:spPr>
          <a:xfrm>
            <a:off x="2620370" y="4995080"/>
            <a:ext cx="3780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Nikki Macdonald, PhD</a:t>
            </a:r>
          </a:p>
          <a:p>
            <a:r>
              <a:rPr lang="en-US" dirty="0">
                <a:hlinkClick r:id="rId3"/>
              </a:rPr>
              <a:t>nikkimac@uvic.ca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6A585-F0F8-9A48-A7F5-FC43AEDF3D7E}"/>
              </a:ext>
            </a:extLst>
          </p:cNvPr>
          <p:cNvSpPr txBox="1"/>
          <p:nvPr/>
        </p:nvSpPr>
        <p:spPr>
          <a:xfrm>
            <a:off x="6400800" y="4995080"/>
            <a:ext cx="426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Jennifer Hall, PhD (c)</a:t>
            </a:r>
          </a:p>
          <a:p>
            <a:r>
              <a:rPr lang="en-US" dirty="0"/>
              <a:t>jjhall0405@gmail.com</a:t>
            </a:r>
          </a:p>
        </p:txBody>
      </p:sp>
    </p:spTree>
    <p:extLst>
      <p:ext uri="{BB962C8B-B14F-4D97-AF65-F5344CB8AC3E}">
        <p14:creationId xmlns:p14="http://schemas.microsoft.com/office/powerpoint/2010/main" val="399630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78571-6124-2442-80C9-B3473B50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Overview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32CE01-0063-46FA-AAF1-D643C8D36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254123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784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C955BC-3D83-D142-9844-144DED07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Environmental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4DDB6-48DA-3B48-A5CC-9729DEBB3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1700"/>
              <a:t>Challenge with this crisis – it is a slow-moving crisis with unknown boundaries</a:t>
            </a:r>
          </a:p>
          <a:p>
            <a:r>
              <a:rPr lang="en-US" sz="1700"/>
              <a:t>Significant uncertainty</a:t>
            </a:r>
          </a:p>
          <a:p>
            <a:pPr lvl="1"/>
            <a:r>
              <a:rPr lang="en-US" sz="1700"/>
              <a:t>Timing of the crisis and recovery</a:t>
            </a:r>
          </a:p>
          <a:p>
            <a:pPr lvl="1"/>
            <a:r>
              <a:rPr lang="en-US" sz="1700"/>
              <a:t>What impact it will have on economy, on community, on organization</a:t>
            </a:r>
          </a:p>
          <a:p>
            <a:pPr lvl="1"/>
            <a:r>
              <a:rPr lang="en-US" sz="1700"/>
              <a:t>Minimal historical precedent to draw on for predictions</a:t>
            </a:r>
          </a:p>
          <a:p>
            <a:r>
              <a:rPr lang="en-US" sz="1700"/>
              <a:t>We are moving into a phase of transition – from the initial crisis towards recovery</a:t>
            </a:r>
          </a:p>
          <a:p>
            <a:pPr marL="0" indent="0">
              <a:buNone/>
            </a:pPr>
            <a:endParaRPr lang="en-US" sz="1700"/>
          </a:p>
          <a:p>
            <a:pPr marL="457200" lvl="1" indent="0">
              <a:buNone/>
            </a:pPr>
            <a:endParaRPr lang="en-US" sz="1700"/>
          </a:p>
        </p:txBody>
      </p:sp>
      <p:pic>
        <p:nvPicPr>
          <p:cNvPr id="5" name="Picture 4" descr="A view of a river&#10;&#10;Description automatically generated">
            <a:extLst>
              <a:ext uri="{FF2B5EF4-FFF2-40B4-BE49-F238E27FC236}">
                <a16:creationId xmlns:a16="http://schemas.microsoft.com/office/drawing/2014/main" id="{5EECBA50-7CAE-DE4E-A2D6-1839B0E2B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8018" r="3" b="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5930D1-7F26-1D4C-9E25-2DC2E9CFF8B1}"/>
              </a:ext>
            </a:extLst>
          </p:cNvPr>
          <p:cNvSpPr txBox="1"/>
          <p:nvPr/>
        </p:nvSpPr>
        <p:spPr>
          <a:xfrm>
            <a:off x="8441969" y="5855693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internationaljournalofresearch.com/2018/01/29/environmental-awareness-among-school-students-a-case-study-of-prevention-and-basic-awareness-of-deforestation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9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04FA4E-C4DC-F04F-8730-2B6D1FEF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3ADB8-BCA2-4F46-A819-1A5076EA9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1500" dirty="0"/>
              <a:t>Focus:</a:t>
            </a:r>
          </a:p>
          <a:p>
            <a:pPr lvl="1"/>
            <a:r>
              <a:rPr lang="en-US" sz="1500" dirty="0"/>
              <a:t>social distancing and flattening the curve</a:t>
            </a:r>
          </a:p>
          <a:p>
            <a:pPr lvl="1"/>
            <a:r>
              <a:rPr lang="en-US" sz="1500" dirty="0"/>
              <a:t>significant government support including wage subsidies, rent subsidies and targeted support for NGO sector and PSE</a:t>
            </a:r>
          </a:p>
          <a:p>
            <a:pPr lvl="1"/>
            <a:r>
              <a:rPr lang="en-US" sz="1500" dirty="0"/>
              <a:t>Additional support to individuals and households reduced the burden on organizations as well</a:t>
            </a:r>
          </a:p>
          <a:p>
            <a:pPr lvl="1"/>
            <a:r>
              <a:rPr lang="en-US" sz="1500" dirty="0"/>
              <a:t>new tools and ways of working together during this time</a:t>
            </a:r>
          </a:p>
          <a:p>
            <a:pPr lvl="1"/>
            <a:r>
              <a:rPr lang="en-US" sz="1500" dirty="0"/>
              <a:t>unprecedented levels of cooperation amongst governments, within communities</a:t>
            </a:r>
          </a:p>
          <a:p>
            <a:pPr lvl="1"/>
            <a:r>
              <a:rPr lang="en-US" sz="1500" dirty="0"/>
              <a:t>And great stories of caring and compassion </a:t>
            </a:r>
          </a:p>
          <a:p>
            <a:pPr lvl="1"/>
            <a:endParaRPr lang="en-US" sz="1500" dirty="0"/>
          </a:p>
          <a:p>
            <a:pPr marL="457200" lvl="1" indent="0">
              <a:buNone/>
            </a:pPr>
            <a:endParaRPr lang="en-US" sz="1500" dirty="0"/>
          </a:p>
        </p:txBody>
      </p:sp>
      <p:pic>
        <p:nvPicPr>
          <p:cNvPr id="5" name="Picture 4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0A0A8299-8026-C544-83A5-74ED1B03F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3340" r="7036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C54AB0-C285-AE48-A058-CE6F710E091C}"/>
              </a:ext>
            </a:extLst>
          </p:cNvPr>
          <p:cNvSpPr txBox="1"/>
          <p:nvPr/>
        </p:nvSpPr>
        <p:spPr>
          <a:xfrm>
            <a:off x="8594254" y="5855693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picpedia.org/highway-signs/c/crisis-intervention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1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D5CC39-EC70-E546-9D1B-119720F8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Defining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F92F5-3B58-0D4B-91C8-C496ED874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8864502" cy="3563159"/>
          </a:xfrm>
        </p:spPr>
        <p:txBody>
          <a:bodyPr>
            <a:normAutofit/>
          </a:bodyPr>
          <a:lstStyle/>
          <a:p>
            <a:r>
              <a:rPr lang="en-US" b="1" dirty="0"/>
              <a:t>What we heard </a:t>
            </a:r>
          </a:p>
          <a:p>
            <a:pPr lvl="1"/>
            <a:r>
              <a:rPr lang="en-US" sz="2800" dirty="0"/>
              <a:t>Organizations need tools to navigate the new normal</a:t>
            </a:r>
          </a:p>
          <a:p>
            <a:pPr lvl="1"/>
            <a:r>
              <a:rPr lang="en-US" sz="2800" dirty="0"/>
              <a:t>Need a roadmap to guide their decision-making over the next 6 months – 2 years</a:t>
            </a:r>
          </a:p>
          <a:p>
            <a:pPr lvl="1"/>
            <a:r>
              <a:rPr lang="en-US" sz="2800" dirty="0"/>
              <a:t>Ability to be agile and adaptive recognizing that there is nothing certain in the new normal</a:t>
            </a:r>
          </a:p>
          <a:p>
            <a:pPr lvl="1"/>
            <a:r>
              <a:rPr lang="en-US" sz="3200" dirty="0"/>
              <a:t>Continue risk of resurgence (until vaccine)</a:t>
            </a:r>
          </a:p>
          <a:p>
            <a:pPr lvl="2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2456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EE998D-29B2-3349-8DC2-FCFFCD13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Strategic Plan versus Road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838C0-0B60-8B49-820B-96C7FF9A4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/>
              <a:t>Strategic Planning </a:t>
            </a:r>
            <a:r>
              <a:rPr lang="en-US" sz="3200" dirty="0"/>
              <a:t>– normally start with the big objectives – major goals and then build a plan to get us there</a:t>
            </a:r>
          </a:p>
          <a:p>
            <a:r>
              <a:rPr lang="en-US" sz="3200" b="1" dirty="0"/>
              <a:t>Roadmap</a:t>
            </a:r>
            <a:r>
              <a:rPr lang="en-US" sz="3200" dirty="0"/>
              <a:t> – intended to address the immediate situation. Focuses on short term to get through crisis and into recovery</a:t>
            </a:r>
          </a:p>
          <a:p>
            <a:endParaRPr lang="en-US" sz="1300" dirty="0"/>
          </a:p>
          <a:p>
            <a:pPr lvl="2"/>
            <a:endParaRPr lang="en-US" sz="1300" dirty="0"/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0FE3C372-DCE2-9C43-A0E5-9CB81A8F61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10040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33DD0-1250-4F41-A8ED-E2329FE20614}"/>
              </a:ext>
            </a:extLst>
          </p:cNvPr>
          <p:cNvSpPr txBox="1"/>
          <p:nvPr/>
        </p:nvSpPr>
        <p:spPr>
          <a:xfrm>
            <a:off x="8594254" y="5855693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picpedia.org/handwriting/p/plan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7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21A301-7F5B-3A41-A9FC-94A31F8D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Developing a Roadmap</a:t>
            </a:r>
          </a:p>
        </p:txBody>
      </p:sp>
      <p:pic>
        <p:nvPicPr>
          <p:cNvPr id="5" name="Picture 4" descr="An empty road with a cloudy blue sky&#10;&#10;Description automatically generated">
            <a:extLst>
              <a:ext uri="{FF2B5EF4-FFF2-40B4-BE49-F238E27FC236}">
                <a16:creationId xmlns:a16="http://schemas.microsoft.com/office/drawing/2014/main" id="{35BF65AF-9BF7-2C4E-9856-211FC213C6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32442" r="1" b="1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FA608-870F-9044-AC20-E12906F09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r>
              <a:rPr lang="en-US" sz="1700" dirty="0"/>
              <a:t>Key elements for building a roadmap:</a:t>
            </a:r>
          </a:p>
          <a:p>
            <a:pPr lvl="2"/>
            <a:r>
              <a:rPr lang="en-US" sz="1700" dirty="0"/>
              <a:t>Assess impact – how has COVID impacted the organization – where are we now?</a:t>
            </a:r>
          </a:p>
          <a:p>
            <a:pPr lvl="2"/>
            <a:r>
              <a:rPr lang="en-US" sz="1700" dirty="0"/>
              <a:t>Define goals – where do we want to be? </a:t>
            </a:r>
          </a:p>
          <a:p>
            <a:pPr lvl="2"/>
            <a:r>
              <a:rPr lang="en-US" sz="1700" dirty="0"/>
              <a:t>Strategies – what can I do now, how can I do it, what are the key tasks</a:t>
            </a:r>
          </a:p>
          <a:p>
            <a:pPr lvl="2"/>
            <a:r>
              <a:rPr lang="en-US" sz="1700" dirty="0"/>
              <a:t>Review – measurable objectives - is my plan working, how do I need to adapt?</a:t>
            </a:r>
          </a:p>
          <a:p>
            <a:pPr lvl="1"/>
            <a:r>
              <a:rPr lang="en-US" sz="1800" dirty="0"/>
              <a:t>Dynamic Planning Process</a:t>
            </a:r>
          </a:p>
          <a:p>
            <a:pPr lvl="1"/>
            <a:r>
              <a:rPr lang="en-US" sz="1700" dirty="0"/>
              <a:t>Critical to have a clear communication plan throughout the process </a:t>
            </a:r>
          </a:p>
          <a:p>
            <a:pPr lvl="1"/>
            <a:r>
              <a:rPr lang="en-US" sz="1700" dirty="0"/>
              <a:t>Timeline for roadmap  6 months to 2 years</a:t>
            </a:r>
          </a:p>
          <a:p>
            <a:pPr marL="457200" lvl="1" indent="0">
              <a:buNone/>
            </a:pPr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0D0DFA-959F-E24C-9B6A-FEA2542BB11E}"/>
              </a:ext>
            </a:extLst>
          </p:cNvPr>
          <p:cNvSpPr txBox="1"/>
          <p:nvPr/>
        </p:nvSpPr>
        <p:spPr>
          <a:xfrm>
            <a:off x="2327639" y="5855693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photo.stackexchange.com/questions/11274/what-is-one-single-point-perspective-photograph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0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C17053-8C96-C143-9957-A557FC0D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Assess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045356-4829-4A95-A366-9D7884807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21424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689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tfpLayoutConfig" hidden="1"/>
          <p:cNvSpPr txBox="1"/>
          <p:nvPr/>
        </p:nvSpPr>
        <p:spPr bwMode="gray">
          <a:xfrm>
            <a:off x="1625649" y="11700"/>
            <a:ext cx="8190403" cy="82371"/>
          </a:xfrm>
          <a:prstGeom prst="rect">
            <a:avLst/>
          </a:prstGeom>
          <a:noFill/>
        </p:spPr>
        <p:txBody>
          <a:bodyPr vert="horz" wrap="square" lIns="33167" tIns="33167" rIns="33167" bIns="33167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overall_0_132313425406187664 columns_1_131932671858153565 33_1_132313425350784274 </a:t>
            </a:r>
            <a:endParaRPr lang="en-US" sz="100" dirty="0" err="1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z="3317" b="1" dirty="0"/>
              <a:t>Dynamic Planning Process</a:t>
            </a:r>
            <a:endParaRPr lang="en-US" sz="3317" b="1" dirty="0">
              <a:solidFill>
                <a:srgbClr val="FF000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 bwMode="gray">
          <a:xfrm>
            <a:off x="2009749" y="1206622"/>
            <a:ext cx="3952338" cy="5135542"/>
          </a:xfrm>
          <a:prstGeom prst="roundRect">
            <a:avLst>
              <a:gd name="adj" fmla="val 6937"/>
            </a:avLst>
          </a:prstGeom>
          <a:solidFill>
            <a:schemeClr val="tx2">
              <a:lumMod val="9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167" tIns="33167" rIns="33167" bIns="331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43" dirty="0">
              <a:solidFill>
                <a:schemeClr val="tx2"/>
              </a:solidFill>
            </a:endParaRPr>
          </a:p>
        </p:txBody>
      </p:sp>
      <p:sp>
        <p:nvSpPr>
          <p:cNvPr id="42" name="Freeform 58"/>
          <p:cNvSpPr>
            <a:spLocks/>
          </p:cNvSpPr>
          <p:nvPr/>
        </p:nvSpPr>
        <p:spPr bwMode="auto">
          <a:xfrm rot="1982545">
            <a:off x="2435233" y="3174647"/>
            <a:ext cx="1229457" cy="1295479"/>
          </a:xfrm>
          <a:custGeom>
            <a:avLst/>
            <a:gdLst>
              <a:gd name="T0" fmla="*/ 64 w 566"/>
              <a:gd name="T1" fmla="*/ 28 h 594"/>
              <a:gd name="T2" fmla="*/ 28 w 566"/>
              <a:gd name="T3" fmla="*/ 0 h 594"/>
              <a:gd name="T4" fmla="*/ 0 w 566"/>
              <a:gd name="T5" fmla="*/ 28 h 594"/>
              <a:gd name="T6" fmla="*/ 566 w 566"/>
              <a:gd name="T7" fmla="*/ 594 h 594"/>
              <a:gd name="T8" fmla="*/ 566 w 566"/>
              <a:gd name="T9" fmla="*/ 530 h 594"/>
              <a:gd name="T10" fmla="*/ 64 w 566"/>
              <a:gd name="T11" fmla="*/ 28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6" h="594">
                <a:moveTo>
                  <a:pt x="64" y="28"/>
                </a:moveTo>
                <a:cubicBezTo>
                  <a:pt x="28" y="0"/>
                  <a:pt x="28" y="0"/>
                  <a:pt x="28" y="0"/>
                </a:cubicBezTo>
                <a:cubicBezTo>
                  <a:pt x="0" y="28"/>
                  <a:pt x="0" y="28"/>
                  <a:pt x="0" y="28"/>
                </a:cubicBezTo>
                <a:cubicBezTo>
                  <a:pt x="15" y="334"/>
                  <a:pt x="261" y="580"/>
                  <a:pt x="566" y="594"/>
                </a:cubicBezTo>
                <a:cubicBezTo>
                  <a:pt x="566" y="530"/>
                  <a:pt x="566" y="530"/>
                  <a:pt x="566" y="530"/>
                </a:cubicBezTo>
                <a:cubicBezTo>
                  <a:pt x="296" y="516"/>
                  <a:pt x="78" y="299"/>
                  <a:pt x="64" y="28"/>
                </a:cubicBezTo>
                <a:close/>
              </a:path>
            </a:pathLst>
          </a:custGeom>
          <a:solidFill>
            <a:srgbClr val="83C3ED"/>
          </a:solidFill>
          <a:ln w="76200" cap="flat" cmpd="sng" algn="ctr">
            <a:solidFill>
              <a:srgbClr val="83C3ED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4244" tIns="42122" rIns="84244" bIns="42122" numCol="1" anchor="t" anchorCtr="0" compatLnSpc="1">
            <a:prstTxWarp prst="textNoShape">
              <a:avLst/>
            </a:prstTxWarp>
          </a:bodyPr>
          <a:lstStyle/>
          <a:p>
            <a:endParaRPr lang="en-US" sz="1843" dirty="0">
              <a:solidFill>
                <a:srgbClr val="464547"/>
              </a:solidFill>
            </a:endParaRPr>
          </a:p>
        </p:txBody>
      </p:sp>
      <p:sp>
        <p:nvSpPr>
          <p:cNvPr id="43" name="Freeform 59"/>
          <p:cNvSpPr>
            <a:spLocks/>
          </p:cNvSpPr>
          <p:nvPr/>
        </p:nvSpPr>
        <p:spPr bwMode="auto">
          <a:xfrm rot="1982545">
            <a:off x="3629445" y="4068085"/>
            <a:ext cx="1290127" cy="1233023"/>
          </a:xfrm>
          <a:custGeom>
            <a:avLst/>
            <a:gdLst>
              <a:gd name="T0" fmla="*/ 28 w 594"/>
              <a:gd name="T1" fmla="*/ 502 h 566"/>
              <a:gd name="T2" fmla="*/ 0 w 594"/>
              <a:gd name="T3" fmla="*/ 538 h 566"/>
              <a:gd name="T4" fmla="*/ 28 w 594"/>
              <a:gd name="T5" fmla="*/ 566 h 566"/>
              <a:gd name="T6" fmla="*/ 594 w 594"/>
              <a:gd name="T7" fmla="*/ 0 h 566"/>
              <a:gd name="T8" fmla="*/ 531 w 594"/>
              <a:gd name="T9" fmla="*/ 0 h 566"/>
              <a:gd name="T10" fmla="*/ 28 w 594"/>
              <a:gd name="T11" fmla="*/ 502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4" h="566">
                <a:moveTo>
                  <a:pt x="28" y="502"/>
                </a:moveTo>
                <a:cubicBezTo>
                  <a:pt x="0" y="538"/>
                  <a:pt x="0" y="538"/>
                  <a:pt x="0" y="538"/>
                </a:cubicBezTo>
                <a:cubicBezTo>
                  <a:pt x="28" y="566"/>
                  <a:pt x="28" y="566"/>
                  <a:pt x="28" y="566"/>
                </a:cubicBezTo>
                <a:cubicBezTo>
                  <a:pt x="334" y="552"/>
                  <a:pt x="580" y="306"/>
                  <a:pt x="594" y="0"/>
                </a:cubicBezTo>
                <a:cubicBezTo>
                  <a:pt x="531" y="0"/>
                  <a:pt x="531" y="0"/>
                  <a:pt x="531" y="0"/>
                </a:cubicBezTo>
                <a:cubicBezTo>
                  <a:pt x="516" y="271"/>
                  <a:pt x="299" y="488"/>
                  <a:pt x="28" y="502"/>
                </a:cubicBezTo>
                <a:close/>
              </a:path>
            </a:pathLst>
          </a:custGeom>
          <a:solidFill>
            <a:srgbClr val="398BC6"/>
          </a:solidFill>
          <a:ln w="76200" cap="flat" cmpd="sng" algn="ctr">
            <a:solidFill>
              <a:srgbClr val="398BC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4244" tIns="42122" rIns="84244" bIns="42122" numCol="1" anchor="t" anchorCtr="0" compatLnSpc="1">
            <a:prstTxWarp prst="textNoShape">
              <a:avLst/>
            </a:prstTxWarp>
          </a:bodyPr>
          <a:lstStyle/>
          <a:p>
            <a:endParaRPr lang="en-US" sz="1843" dirty="0">
              <a:solidFill>
                <a:srgbClr val="FFFFFF"/>
              </a:solidFill>
            </a:endParaRPr>
          </a:p>
        </p:txBody>
      </p:sp>
      <p:sp>
        <p:nvSpPr>
          <p:cNvPr id="44" name="Freeform 60"/>
          <p:cNvSpPr>
            <a:spLocks/>
          </p:cNvSpPr>
          <p:nvPr/>
        </p:nvSpPr>
        <p:spPr bwMode="auto">
          <a:xfrm rot="1982545">
            <a:off x="4446310" y="2804308"/>
            <a:ext cx="1229457" cy="1295479"/>
          </a:xfrm>
          <a:custGeom>
            <a:avLst/>
            <a:gdLst>
              <a:gd name="T0" fmla="*/ 503 w 566"/>
              <a:gd name="T1" fmla="*/ 566 h 595"/>
              <a:gd name="T2" fmla="*/ 539 w 566"/>
              <a:gd name="T3" fmla="*/ 595 h 595"/>
              <a:gd name="T4" fmla="*/ 566 w 566"/>
              <a:gd name="T5" fmla="*/ 566 h 595"/>
              <a:gd name="T6" fmla="*/ 0 w 566"/>
              <a:gd name="T7" fmla="*/ 0 h 595"/>
              <a:gd name="T8" fmla="*/ 0 w 566"/>
              <a:gd name="T9" fmla="*/ 64 h 595"/>
              <a:gd name="T10" fmla="*/ 503 w 566"/>
              <a:gd name="T11" fmla="*/ 566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6" h="595">
                <a:moveTo>
                  <a:pt x="503" y="566"/>
                </a:moveTo>
                <a:cubicBezTo>
                  <a:pt x="539" y="595"/>
                  <a:pt x="539" y="595"/>
                  <a:pt x="539" y="595"/>
                </a:cubicBezTo>
                <a:cubicBezTo>
                  <a:pt x="566" y="566"/>
                  <a:pt x="566" y="566"/>
                  <a:pt x="566" y="566"/>
                </a:cubicBezTo>
                <a:cubicBezTo>
                  <a:pt x="552" y="260"/>
                  <a:pt x="306" y="14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71" y="78"/>
                  <a:pt x="488" y="296"/>
                  <a:pt x="503" y="566"/>
                </a:cubicBezTo>
                <a:close/>
              </a:path>
            </a:pathLst>
          </a:custGeom>
          <a:solidFill>
            <a:srgbClr val="145A95"/>
          </a:solidFill>
          <a:ln w="76200" cap="flat" cmpd="sng" algn="ctr">
            <a:solidFill>
              <a:srgbClr val="145A95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4244" tIns="42122" rIns="84244" bIns="42122" numCol="1" anchor="t" anchorCtr="0" compatLnSpc="1">
            <a:prstTxWarp prst="textNoShape">
              <a:avLst/>
            </a:prstTxWarp>
          </a:bodyPr>
          <a:lstStyle/>
          <a:p>
            <a:endParaRPr lang="en-US" sz="1843" dirty="0">
              <a:solidFill>
                <a:srgbClr val="FFFFFF"/>
              </a:solidFill>
            </a:endParaRPr>
          </a:p>
        </p:txBody>
      </p:sp>
      <p:sp>
        <p:nvSpPr>
          <p:cNvPr id="45" name="Freeform 21"/>
          <p:cNvSpPr>
            <a:spLocks/>
          </p:cNvSpPr>
          <p:nvPr/>
        </p:nvSpPr>
        <p:spPr bwMode="auto">
          <a:xfrm>
            <a:off x="2175325" y="2195053"/>
            <a:ext cx="2444577" cy="321761"/>
          </a:xfrm>
          <a:custGeom>
            <a:avLst/>
            <a:gdLst>
              <a:gd name="T0" fmla="*/ 685 w 691"/>
              <a:gd name="T1" fmla="*/ 81 h 133"/>
              <a:gd name="T2" fmla="*/ 404 w 691"/>
              <a:gd name="T3" fmla="*/ 0 h 133"/>
              <a:gd name="T4" fmla="*/ 0 w 691"/>
              <a:gd name="T5" fmla="*/ 0 h 133"/>
              <a:gd name="T6" fmla="*/ 0 w 691"/>
              <a:gd name="T7" fmla="*/ 64 h 133"/>
              <a:gd name="T8" fmla="*/ 116 w 691"/>
              <a:gd name="T9" fmla="*/ 64 h 133"/>
              <a:gd name="T10" fmla="*/ 366 w 691"/>
              <a:gd name="T11" fmla="*/ 64 h 133"/>
              <a:gd name="T12" fmla="*/ 404 w 691"/>
              <a:gd name="T13" fmla="*/ 64 h 133"/>
              <a:gd name="T14" fmla="*/ 647 w 691"/>
              <a:gd name="T15" fmla="*/ 133 h 133"/>
              <a:gd name="T16" fmla="*/ 691 w 691"/>
              <a:gd name="T17" fmla="*/ 121 h 133"/>
              <a:gd name="T18" fmla="*/ 685 w 691"/>
              <a:gd name="T19" fmla="*/ 8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1" h="133">
                <a:moveTo>
                  <a:pt x="685" y="81"/>
                </a:moveTo>
                <a:cubicBezTo>
                  <a:pt x="597" y="30"/>
                  <a:pt x="500" y="3"/>
                  <a:pt x="4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366" y="64"/>
                  <a:pt x="366" y="64"/>
                  <a:pt x="366" y="64"/>
                </a:cubicBezTo>
                <a:cubicBezTo>
                  <a:pt x="379" y="64"/>
                  <a:pt x="391" y="64"/>
                  <a:pt x="404" y="64"/>
                </a:cubicBezTo>
                <a:cubicBezTo>
                  <a:pt x="487" y="67"/>
                  <a:pt x="571" y="89"/>
                  <a:pt x="647" y="133"/>
                </a:cubicBezTo>
                <a:cubicBezTo>
                  <a:pt x="691" y="121"/>
                  <a:pt x="691" y="121"/>
                  <a:pt x="691" y="121"/>
                </a:cubicBezTo>
                <a:lnTo>
                  <a:pt x="685" y="81"/>
                </a:lnTo>
                <a:close/>
              </a:path>
            </a:pathLst>
          </a:custGeom>
          <a:solidFill>
            <a:schemeClr val="bg2"/>
          </a:solidFill>
          <a:ln w="76200" cap="flat" cmpd="sng" algn="ctr">
            <a:solidFill>
              <a:srgbClr val="00437A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4244" tIns="42122" rIns="84244" bIns="42122" numCol="1" anchor="t" anchorCtr="0" compatLnSpc="1">
            <a:prstTxWarp prst="textNoShape">
              <a:avLst/>
            </a:prstTxWarp>
          </a:bodyPr>
          <a:lstStyle/>
          <a:p>
            <a:endParaRPr lang="en-US" sz="1843" dirty="0">
              <a:solidFill>
                <a:srgbClr val="00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230862" y="2791926"/>
            <a:ext cx="1684883" cy="1684883"/>
            <a:chOff x="3934835" y="2892492"/>
            <a:chExt cx="2067320" cy="2163271"/>
          </a:xfrm>
        </p:grpSpPr>
        <p:sp>
          <p:nvSpPr>
            <p:cNvPr id="47" name="Oval 9"/>
            <p:cNvSpPr>
              <a:spLocks noChangeArrowheads="1"/>
            </p:cNvSpPr>
            <p:nvPr/>
          </p:nvSpPr>
          <p:spPr bwMode="auto">
            <a:xfrm>
              <a:off x="3934835" y="3026556"/>
              <a:ext cx="2029207" cy="2029207"/>
            </a:xfrm>
            <a:prstGeom prst="ellipse">
              <a:avLst/>
            </a:prstGeom>
            <a:solidFill>
              <a:schemeClr val="tx2"/>
            </a:solidFill>
            <a:ln w="38100" cap="flat" cmpd="sng" algn="ctr">
              <a:solidFill>
                <a:srgbClr val="F0861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4244" tIns="42122" rIns="84244" bIns="42122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6" dirty="0"/>
            </a:p>
          </p:txBody>
        </p:sp>
        <p:sp>
          <p:nvSpPr>
            <p:cNvPr id="48" name="Isosceles Triangle 47"/>
            <p:cNvSpPr/>
            <p:nvPr/>
          </p:nvSpPr>
          <p:spPr bwMode="gray">
            <a:xfrm rot="5249045">
              <a:off x="4871480" y="2912536"/>
              <a:ext cx="290631" cy="250544"/>
            </a:xfrm>
            <a:prstGeom prst="triangle">
              <a:avLst/>
            </a:prstGeom>
            <a:solidFill>
              <a:srgbClr val="F08613"/>
            </a:solid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167" tIns="33167" rIns="33167" bIns="3316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74" dirty="0">
                <a:solidFill>
                  <a:srgbClr val="FFFFFF"/>
                </a:solidFill>
              </a:endParaRPr>
            </a:p>
          </p:txBody>
        </p:sp>
        <p:sp>
          <p:nvSpPr>
            <p:cNvPr id="49" name="Isosceles Triangle 48"/>
            <p:cNvSpPr/>
            <p:nvPr/>
          </p:nvSpPr>
          <p:spPr bwMode="gray">
            <a:xfrm rot="12418360">
              <a:off x="5711524" y="4368421"/>
              <a:ext cx="290631" cy="250544"/>
            </a:xfrm>
            <a:prstGeom prst="triangle">
              <a:avLst/>
            </a:prstGeom>
            <a:solidFill>
              <a:srgbClr val="F08613"/>
            </a:solid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167" tIns="33167" rIns="33167" bIns="3316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74" dirty="0">
                <a:solidFill>
                  <a:srgbClr val="FFFFFF"/>
                </a:solidFill>
              </a:endParaRPr>
            </a:p>
          </p:txBody>
        </p:sp>
        <p:sp>
          <p:nvSpPr>
            <p:cNvPr id="50" name="Isosceles Triangle 49"/>
            <p:cNvSpPr/>
            <p:nvPr/>
          </p:nvSpPr>
          <p:spPr bwMode="gray">
            <a:xfrm rot="12447870">
              <a:off x="3937766" y="4484160"/>
              <a:ext cx="290631" cy="250544"/>
            </a:xfrm>
            <a:prstGeom prst="triangle">
              <a:avLst/>
            </a:prstGeom>
            <a:solidFill>
              <a:srgbClr val="F08613"/>
            </a:solid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3167" tIns="33167" rIns="33167" bIns="3316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74" dirty="0">
                <a:solidFill>
                  <a:srgbClr val="FFFFFF"/>
                </a:solidFill>
              </a:endParaRPr>
            </a:p>
          </p:txBody>
        </p:sp>
      </p:grpSp>
      <p:sp>
        <p:nvSpPr>
          <p:cNvPr id="52" name="btfpNumberBubble819034"/>
          <p:cNvSpPr/>
          <p:nvPr/>
        </p:nvSpPr>
        <p:spPr bwMode="gray">
          <a:xfrm>
            <a:off x="2558735" y="3659926"/>
            <a:ext cx="377985" cy="377984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83C3ED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58" b="1" dirty="0">
                <a:solidFill>
                  <a:srgbClr val="83C3ED"/>
                </a:solidFill>
              </a:rPr>
              <a:t>4</a:t>
            </a:r>
          </a:p>
        </p:txBody>
      </p:sp>
      <p:sp>
        <p:nvSpPr>
          <p:cNvPr id="53" name="btfpNumberBubble819034"/>
          <p:cNvSpPr/>
          <p:nvPr/>
        </p:nvSpPr>
        <p:spPr bwMode="gray">
          <a:xfrm>
            <a:off x="5156684" y="3218604"/>
            <a:ext cx="377985" cy="377984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145A9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58" b="1" dirty="0">
                <a:solidFill>
                  <a:srgbClr val="145A95"/>
                </a:solidFill>
              </a:rPr>
              <a:t>2</a:t>
            </a:r>
          </a:p>
        </p:txBody>
      </p:sp>
      <p:sp>
        <p:nvSpPr>
          <p:cNvPr id="54" name="btfpNumberBubble819034"/>
          <p:cNvSpPr/>
          <p:nvPr/>
        </p:nvSpPr>
        <p:spPr bwMode="gray">
          <a:xfrm>
            <a:off x="4259662" y="4752677"/>
            <a:ext cx="377985" cy="377984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398BC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58" b="1" dirty="0">
                <a:solidFill>
                  <a:srgbClr val="398BC6"/>
                </a:solidFill>
              </a:rPr>
              <a:t>3</a:t>
            </a:r>
          </a:p>
        </p:txBody>
      </p:sp>
      <p:sp>
        <p:nvSpPr>
          <p:cNvPr id="55" name="btfpNumberBubble819034"/>
          <p:cNvSpPr/>
          <p:nvPr/>
        </p:nvSpPr>
        <p:spPr bwMode="gray">
          <a:xfrm>
            <a:off x="3141663" y="2087369"/>
            <a:ext cx="377985" cy="377984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00437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58" b="1" dirty="0">
                <a:solidFill>
                  <a:srgbClr val="00437A"/>
                </a:solidFill>
              </a:rPr>
              <a:t>1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251003" y="3106991"/>
            <a:ext cx="1642169" cy="857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58" b="1" dirty="0">
                <a:solidFill>
                  <a:srgbClr val="F08613"/>
                </a:solidFill>
              </a:rPr>
              <a:t>Continuous  Review and Adaptation</a:t>
            </a:r>
            <a:r>
              <a:rPr lang="en-US" sz="1106" dirty="0"/>
              <a:t>,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68640" y="1207793"/>
            <a:ext cx="4248087" cy="1263662"/>
            <a:chOff x="4943739" y="1310959"/>
            <a:chExt cx="4610946" cy="1371600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5254864" y="1310959"/>
              <a:ext cx="0" cy="1371600"/>
            </a:xfrm>
            <a:prstGeom prst="line">
              <a:avLst/>
            </a:prstGeom>
            <a:ln w="38100" cap="flat" cmpd="sng" algn="ctr">
              <a:solidFill>
                <a:srgbClr val="00437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>
              <p:custDataLst>
                <p:tags r:id="rId5"/>
              </p:custDataLst>
            </p:nvPr>
          </p:nvSpPr>
          <p:spPr>
            <a:xfrm>
              <a:off x="5258547" y="1310959"/>
              <a:ext cx="4296138" cy="1308329"/>
            </a:xfrm>
            <a:prstGeom prst="rect">
              <a:avLst/>
            </a:prstGeom>
            <a:noFill/>
            <a:effectLst/>
          </p:spPr>
          <p:txBody>
            <a:bodyPr wrap="square" lIns="165835" tIns="33167" rIns="33167" bIns="33167" rtlCol="0" anchor="t" anchorCtr="0">
              <a:spAutoFit/>
            </a:bodyPr>
            <a:lstStyle/>
            <a:p>
              <a:pPr>
                <a:spcBef>
                  <a:spcPts val="553"/>
                </a:spcBef>
              </a:pPr>
              <a:r>
                <a:rPr lang="en-US" sz="1474" b="1" dirty="0">
                  <a:solidFill>
                    <a:srgbClr val="00437A"/>
                  </a:solidFill>
                </a:rPr>
                <a:t>Assess</a:t>
              </a:r>
            </a:p>
            <a:p>
              <a:pPr marL="163807" indent="-163807">
                <a:spcBef>
                  <a:spcPts val="553"/>
                </a:spcBef>
              </a:pPr>
              <a:r>
                <a:rPr lang="en-US" sz="1106" dirty="0">
                  <a:solidFill>
                    <a:srgbClr val="464547"/>
                  </a:solidFill>
                  <a:cs typeface="Arial" panose="020B0604020202020204" pitchFamily="34" charset="0"/>
                </a:rPr>
                <a:t>What has changed</a:t>
              </a:r>
            </a:p>
            <a:p>
              <a:pPr marL="163807" indent="-163807">
                <a:spcBef>
                  <a:spcPts val="553"/>
                </a:spcBef>
              </a:pPr>
              <a:r>
                <a:rPr lang="en-US" sz="1106" dirty="0">
                  <a:solidFill>
                    <a:srgbClr val="464547"/>
                  </a:solidFill>
                  <a:cs typeface="Arial" panose="020B0604020202020204" pitchFamily="34" charset="0"/>
                </a:rPr>
                <a:t>How does that affect my organization</a:t>
              </a:r>
            </a:p>
            <a:p>
              <a:pPr marL="163807" indent="-163807">
                <a:spcBef>
                  <a:spcPts val="553"/>
                </a:spcBef>
              </a:pPr>
              <a:r>
                <a:rPr lang="en-US" sz="1106" dirty="0">
                  <a:solidFill>
                    <a:srgbClr val="464547"/>
                  </a:solidFill>
                  <a:cs typeface="Arial" panose="020B0604020202020204" pitchFamily="34" charset="0"/>
                </a:rPr>
                <a:t>What are the external factors to consider (example 2</a:t>
              </a:r>
              <a:r>
                <a:rPr lang="en-US" sz="1106" baseline="30000" dirty="0">
                  <a:solidFill>
                    <a:srgbClr val="464547"/>
                  </a:solidFill>
                  <a:cs typeface="Arial" panose="020B0604020202020204" pitchFamily="34" charset="0"/>
                </a:rPr>
                <a:t>nd</a:t>
              </a:r>
              <a:r>
                <a:rPr lang="en-US" sz="1106" dirty="0">
                  <a:solidFill>
                    <a:srgbClr val="464547"/>
                  </a:solidFill>
                  <a:cs typeface="Arial" panose="020B0604020202020204" pitchFamily="34" charset="0"/>
                </a:rPr>
                <a:t> wave, further economic loss)</a:t>
              </a:r>
            </a:p>
          </p:txBody>
        </p:sp>
        <p:sp>
          <p:nvSpPr>
            <p:cNvPr id="60" name="TextBox 59"/>
            <p:cNvSpPr txBox="1"/>
            <p:nvPr/>
          </p:nvSpPr>
          <p:spPr bwMode="gray">
            <a:xfrm>
              <a:off x="4943739" y="1310959"/>
              <a:ext cx="247520" cy="565103"/>
            </a:xfrm>
            <a:prstGeom prst="rect">
              <a:avLst/>
            </a:prstGeom>
            <a:noFill/>
          </p:spPr>
          <p:txBody>
            <a:bodyPr wrap="square" lIns="33167" tIns="33167" rIns="33167" bIns="33167" rtlCol="0">
              <a:spAutoFit/>
            </a:bodyPr>
            <a:lstStyle/>
            <a:p>
              <a:r>
                <a:rPr lang="en-US" sz="2948" b="1" dirty="0">
                  <a:solidFill>
                    <a:srgbClr val="00437A"/>
                  </a:solidFill>
                </a:rPr>
                <a:t>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68641" y="2601234"/>
            <a:ext cx="4248088" cy="1263662"/>
            <a:chOff x="4943739" y="2731152"/>
            <a:chExt cx="4610946" cy="1371600"/>
          </a:xfrm>
        </p:grpSpPr>
        <p:sp>
          <p:nvSpPr>
            <p:cNvPr id="62" name="TextBox 61"/>
            <p:cNvSpPr txBox="1"/>
            <p:nvPr>
              <p:custDataLst>
                <p:tags r:id="rId4"/>
              </p:custDataLst>
            </p:nvPr>
          </p:nvSpPr>
          <p:spPr>
            <a:xfrm>
              <a:off x="5258547" y="2731152"/>
              <a:ext cx="4296138" cy="1123619"/>
            </a:xfrm>
            <a:prstGeom prst="rect">
              <a:avLst/>
            </a:prstGeom>
            <a:noFill/>
            <a:effectLst/>
          </p:spPr>
          <p:txBody>
            <a:bodyPr wrap="square" lIns="165835" tIns="33167" rIns="33167" bIns="33167" rtlCol="0" anchor="t" anchorCtr="0">
              <a:spAutoFit/>
            </a:bodyPr>
            <a:lstStyle/>
            <a:p>
              <a:pPr>
                <a:spcBef>
                  <a:spcPts val="553"/>
                </a:spcBef>
              </a:pPr>
              <a:r>
                <a:rPr lang="en-US" sz="1474" b="1" dirty="0">
                  <a:solidFill>
                    <a:srgbClr val="145A95"/>
                  </a:solidFill>
                </a:rPr>
                <a:t>Define goals</a:t>
              </a:r>
              <a:endParaRPr lang="en-US" sz="1474" b="1" dirty="0">
                <a:solidFill>
                  <a:srgbClr val="145A95"/>
                </a:solidFill>
                <a:cs typeface="Arial" panose="020B0604020202020204" pitchFamily="34" charset="0"/>
              </a:endParaRPr>
            </a:p>
            <a:p>
              <a:pPr marL="163807" indent="-163807">
                <a:spcBef>
                  <a:spcPts val="553"/>
                </a:spcBef>
              </a:pPr>
              <a:r>
                <a:rPr lang="en-US" sz="1106" dirty="0">
                  <a:solidFill>
                    <a:srgbClr val="464547"/>
                  </a:solidFill>
                  <a:cs typeface="Arial" panose="020B0604020202020204" pitchFamily="34" charset="0"/>
                </a:rPr>
                <a:t>Where do we want to be? What are our non-negotiables?</a:t>
              </a:r>
            </a:p>
            <a:p>
              <a:pPr marL="163807" indent="-163807">
                <a:spcBef>
                  <a:spcPts val="553"/>
                </a:spcBef>
              </a:pPr>
              <a:r>
                <a:rPr lang="en-US" sz="1106" dirty="0">
                  <a:solidFill>
                    <a:srgbClr val="464547"/>
                  </a:solidFill>
                  <a:cs typeface="Arial" panose="020B0604020202020204" pitchFamily="34" charset="0"/>
                </a:rPr>
                <a:t>Translate into measurable objectives</a:t>
              </a:r>
            </a:p>
            <a:p>
              <a:pPr marL="163807" indent="-163807">
                <a:spcBef>
                  <a:spcPts val="553"/>
                </a:spcBef>
              </a:pPr>
              <a:r>
                <a:rPr lang="en-US" sz="1106" dirty="0">
                  <a:solidFill>
                    <a:srgbClr val="464547"/>
                  </a:solidFill>
                  <a:cs typeface="Arial" panose="020B0604020202020204" pitchFamily="34" charset="0"/>
                </a:rPr>
                <a:t>Reflect the impact on your organization over next 6 to 12 months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5254864" y="2731152"/>
              <a:ext cx="0" cy="1371600"/>
            </a:xfrm>
            <a:prstGeom prst="line">
              <a:avLst/>
            </a:prstGeom>
            <a:ln w="38100" cap="flat" cmpd="sng" algn="ctr">
              <a:solidFill>
                <a:srgbClr val="145A9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 bwMode="gray">
            <a:xfrm>
              <a:off x="4943739" y="2731152"/>
              <a:ext cx="247520" cy="565103"/>
            </a:xfrm>
            <a:prstGeom prst="rect">
              <a:avLst/>
            </a:prstGeom>
            <a:noFill/>
          </p:spPr>
          <p:txBody>
            <a:bodyPr wrap="square" lIns="33167" tIns="33167" rIns="33167" bIns="33167" rtlCol="0">
              <a:spAutoFit/>
            </a:bodyPr>
            <a:lstStyle/>
            <a:p>
              <a:r>
                <a:rPr lang="en-US" sz="2948" b="1" dirty="0">
                  <a:solidFill>
                    <a:srgbClr val="145A95"/>
                  </a:solidFill>
                </a:rPr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65247" y="3994675"/>
            <a:ext cx="4248088" cy="1179418"/>
            <a:chOff x="4940056" y="4219165"/>
            <a:chExt cx="4610946" cy="1280160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5254864" y="4219165"/>
              <a:ext cx="0" cy="1280160"/>
            </a:xfrm>
            <a:prstGeom prst="line">
              <a:avLst/>
            </a:prstGeom>
            <a:ln w="38100" cap="flat" cmpd="sng" algn="ctr">
              <a:solidFill>
                <a:srgbClr val="398BC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>
              <p:custDataLst>
                <p:tags r:id="rId3"/>
              </p:custDataLst>
            </p:nvPr>
          </p:nvSpPr>
          <p:spPr>
            <a:xfrm>
              <a:off x="5254864" y="4219165"/>
              <a:ext cx="4296138" cy="1040102"/>
            </a:xfrm>
            <a:prstGeom prst="rect">
              <a:avLst/>
            </a:prstGeom>
            <a:noFill/>
            <a:effectLst/>
          </p:spPr>
          <p:txBody>
            <a:bodyPr wrap="square" lIns="165835" tIns="33167" rIns="33167" bIns="33167" rtlCol="0" anchor="t" anchorCtr="0">
              <a:spAutoFit/>
            </a:bodyPr>
            <a:lstStyle/>
            <a:p>
              <a:pPr>
                <a:spcBef>
                  <a:spcPts val="553"/>
                </a:spcBef>
              </a:pPr>
              <a:r>
                <a:rPr lang="en-US" sz="1474" b="1" dirty="0">
                  <a:solidFill>
                    <a:srgbClr val="398BC6"/>
                  </a:solidFill>
                </a:rPr>
                <a:t>Strategies</a:t>
              </a:r>
            </a:p>
            <a:p>
              <a:pPr marL="163807" indent="-163807">
                <a:spcBef>
                  <a:spcPts val="553"/>
                </a:spcBef>
              </a:pPr>
              <a:r>
                <a:rPr lang="en-US" sz="1106" dirty="0">
                  <a:cs typeface="Arial" panose="020B0604020202020204" pitchFamily="34" charset="0"/>
                </a:rPr>
                <a:t>Develop a set of actions that would allow you to effectively manage against each objective</a:t>
              </a:r>
            </a:p>
            <a:p>
              <a:pPr marL="163807" indent="-163807">
                <a:spcBef>
                  <a:spcPts val="553"/>
                </a:spcBef>
              </a:pPr>
              <a:r>
                <a:rPr lang="en-US" sz="1106" dirty="0">
                  <a:cs typeface="Arial" panose="020B0604020202020204" pitchFamily="34" charset="0"/>
                </a:rPr>
                <a:t>What can I do now, how can I do it, what are the key tasks</a:t>
              </a:r>
              <a:endParaRPr lang="en-US" sz="921" dirty="0"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 bwMode="gray">
            <a:xfrm>
              <a:off x="4940056" y="4219165"/>
              <a:ext cx="247520" cy="565103"/>
            </a:xfrm>
            <a:prstGeom prst="rect">
              <a:avLst/>
            </a:prstGeom>
            <a:noFill/>
          </p:spPr>
          <p:txBody>
            <a:bodyPr wrap="square" lIns="33167" tIns="33167" rIns="33167" bIns="33167" rtlCol="0">
              <a:spAutoFit/>
            </a:bodyPr>
            <a:lstStyle/>
            <a:p>
              <a:r>
                <a:rPr lang="en-US" sz="2948" b="1" dirty="0">
                  <a:solidFill>
                    <a:srgbClr val="398BC6"/>
                  </a:solidFill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65247" y="5281262"/>
            <a:ext cx="4248088" cy="1060901"/>
            <a:chOff x="4940056" y="5732370"/>
            <a:chExt cx="4610946" cy="1151520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5254864" y="5732370"/>
              <a:ext cx="0" cy="1151520"/>
            </a:xfrm>
            <a:prstGeom prst="line">
              <a:avLst/>
            </a:prstGeom>
            <a:ln w="38100" cap="flat" cmpd="sng" algn="ctr">
              <a:solidFill>
                <a:srgbClr val="83C3E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>
              <p:custDataLst>
                <p:tags r:id="rId2"/>
              </p:custDataLst>
            </p:nvPr>
          </p:nvSpPr>
          <p:spPr>
            <a:xfrm>
              <a:off x="5254864" y="5733051"/>
              <a:ext cx="4296138" cy="1040102"/>
            </a:xfrm>
            <a:prstGeom prst="rect">
              <a:avLst/>
            </a:prstGeom>
            <a:noFill/>
            <a:effectLst/>
          </p:spPr>
          <p:txBody>
            <a:bodyPr wrap="square" lIns="165835" tIns="33167" rIns="33167" bIns="33167" rtlCol="0" anchor="t" anchorCtr="0">
              <a:spAutoFit/>
            </a:bodyPr>
            <a:lstStyle/>
            <a:p>
              <a:pPr>
                <a:spcBef>
                  <a:spcPts val="553"/>
                </a:spcBef>
              </a:pPr>
              <a:r>
                <a:rPr lang="en-US" sz="1474" b="1" dirty="0">
                  <a:solidFill>
                    <a:srgbClr val="83C3ED"/>
                  </a:solidFill>
                </a:rPr>
                <a:t>Review</a:t>
              </a:r>
            </a:p>
            <a:p>
              <a:pPr marL="163807" indent="-163807">
                <a:spcBef>
                  <a:spcPts val="553"/>
                </a:spcBef>
              </a:pPr>
              <a:r>
                <a:rPr lang="en-US" sz="1106" dirty="0">
                  <a:cs typeface="Arial" panose="020B0604020202020204" pitchFamily="34" charset="0"/>
                </a:rPr>
                <a:t>Is my plan working - do I need to adapt?</a:t>
              </a:r>
            </a:p>
            <a:p>
              <a:pPr marL="163807" indent="-163807">
                <a:spcBef>
                  <a:spcPts val="553"/>
                </a:spcBef>
              </a:pPr>
              <a:r>
                <a:rPr lang="en-US" sz="1106" dirty="0">
                  <a:cs typeface="Arial" panose="020B0604020202020204" pitchFamily="34" charset="0"/>
                </a:rPr>
                <a:t>What external factors have changed that require me to adapt my plan?</a:t>
              </a:r>
            </a:p>
          </p:txBody>
        </p:sp>
        <p:sp>
          <p:nvSpPr>
            <p:cNvPr id="69" name="TextBox 68"/>
            <p:cNvSpPr txBox="1"/>
            <p:nvPr/>
          </p:nvSpPr>
          <p:spPr bwMode="gray">
            <a:xfrm>
              <a:off x="4940056" y="5733051"/>
              <a:ext cx="247520" cy="565103"/>
            </a:xfrm>
            <a:prstGeom prst="rect">
              <a:avLst/>
            </a:prstGeom>
            <a:noFill/>
          </p:spPr>
          <p:txBody>
            <a:bodyPr wrap="square" lIns="33167" tIns="33167" rIns="33167" bIns="33167" rtlCol="0">
              <a:spAutoFit/>
            </a:bodyPr>
            <a:lstStyle/>
            <a:p>
              <a:r>
                <a:rPr lang="en-US" sz="2948" b="1" dirty="0">
                  <a:solidFill>
                    <a:srgbClr val="83C3ED"/>
                  </a:solidFill>
                </a:rPr>
                <a:t>4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B97328F-7FA6-0C46-AC24-6244FC09D13A}"/>
              </a:ext>
            </a:extLst>
          </p:cNvPr>
          <p:cNvSpPr txBox="1"/>
          <p:nvPr/>
        </p:nvSpPr>
        <p:spPr>
          <a:xfrm>
            <a:off x="290557" y="6246364"/>
            <a:ext cx="594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hlinkClick r:id="rId8"/>
              </a:rPr>
              <a:t>Adapted from https://www.bridgespan.org/forms/download/nonprofit-scenario-planning-tool-download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362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_TEMPLATE" val="&lt;?xml version=&quot;1.0&quot; encoding=&quot;utf-8&quot;?&gt;&lt;Template&gt;&lt;Id&gt;157f713dfd147f46023774daff207c32&lt;/Id&gt;&lt;Version&gt;4&lt;/Version&gt;&lt;/Templat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ANCHORELEFT" val="True"/>
  <p:tag name="BTFPLAYOUTANCHORERIGHT" val="False"/>
  <p:tag name="BTFPLAYOUTANCHORETOP" val="True"/>
  <p:tag name="BTFPLAYOUTANCHOREBOTTOM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ANCHORELEFT" val="True"/>
  <p:tag name="BTFPLAYOUTANCHORERIGHT" val="False"/>
  <p:tag name="BTFPLAYOUTANCHORETOP" val="True"/>
  <p:tag name="BTFPLAYOUTANCHOREBOTTOM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ANCHORELEFT" val="True"/>
  <p:tag name="BTFPLAYOUTANCHORERIGHT" val="False"/>
  <p:tag name="BTFPLAYOUTANCHORETOP" val="True"/>
  <p:tag name="BTFPLAYOUTANCHOREBOTTOM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ANCHORELEFT" val="True"/>
  <p:tag name="BTFPLAYOUTANCHORERIGHT" val="False"/>
  <p:tag name="BTFPLAYOUTANCHORETOP" val="True"/>
  <p:tag name="BTFPLAYOUTANCHOREBOTTOM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1041</Words>
  <Application>Microsoft Office PowerPoint</Application>
  <PresentationFormat>Widescreen</PresentationFormat>
  <Paragraphs>144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Navigating the new normal – A roadmap for decision-making and communication</vt:lpstr>
      <vt:lpstr>Overview</vt:lpstr>
      <vt:lpstr>Environmental Overview</vt:lpstr>
      <vt:lpstr>Crisis</vt:lpstr>
      <vt:lpstr>Defining the Problem</vt:lpstr>
      <vt:lpstr>Strategic Plan versus Road map</vt:lpstr>
      <vt:lpstr>Developing a Roadmap</vt:lpstr>
      <vt:lpstr>Assess</vt:lpstr>
      <vt:lpstr>Dynamic Planning Process</vt:lpstr>
      <vt:lpstr>Review</vt:lpstr>
      <vt:lpstr>Communicate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new normal – A roadmap for decision-making and communication</dc:title>
  <dc:creator>Nikki Macdonald</dc:creator>
  <cp:lastModifiedBy>kimberleycook</cp:lastModifiedBy>
  <cp:revision>6</cp:revision>
  <dcterms:created xsi:type="dcterms:W3CDTF">2020-06-24T22:22:59Z</dcterms:created>
  <dcterms:modified xsi:type="dcterms:W3CDTF">2020-07-03T17:14:29Z</dcterms:modified>
</cp:coreProperties>
</file>