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79" r:id="rId2"/>
    <p:sldId id="257" r:id="rId3"/>
    <p:sldId id="307" r:id="rId4"/>
    <p:sldId id="308" r:id="rId5"/>
    <p:sldId id="284" r:id="rId6"/>
    <p:sldId id="282" r:id="rId7"/>
    <p:sldId id="283" r:id="rId8"/>
    <p:sldId id="285" r:id="rId9"/>
    <p:sldId id="303" r:id="rId10"/>
    <p:sldId id="304" r:id="rId11"/>
    <p:sldId id="305" r:id="rId12"/>
    <p:sldId id="299" r:id="rId13"/>
    <p:sldId id="306" r:id="rId14"/>
    <p:sldId id="280" r:id="rId15"/>
    <p:sldId id="310" r:id="rId16"/>
    <p:sldId id="311" r:id="rId17"/>
    <p:sldId id="31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as"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630"/>
    <a:srgbClr val="222E4A"/>
    <a:srgbClr val="EAAA00"/>
    <a:srgbClr val="005EB8"/>
    <a:srgbClr val="002E5D"/>
    <a:srgbClr val="DC913F"/>
    <a:srgbClr val="45796B"/>
    <a:srgbClr val="BB3E70"/>
    <a:srgbClr val="397BA1"/>
    <a:srgbClr val="825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3026" autoAdjust="0"/>
  </p:normalViewPr>
  <p:slideViewPr>
    <p:cSldViewPr snapToGrid="0">
      <p:cViewPr varScale="1">
        <p:scale>
          <a:sx n="88" d="100"/>
          <a:sy n="88" d="100"/>
        </p:scale>
        <p:origin x="62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450FB-0BD1-4CD0-9136-E9A9B06B8BF0}" type="doc">
      <dgm:prSet loTypeId="urn:microsoft.com/office/officeart/2005/8/layout/venn1" loCatId="relationship" qsTypeId="urn:microsoft.com/office/officeart/2005/8/quickstyle/3d1" qsCatId="3D" csTypeId="urn:microsoft.com/office/officeart/2005/8/colors/colorful5" csCatId="colorful" phldr="1"/>
      <dgm:spPr/>
    </dgm:pt>
    <dgm:pt modelId="{F3E95E0D-3F04-495D-A159-59CDA3FB06AE}">
      <dgm:prSet phldrT="[Text]"/>
      <dgm:spPr>
        <a:noFill/>
        <a:ln w="57150">
          <a:solidFill>
            <a:srgbClr val="0070C0"/>
          </a:solidFill>
        </a:ln>
      </dgm:spPr>
      <dgm:t>
        <a:bodyPr/>
        <a:lstStyle/>
        <a:p>
          <a:r>
            <a:rPr lang="en-US" dirty="0" smtClean="0">
              <a:latin typeface="+mn-lt"/>
              <a:cs typeface="Arial" panose="020B0604020202020204" pitchFamily="34" charset="0"/>
            </a:rPr>
            <a:t>Engagement</a:t>
          </a:r>
        </a:p>
        <a:p>
          <a:endParaRPr lang="en-US" dirty="0" smtClean="0"/>
        </a:p>
        <a:p>
          <a:endParaRPr lang="en-US" dirty="0" smtClean="0"/>
        </a:p>
        <a:p>
          <a:endParaRPr lang="en-CA" dirty="0"/>
        </a:p>
      </dgm:t>
    </dgm:pt>
    <dgm:pt modelId="{43323E41-D843-42AE-AA7B-E79D1B109734}" type="parTrans" cxnId="{AB361008-FB0D-449D-B6D4-90AE3ADD38F9}">
      <dgm:prSet/>
      <dgm:spPr/>
      <dgm:t>
        <a:bodyPr/>
        <a:lstStyle/>
        <a:p>
          <a:endParaRPr lang="en-CA"/>
        </a:p>
      </dgm:t>
    </dgm:pt>
    <dgm:pt modelId="{2BF56654-8EFD-4E73-A2E0-107D37A201F1}" type="sibTrans" cxnId="{AB361008-FB0D-449D-B6D4-90AE3ADD38F9}">
      <dgm:prSet/>
      <dgm:spPr/>
      <dgm:t>
        <a:bodyPr/>
        <a:lstStyle/>
        <a:p>
          <a:endParaRPr lang="en-CA"/>
        </a:p>
      </dgm:t>
    </dgm:pt>
    <dgm:pt modelId="{A8684069-1621-4DEA-B4FB-D99A1805E114}">
      <dgm:prSet phldrT="[Text]"/>
      <dgm:spPr>
        <a:noFill/>
        <a:ln w="57150">
          <a:solidFill>
            <a:srgbClr val="FF0000"/>
          </a:solidFill>
        </a:ln>
      </dgm:spPr>
      <dgm:t>
        <a:bodyPr/>
        <a:lstStyle/>
        <a:p>
          <a:r>
            <a:rPr lang="en-US" dirty="0" smtClean="0">
              <a:latin typeface="+mn-lt"/>
              <a:cs typeface="Arial" panose="020B0604020202020204" pitchFamily="34" charset="0"/>
            </a:rPr>
            <a:t>Performance</a:t>
          </a:r>
        </a:p>
        <a:p>
          <a:endParaRPr lang="en-US" dirty="0" smtClean="0"/>
        </a:p>
        <a:p>
          <a:endParaRPr lang="en-US" dirty="0" smtClean="0"/>
        </a:p>
        <a:p>
          <a:endParaRPr lang="en-CA" dirty="0"/>
        </a:p>
      </dgm:t>
    </dgm:pt>
    <dgm:pt modelId="{2459325C-D5D5-4739-95D4-8F5B3F968AE3}" type="parTrans" cxnId="{323B3594-11CE-49EF-B9FA-6B6162043879}">
      <dgm:prSet/>
      <dgm:spPr/>
      <dgm:t>
        <a:bodyPr/>
        <a:lstStyle/>
        <a:p>
          <a:endParaRPr lang="en-CA"/>
        </a:p>
      </dgm:t>
    </dgm:pt>
    <dgm:pt modelId="{A3DCB30A-2FBC-420F-90CC-F442B7CC0A85}" type="sibTrans" cxnId="{323B3594-11CE-49EF-B9FA-6B6162043879}">
      <dgm:prSet/>
      <dgm:spPr/>
      <dgm:t>
        <a:bodyPr/>
        <a:lstStyle/>
        <a:p>
          <a:endParaRPr lang="en-CA"/>
        </a:p>
      </dgm:t>
    </dgm:pt>
    <dgm:pt modelId="{DC9AE169-0891-4134-AE59-6D642ACB6859}" type="pres">
      <dgm:prSet presAssocID="{159450FB-0BD1-4CD0-9136-E9A9B06B8BF0}" presName="compositeShape" presStyleCnt="0">
        <dgm:presLayoutVars>
          <dgm:chMax val="7"/>
          <dgm:dir/>
          <dgm:resizeHandles val="exact"/>
        </dgm:presLayoutVars>
      </dgm:prSet>
      <dgm:spPr/>
    </dgm:pt>
    <dgm:pt modelId="{255EDD7E-790B-4B35-BE92-1D65D5B89898}" type="pres">
      <dgm:prSet presAssocID="{F3E95E0D-3F04-495D-A159-59CDA3FB06AE}" presName="circ1" presStyleLbl="vennNode1" presStyleIdx="0" presStyleCnt="2" custLinFactNeighborX="336" custLinFactNeighborY="-610"/>
      <dgm:spPr/>
      <dgm:t>
        <a:bodyPr/>
        <a:lstStyle/>
        <a:p>
          <a:endParaRPr lang="en-CA"/>
        </a:p>
      </dgm:t>
    </dgm:pt>
    <dgm:pt modelId="{A61BBC48-EAA5-4514-B571-64CEC1F7E51E}" type="pres">
      <dgm:prSet presAssocID="{F3E95E0D-3F04-495D-A159-59CDA3FB06AE}" presName="circ1Tx" presStyleLbl="revTx" presStyleIdx="0" presStyleCnt="0">
        <dgm:presLayoutVars>
          <dgm:chMax val="0"/>
          <dgm:chPref val="0"/>
          <dgm:bulletEnabled val="1"/>
        </dgm:presLayoutVars>
      </dgm:prSet>
      <dgm:spPr/>
      <dgm:t>
        <a:bodyPr/>
        <a:lstStyle/>
        <a:p>
          <a:endParaRPr lang="en-CA"/>
        </a:p>
      </dgm:t>
    </dgm:pt>
    <dgm:pt modelId="{729FA0FD-7874-4D92-B0A5-40922C45C723}" type="pres">
      <dgm:prSet presAssocID="{A8684069-1621-4DEA-B4FB-D99A1805E114}" presName="circ2" presStyleLbl="vennNode1" presStyleIdx="1" presStyleCnt="2" custLinFactNeighborX="2352" custLinFactNeighborY="-946"/>
      <dgm:spPr/>
      <dgm:t>
        <a:bodyPr/>
        <a:lstStyle/>
        <a:p>
          <a:endParaRPr lang="en-CA"/>
        </a:p>
      </dgm:t>
    </dgm:pt>
    <dgm:pt modelId="{69F693A1-F64C-4BE1-B720-F8B0C9746BBB}" type="pres">
      <dgm:prSet presAssocID="{A8684069-1621-4DEA-B4FB-D99A1805E114}" presName="circ2Tx" presStyleLbl="revTx" presStyleIdx="0" presStyleCnt="0">
        <dgm:presLayoutVars>
          <dgm:chMax val="0"/>
          <dgm:chPref val="0"/>
          <dgm:bulletEnabled val="1"/>
        </dgm:presLayoutVars>
      </dgm:prSet>
      <dgm:spPr/>
      <dgm:t>
        <a:bodyPr/>
        <a:lstStyle/>
        <a:p>
          <a:endParaRPr lang="en-CA"/>
        </a:p>
      </dgm:t>
    </dgm:pt>
  </dgm:ptLst>
  <dgm:cxnLst>
    <dgm:cxn modelId="{AB361008-FB0D-449D-B6D4-90AE3ADD38F9}" srcId="{159450FB-0BD1-4CD0-9136-E9A9B06B8BF0}" destId="{F3E95E0D-3F04-495D-A159-59CDA3FB06AE}" srcOrd="0" destOrd="0" parTransId="{43323E41-D843-42AE-AA7B-E79D1B109734}" sibTransId="{2BF56654-8EFD-4E73-A2E0-107D37A201F1}"/>
    <dgm:cxn modelId="{323B3594-11CE-49EF-B9FA-6B6162043879}" srcId="{159450FB-0BD1-4CD0-9136-E9A9B06B8BF0}" destId="{A8684069-1621-4DEA-B4FB-D99A1805E114}" srcOrd="1" destOrd="0" parTransId="{2459325C-D5D5-4739-95D4-8F5B3F968AE3}" sibTransId="{A3DCB30A-2FBC-420F-90CC-F442B7CC0A85}"/>
    <dgm:cxn modelId="{2131A860-66E3-4874-8A3D-E4259C4CF1BC}" type="presOf" srcId="{A8684069-1621-4DEA-B4FB-D99A1805E114}" destId="{729FA0FD-7874-4D92-B0A5-40922C45C723}" srcOrd="0" destOrd="0" presId="urn:microsoft.com/office/officeart/2005/8/layout/venn1"/>
    <dgm:cxn modelId="{C3CDB341-F38D-425A-9ED9-85569EC35379}" type="presOf" srcId="{F3E95E0D-3F04-495D-A159-59CDA3FB06AE}" destId="{A61BBC48-EAA5-4514-B571-64CEC1F7E51E}" srcOrd="1" destOrd="0" presId="urn:microsoft.com/office/officeart/2005/8/layout/venn1"/>
    <dgm:cxn modelId="{248B9074-7494-4D7C-ACA3-B54B5EBD3190}" type="presOf" srcId="{A8684069-1621-4DEA-B4FB-D99A1805E114}" destId="{69F693A1-F64C-4BE1-B720-F8B0C9746BBB}" srcOrd="1" destOrd="0" presId="urn:microsoft.com/office/officeart/2005/8/layout/venn1"/>
    <dgm:cxn modelId="{48871D52-34B1-479F-981E-4D56F2184793}" type="presOf" srcId="{159450FB-0BD1-4CD0-9136-E9A9B06B8BF0}" destId="{DC9AE169-0891-4134-AE59-6D642ACB6859}" srcOrd="0" destOrd="0" presId="urn:microsoft.com/office/officeart/2005/8/layout/venn1"/>
    <dgm:cxn modelId="{91886BCF-3148-4CDB-BD46-B9EF375FEDA6}" type="presOf" srcId="{F3E95E0D-3F04-495D-A159-59CDA3FB06AE}" destId="{255EDD7E-790B-4B35-BE92-1D65D5B89898}" srcOrd="0" destOrd="0" presId="urn:microsoft.com/office/officeart/2005/8/layout/venn1"/>
    <dgm:cxn modelId="{D213FF90-3A57-4215-BC8B-16604BEE6EA6}" type="presParOf" srcId="{DC9AE169-0891-4134-AE59-6D642ACB6859}" destId="{255EDD7E-790B-4B35-BE92-1D65D5B89898}" srcOrd="0" destOrd="0" presId="urn:microsoft.com/office/officeart/2005/8/layout/venn1"/>
    <dgm:cxn modelId="{93487F4A-6E07-4693-8259-5658211063B6}" type="presParOf" srcId="{DC9AE169-0891-4134-AE59-6D642ACB6859}" destId="{A61BBC48-EAA5-4514-B571-64CEC1F7E51E}" srcOrd="1" destOrd="0" presId="urn:microsoft.com/office/officeart/2005/8/layout/venn1"/>
    <dgm:cxn modelId="{9A71AB5C-9581-4BE4-8639-6A5FB4C88747}" type="presParOf" srcId="{DC9AE169-0891-4134-AE59-6D642ACB6859}" destId="{729FA0FD-7874-4D92-B0A5-40922C45C723}" srcOrd="2" destOrd="0" presId="urn:microsoft.com/office/officeart/2005/8/layout/venn1"/>
    <dgm:cxn modelId="{72EFAED7-A032-44A1-8BBF-0F77D64981B0}" type="presParOf" srcId="{DC9AE169-0891-4134-AE59-6D642ACB6859}" destId="{69F693A1-F64C-4BE1-B720-F8B0C9746BB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450FB-0BD1-4CD0-9136-E9A9B06B8BF0}" type="doc">
      <dgm:prSet loTypeId="urn:microsoft.com/office/officeart/2005/8/layout/venn1" loCatId="relationship" qsTypeId="urn:microsoft.com/office/officeart/2005/8/quickstyle/3d1" qsCatId="3D" csTypeId="urn:microsoft.com/office/officeart/2005/8/colors/colorful5" csCatId="colorful" phldr="1"/>
      <dgm:spPr/>
    </dgm:pt>
    <dgm:pt modelId="{F3E95E0D-3F04-495D-A159-59CDA3FB06AE}">
      <dgm:prSet phldrT="[Text]"/>
      <dgm:spPr>
        <a:noFill/>
        <a:ln w="57150">
          <a:solidFill>
            <a:srgbClr val="0070C0"/>
          </a:solidFill>
        </a:ln>
      </dgm:spPr>
      <dgm:t>
        <a:bodyPr/>
        <a:lstStyle/>
        <a:p>
          <a:r>
            <a:rPr lang="en-US" dirty="0" smtClean="0">
              <a:latin typeface="+mn-lt"/>
              <a:cs typeface="Arial" panose="020B0604020202020204" pitchFamily="34" charset="0"/>
            </a:rPr>
            <a:t>Relationship</a:t>
          </a:r>
        </a:p>
        <a:p>
          <a:endParaRPr lang="en-US" dirty="0" smtClean="0"/>
        </a:p>
        <a:p>
          <a:endParaRPr lang="en-US" dirty="0" smtClean="0"/>
        </a:p>
        <a:p>
          <a:endParaRPr lang="en-CA" dirty="0"/>
        </a:p>
      </dgm:t>
    </dgm:pt>
    <dgm:pt modelId="{43323E41-D843-42AE-AA7B-E79D1B109734}" type="parTrans" cxnId="{AB361008-FB0D-449D-B6D4-90AE3ADD38F9}">
      <dgm:prSet/>
      <dgm:spPr/>
      <dgm:t>
        <a:bodyPr/>
        <a:lstStyle/>
        <a:p>
          <a:endParaRPr lang="en-CA"/>
        </a:p>
      </dgm:t>
    </dgm:pt>
    <dgm:pt modelId="{2BF56654-8EFD-4E73-A2E0-107D37A201F1}" type="sibTrans" cxnId="{AB361008-FB0D-449D-B6D4-90AE3ADD38F9}">
      <dgm:prSet/>
      <dgm:spPr/>
      <dgm:t>
        <a:bodyPr/>
        <a:lstStyle/>
        <a:p>
          <a:endParaRPr lang="en-CA"/>
        </a:p>
      </dgm:t>
    </dgm:pt>
    <dgm:pt modelId="{A8684069-1621-4DEA-B4FB-D99A1805E114}">
      <dgm:prSet phldrT="[Text]"/>
      <dgm:spPr>
        <a:noFill/>
        <a:ln w="57150">
          <a:solidFill>
            <a:srgbClr val="FF0000"/>
          </a:solidFill>
        </a:ln>
      </dgm:spPr>
      <dgm:t>
        <a:bodyPr/>
        <a:lstStyle/>
        <a:p>
          <a:r>
            <a:rPr lang="en-US" dirty="0" smtClean="0">
              <a:latin typeface="+mn-lt"/>
              <a:cs typeface="Arial" panose="020B0604020202020204" pitchFamily="34" charset="0"/>
            </a:rPr>
            <a:t>Results</a:t>
          </a:r>
        </a:p>
        <a:p>
          <a:endParaRPr lang="en-US" dirty="0" smtClean="0"/>
        </a:p>
        <a:p>
          <a:endParaRPr lang="en-US" dirty="0" smtClean="0"/>
        </a:p>
        <a:p>
          <a:endParaRPr lang="en-CA" dirty="0"/>
        </a:p>
      </dgm:t>
    </dgm:pt>
    <dgm:pt modelId="{2459325C-D5D5-4739-95D4-8F5B3F968AE3}" type="parTrans" cxnId="{323B3594-11CE-49EF-B9FA-6B6162043879}">
      <dgm:prSet/>
      <dgm:spPr/>
      <dgm:t>
        <a:bodyPr/>
        <a:lstStyle/>
        <a:p>
          <a:endParaRPr lang="en-CA"/>
        </a:p>
      </dgm:t>
    </dgm:pt>
    <dgm:pt modelId="{A3DCB30A-2FBC-420F-90CC-F442B7CC0A85}" type="sibTrans" cxnId="{323B3594-11CE-49EF-B9FA-6B6162043879}">
      <dgm:prSet/>
      <dgm:spPr/>
      <dgm:t>
        <a:bodyPr/>
        <a:lstStyle/>
        <a:p>
          <a:endParaRPr lang="en-CA"/>
        </a:p>
      </dgm:t>
    </dgm:pt>
    <dgm:pt modelId="{DC9AE169-0891-4134-AE59-6D642ACB6859}" type="pres">
      <dgm:prSet presAssocID="{159450FB-0BD1-4CD0-9136-E9A9B06B8BF0}" presName="compositeShape" presStyleCnt="0">
        <dgm:presLayoutVars>
          <dgm:chMax val="7"/>
          <dgm:dir/>
          <dgm:resizeHandles val="exact"/>
        </dgm:presLayoutVars>
      </dgm:prSet>
      <dgm:spPr/>
    </dgm:pt>
    <dgm:pt modelId="{255EDD7E-790B-4B35-BE92-1D65D5B89898}" type="pres">
      <dgm:prSet presAssocID="{F3E95E0D-3F04-495D-A159-59CDA3FB06AE}" presName="circ1" presStyleLbl="vennNode1" presStyleIdx="0" presStyleCnt="2" custLinFactNeighborX="336" custLinFactNeighborY="-610"/>
      <dgm:spPr/>
      <dgm:t>
        <a:bodyPr/>
        <a:lstStyle/>
        <a:p>
          <a:endParaRPr lang="en-CA"/>
        </a:p>
      </dgm:t>
    </dgm:pt>
    <dgm:pt modelId="{A61BBC48-EAA5-4514-B571-64CEC1F7E51E}" type="pres">
      <dgm:prSet presAssocID="{F3E95E0D-3F04-495D-A159-59CDA3FB06AE}" presName="circ1Tx" presStyleLbl="revTx" presStyleIdx="0" presStyleCnt="0">
        <dgm:presLayoutVars>
          <dgm:chMax val="0"/>
          <dgm:chPref val="0"/>
          <dgm:bulletEnabled val="1"/>
        </dgm:presLayoutVars>
      </dgm:prSet>
      <dgm:spPr/>
      <dgm:t>
        <a:bodyPr/>
        <a:lstStyle/>
        <a:p>
          <a:endParaRPr lang="en-CA"/>
        </a:p>
      </dgm:t>
    </dgm:pt>
    <dgm:pt modelId="{729FA0FD-7874-4D92-B0A5-40922C45C723}" type="pres">
      <dgm:prSet presAssocID="{A8684069-1621-4DEA-B4FB-D99A1805E114}" presName="circ2" presStyleLbl="vennNode1" presStyleIdx="1" presStyleCnt="2" custLinFactNeighborX="582" custLinFactNeighborY="-273"/>
      <dgm:spPr/>
      <dgm:t>
        <a:bodyPr/>
        <a:lstStyle/>
        <a:p>
          <a:endParaRPr lang="en-CA"/>
        </a:p>
      </dgm:t>
    </dgm:pt>
    <dgm:pt modelId="{69F693A1-F64C-4BE1-B720-F8B0C9746BBB}" type="pres">
      <dgm:prSet presAssocID="{A8684069-1621-4DEA-B4FB-D99A1805E114}" presName="circ2Tx" presStyleLbl="revTx" presStyleIdx="0" presStyleCnt="0">
        <dgm:presLayoutVars>
          <dgm:chMax val="0"/>
          <dgm:chPref val="0"/>
          <dgm:bulletEnabled val="1"/>
        </dgm:presLayoutVars>
      </dgm:prSet>
      <dgm:spPr/>
      <dgm:t>
        <a:bodyPr/>
        <a:lstStyle/>
        <a:p>
          <a:endParaRPr lang="en-CA"/>
        </a:p>
      </dgm:t>
    </dgm:pt>
  </dgm:ptLst>
  <dgm:cxnLst>
    <dgm:cxn modelId="{AB361008-FB0D-449D-B6D4-90AE3ADD38F9}" srcId="{159450FB-0BD1-4CD0-9136-E9A9B06B8BF0}" destId="{F3E95E0D-3F04-495D-A159-59CDA3FB06AE}" srcOrd="0" destOrd="0" parTransId="{43323E41-D843-42AE-AA7B-E79D1B109734}" sibTransId="{2BF56654-8EFD-4E73-A2E0-107D37A201F1}"/>
    <dgm:cxn modelId="{323B3594-11CE-49EF-B9FA-6B6162043879}" srcId="{159450FB-0BD1-4CD0-9136-E9A9B06B8BF0}" destId="{A8684069-1621-4DEA-B4FB-D99A1805E114}" srcOrd="1" destOrd="0" parTransId="{2459325C-D5D5-4739-95D4-8F5B3F968AE3}" sibTransId="{A3DCB30A-2FBC-420F-90CC-F442B7CC0A85}"/>
    <dgm:cxn modelId="{2131A860-66E3-4874-8A3D-E4259C4CF1BC}" type="presOf" srcId="{A8684069-1621-4DEA-B4FB-D99A1805E114}" destId="{729FA0FD-7874-4D92-B0A5-40922C45C723}" srcOrd="0" destOrd="0" presId="urn:microsoft.com/office/officeart/2005/8/layout/venn1"/>
    <dgm:cxn modelId="{C3CDB341-F38D-425A-9ED9-85569EC35379}" type="presOf" srcId="{F3E95E0D-3F04-495D-A159-59CDA3FB06AE}" destId="{A61BBC48-EAA5-4514-B571-64CEC1F7E51E}" srcOrd="1" destOrd="0" presId="urn:microsoft.com/office/officeart/2005/8/layout/venn1"/>
    <dgm:cxn modelId="{248B9074-7494-4D7C-ACA3-B54B5EBD3190}" type="presOf" srcId="{A8684069-1621-4DEA-B4FB-D99A1805E114}" destId="{69F693A1-F64C-4BE1-B720-F8B0C9746BBB}" srcOrd="1" destOrd="0" presId="urn:microsoft.com/office/officeart/2005/8/layout/venn1"/>
    <dgm:cxn modelId="{48871D52-34B1-479F-981E-4D56F2184793}" type="presOf" srcId="{159450FB-0BD1-4CD0-9136-E9A9B06B8BF0}" destId="{DC9AE169-0891-4134-AE59-6D642ACB6859}" srcOrd="0" destOrd="0" presId="urn:microsoft.com/office/officeart/2005/8/layout/venn1"/>
    <dgm:cxn modelId="{91886BCF-3148-4CDB-BD46-B9EF375FEDA6}" type="presOf" srcId="{F3E95E0D-3F04-495D-A159-59CDA3FB06AE}" destId="{255EDD7E-790B-4B35-BE92-1D65D5B89898}" srcOrd="0" destOrd="0" presId="urn:microsoft.com/office/officeart/2005/8/layout/venn1"/>
    <dgm:cxn modelId="{D213FF90-3A57-4215-BC8B-16604BEE6EA6}" type="presParOf" srcId="{DC9AE169-0891-4134-AE59-6D642ACB6859}" destId="{255EDD7E-790B-4B35-BE92-1D65D5B89898}" srcOrd="0" destOrd="0" presId="urn:microsoft.com/office/officeart/2005/8/layout/venn1"/>
    <dgm:cxn modelId="{93487F4A-6E07-4693-8259-5658211063B6}" type="presParOf" srcId="{DC9AE169-0891-4134-AE59-6D642ACB6859}" destId="{A61BBC48-EAA5-4514-B571-64CEC1F7E51E}" srcOrd="1" destOrd="0" presId="urn:microsoft.com/office/officeart/2005/8/layout/venn1"/>
    <dgm:cxn modelId="{9A71AB5C-9581-4BE4-8639-6A5FB4C88747}" type="presParOf" srcId="{DC9AE169-0891-4134-AE59-6D642ACB6859}" destId="{729FA0FD-7874-4D92-B0A5-40922C45C723}" srcOrd="2" destOrd="0" presId="urn:microsoft.com/office/officeart/2005/8/layout/venn1"/>
    <dgm:cxn modelId="{72EFAED7-A032-44A1-8BBF-0F77D64981B0}" type="presParOf" srcId="{DC9AE169-0891-4134-AE59-6D642ACB6859}" destId="{69F693A1-F64C-4BE1-B720-F8B0C9746BB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9450FB-0BD1-4CD0-9136-E9A9B06B8BF0}" type="doc">
      <dgm:prSet loTypeId="urn:microsoft.com/office/officeart/2005/8/layout/venn1" loCatId="relationship" qsTypeId="urn:microsoft.com/office/officeart/2005/8/quickstyle/simple3" qsCatId="simple" csTypeId="urn:microsoft.com/office/officeart/2005/8/colors/accent1_2" csCatId="accent1" phldr="1"/>
      <dgm:spPr/>
    </dgm:pt>
    <dgm:pt modelId="{DC9AE169-0891-4134-AE59-6D642ACB6859}" type="pres">
      <dgm:prSet presAssocID="{159450FB-0BD1-4CD0-9136-E9A9B06B8BF0}" presName="compositeShape" presStyleCnt="0">
        <dgm:presLayoutVars>
          <dgm:chMax val="7"/>
          <dgm:dir/>
          <dgm:resizeHandles val="exact"/>
        </dgm:presLayoutVars>
      </dgm:prSet>
      <dgm:spPr/>
    </dgm:pt>
  </dgm:ptLst>
  <dgm:cxnLst>
    <dgm:cxn modelId="{9A6C8CB7-C6F3-4120-A8C1-3D339294B3BD}" type="presOf" srcId="{159450FB-0BD1-4CD0-9136-E9A9B06B8BF0}" destId="{DC9AE169-0891-4134-AE59-6D642ACB6859}"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3F6E9A-44BC-4FBE-AE05-E77B0A3BA3A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CA"/>
        </a:p>
      </dgm:t>
    </dgm:pt>
    <dgm:pt modelId="{69442B8E-2071-4071-8EA2-D9E09978BC96}">
      <dgm:prSet phldrT="[Text]" custT="1"/>
      <dgm:spPr>
        <a:solidFill>
          <a:srgbClr val="222E4A"/>
        </a:solidFill>
        <a:ln>
          <a:solidFill>
            <a:srgbClr val="222E4A"/>
          </a:solidFill>
        </a:ln>
      </dgm:spPr>
      <dgm:t>
        <a:bodyPr/>
        <a:lstStyle/>
        <a:p>
          <a:r>
            <a:rPr lang="en-US" sz="2800" b="1" i="0" dirty="0">
              <a:latin typeface="+mj-lt"/>
              <a:cs typeface="Arial" panose="020B0604020202020204" pitchFamily="34" charset="0"/>
            </a:rPr>
            <a:t>Regular</a:t>
          </a:r>
          <a:endParaRPr lang="en-CA" sz="2800" b="1" i="0" dirty="0">
            <a:latin typeface="+mj-lt"/>
            <a:cs typeface="Arial" panose="020B0604020202020204" pitchFamily="34" charset="0"/>
          </a:endParaRPr>
        </a:p>
      </dgm:t>
    </dgm:pt>
    <dgm:pt modelId="{06685CDE-4B29-4C99-8ACF-CAE4BF333D2C}" type="parTrans" cxnId="{9111B5FB-3440-4B8A-9C7D-271317594BFA}">
      <dgm:prSet/>
      <dgm:spPr/>
      <dgm:t>
        <a:bodyPr/>
        <a:lstStyle/>
        <a:p>
          <a:endParaRPr lang="en-CA" sz="2000"/>
        </a:p>
      </dgm:t>
    </dgm:pt>
    <dgm:pt modelId="{0F50C7D8-F645-4440-81EC-1FCD19D088D0}" type="sibTrans" cxnId="{9111B5FB-3440-4B8A-9C7D-271317594BFA}">
      <dgm:prSet/>
      <dgm:spPr/>
      <dgm:t>
        <a:bodyPr/>
        <a:lstStyle/>
        <a:p>
          <a:endParaRPr lang="en-CA" sz="2000"/>
        </a:p>
      </dgm:t>
    </dgm:pt>
    <dgm:pt modelId="{C967480B-01C7-42BF-A47F-461D7259F483}">
      <dgm:prSet phldrT="[Text]" custT="1"/>
      <dgm:spPr>
        <a:noFill/>
        <a:ln>
          <a:solidFill>
            <a:srgbClr val="222E4A"/>
          </a:solidFill>
        </a:ln>
      </dgm:spPr>
      <dgm:t>
        <a:bodyPr/>
        <a:lstStyle/>
        <a:p>
          <a:r>
            <a:rPr lang="en-US" sz="1600" b="0" i="0" dirty="0">
              <a:latin typeface="+mj-lt"/>
            </a:rPr>
            <a:t>Scheduled, organized,</a:t>
          </a:r>
          <a:br>
            <a:rPr lang="en-US" sz="1600" b="0" i="0" dirty="0">
              <a:latin typeface="+mj-lt"/>
            </a:rPr>
          </a:br>
          <a:r>
            <a:rPr lang="en-US" sz="1600" b="0" i="0" dirty="0">
              <a:latin typeface="+mj-lt"/>
            </a:rPr>
            <a:t>efficient</a:t>
          </a:r>
          <a:endParaRPr lang="en-CA" sz="1600" b="0" i="0" dirty="0">
            <a:latin typeface="+mj-lt"/>
          </a:endParaRPr>
        </a:p>
      </dgm:t>
    </dgm:pt>
    <dgm:pt modelId="{5FEC90ED-4D2E-468A-A399-1853CB5B7E78}" type="parTrans" cxnId="{B2C3A1FB-62E8-4284-8889-756F18152F27}">
      <dgm:prSet/>
      <dgm:spPr/>
      <dgm:t>
        <a:bodyPr/>
        <a:lstStyle/>
        <a:p>
          <a:endParaRPr lang="en-CA" sz="2000"/>
        </a:p>
      </dgm:t>
    </dgm:pt>
    <dgm:pt modelId="{BE2837DF-3ABE-46CB-A62B-06E5745A3C92}" type="sibTrans" cxnId="{B2C3A1FB-62E8-4284-8889-756F18152F27}">
      <dgm:prSet/>
      <dgm:spPr/>
      <dgm:t>
        <a:bodyPr/>
        <a:lstStyle/>
        <a:p>
          <a:endParaRPr lang="en-CA" sz="2000"/>
        </a:p>
      </dgm:t>
    </dgm:pt>
    <dgm:pt modelId="{6F995671-F5BA-4698-B3BE-1CC9E22A4938}">
      <dgm:prSet phldrT="[Text]" custT="1"/>
      <dgm:spPr>
        <a:noFill/>
        <a:ln>
          <a:solidFill>
            <a:srgbClr val="222E4A"/>
          </a:solidFill>
        </a:ln>
      </dgm:spPr>
      <dgm:t>
        <a:bodyPr/>
        <a:lstStyle/>
        <a:p>
          <a:r>
            <a:rPr lang="en-US" sz="1600" b="0" i="0" dirty="0">
              <a:latin typeface="+mj-lt"/>
            </a:rPr>
            <a:t>Cyclical, </a:t>
          </a:r>
          <a:br>
            <a:rPr lang="en-US" sz="1600" b="0" i="0" dirty="0">
              <a:latin typeface="+mj-lt"/>
            </a:rPr>
          </a:br>
          <a:r>
            <a:rPr lang="en-US" sz="1600" b="0" i="0" dirty="0">
              <a:latin typeface="+mj-lt"/>
            </a:rPr>
            <a:t>ongoing conversations</a:t>
          </a:r>
          <a:endParaRPr lang="en-CA" sz="1600" b="0" i="0" dirty="0">
            <a:latin typeface="+mj-lt"/>
          </a:endParaRPr>
        </a:p>
      </dgm:t>
    </dgm:pt>
    <dgm:pt modelId="{FCAE3D40-2B45-4C35-A3DE-03AB5EEF3AB4}" type="parTrans" cxnId="{78992E2B-B820-4F5C-A06D-3EB3A73981B4}">
      <dgm:prSet/>
      <dgm:spPr/>
      <dgm:t>
        <a:bodyPr/>
        <a:lstStyle/>
        <a:p>
          <a:endParaRPr lang="en-CA" sz="2000"/>
        </a:p>
      </dgm:t>
    </dgm:pt>
    <dgm:pt modelId="{4FDB8A55-1F97-49F4-97BB-2E4FAD230C52}" type="sibTrans" cxnId="{78992E2B-B820-4F5C-A06D-3EB3A73981B4}">
      <dgm:prSet/>
      <dgm:spPr/>
      <dgm:t>
        <a:bodyPr/>
        <a:lstStyle/>
        <a:p>
          <a:endParaRPr lang="en-CA" sz="2000"/>
        </a:p>
      </dgm:t>
    </dgm:pt>
    <dgm:pt modelId="{16FDA27F-0E14-43B5-A419-134377FFB933}">
      <dgm:prSet phldrT="[Text]" custT="1"/>
      <dgm:spPr>
        <a:solidFill>
          <a:srgbClr val="D22630"/>
        </a:solidFill>
        <a:ln>
          <a:solidFill>
            <a:srgbClr val="D22630"/>
          </a:solidFill>
        </a:ln>
      </dgm:spPr>
      <dgm:t>
        <a:bodyPr/>
        <a:lstStyle/>
        <a:p>
          <a:r>
            <a:rPr lang="en-US" sz="2800" b="1" i="0" dirty="0">
              <a:latin typeface="+mj-lt"/>
              <a:cs typeface="Arial" panose="020B0604020202020204" pitchFamily="34" charset="0"/>
            </a:rPr>
            <a:t>Respectful</a:t>
          </a:r>
          <a:endParaRPr lang="en-CA" sz="2800" b="1" i="0" dirty="0">
            <a:latin typeface="+mj-lt"/>
            <a:cs typeface="Arial" panose="020B0604020202020204" pitchFamily="34" charset="0"/>
          </a:endParaRPr>
        </a:p>
      </dgm:t>
    </dgm:pt>
    <dgm:pt modelId="{E2DCE0AF-E9C5-4A4B-B7DE-B7C3AB1D9926}" type="parTrans" cxnId="{83718E42-3D9D-4411-B5A5-046B057926E7}">
      <dgm:prSet/>
      <dgm:spPr/>
      <dgm:t>
        <a:bodyPr/>
        <a:lstStyle/>
        <a:p>
          <a:endParaRPr lang="en-CA" sz="2000"/>
        </a:p>
      </dgm:t>
    </dgm:pt>
    <dgm:pt modelId="{57AFF26D-9F43-4DF3-A3A2-482D36ED7650}" type="sibTrans" cxnId="{83718E42-3D9D-4411-B5A5-046B057926E7}">
      <dgm:prSet/>
      <dgm:spPr/>
      <dgm:t>
        <a:bodyPr/>
        <a:lstStyle/>
        <a:p>
          <a:endParaRPr lang="en-CA" sz="2000"/>
        </a:p>
      </dgm:t>
    </dgm:pt>
    <dgm:pt modelId="{9BE09186-6C36-4168-B0C1-0BCD5B5C3151}">
      <dgm:prSet phldrT="[Text]" custT="1"/>
      <dgm:spPr>
        <a:noFill/>
        <a:ln>
          <a:solidFill>
            <a:srgbClr val="D22630"/>
          </a:solidFill>
        </a:ln>
      </dgm:spPr>
      <dgm:t>
        <a:bodyPr/>
        <a:lstStyle/>
        <a:p>
          <a:r>
            <a:rPr lang="en-US" sz="1600" b="0" i="0" dirty="0">
              <a:latin typeface="+mj-lt"/>
            </a:rPr>
            <a:t>Developmental, constructive, </a:t>
          </a:r>
          <a:br>
            <a:rPr lang="en-US" sz="1600" b="0" i="0" dirty="0">
              <a:latin typeface="+mj-lt"/>
            </a:rPr>
          </a:br>
          <a:r>
            <a:rPr lang="en-US" sz="1600" b="0" i="0" dirty="0">
              <a:latin typeface="+mj-lt"/>
            </a:rPr>
            <a:t>learning-focused</a:t>
          </a:r>
          <a:endParaRPr lang="en-CA" sz="1600" b="0" i="0" dirty="0">
            <a:latin typeface="+mj-lt"/>
          </a:endParaRPr>
        </a:p>
      </dgm:t>
    </dgm:pt>
    <dgm:pt modelId="{42A4A5C5-1EFC-4ECD-8093-497124851E72}" type="parTrans" cxnId="{CF79B9F8-DA31-444B-920F-4601F8CC2CF5}">
      <dgm:prSet/>
      <dgm:spPr/>
      <dgm:t>
        <a:bodyPr/>
        <a:lstStyle/>
        <a:p>
          <a:endParaRPr lang="en-CA" sz="2000"/>
        </a:p>
      </dgm:t>
    </dgm:pt>
    <dgm:pt modelId="{FB05E02D-FE36-4E3A-9DD5-00691D39459F}" type="sibTrans" cxnId="{CF79B9F8-DA31-444B-920F-4601F8CC2CF5}">
      <dgm:prSet/>
      <dgm:spPr/>
      <dgm:t>
        <a:bodyPr/>
        <a:lstStyle/>
        <a:p>
          <a:endParaRPr lang="en-CA" sz="2000"/>
        </a:p>
      </dgm:t>
    </dgm:pt>
    <dgm:pt modelId="{E87E97F9-D0F7-40F2-968B-503DA9065138}">
      <dgm:prSet phldrT="[Text]" custT="1"/>
      <dgm:spPr>
        <a:noFill/>
        <a:ln>
          <a:solidFill>
            <a:srgbClr val="D22630"/>
          </a:solidFill>
        </a:ln>
      </dgm:spPr>
      <dgm:t>
        <a:bodyPr/>
        <a:lstStyle/>
        <a:p>
          <a:r>
            <a:rPr lang="en-US" sz="1600" b="0" i="0" dirty="0">
              <a:latin typeface="+mj-lt"/>
            </a:rPr>
            <a:t>Reciprocal, meaningful, 2-way conversations</a:t>
          </a:r>
          <a:endParaRPr lang="en-CA" sz="1600" b="0" i="0" dirty="0">
            <a:latin typeface="+mj-lt"/>
          </a:endParaRPr>
        </a:p>
      </dgm:t>
    </dgm:pt>
    <dgm:pt modelId="{63B07FAD-78A6-4C01-B4C8-AF33D46C6E09}" type="parTrans" cxnId="{45912689-8941-43BD-AD4D-5609D00C7A54}">
      <dgm:prSet/>
      <dgm:spPr/>
      <dgm:t>
        <a:bodyPr/>
        <a:lstStyle/>
        <a:p>
          <a:endParaRPr lang="en-CA" sz="2000"/>
        </a:p>
      </dgm:t>
    </dgm:pt>
    <dgm:pt modelId="{47204843-1992-460A-9682-4493F5F56EB9}" type="sibTrans" cxnId="{45912689-8941-43BD-AD4D-5609D00C7A54}">
      <dgm:prSet/>
      <dgm:spPr/>
      <dgm:t>
        <a:bodyPr/>
        <a:lstStyle/>
        <a:p>
          <a:endParaRPr lang="en-CA" sz="2000"/>
        </a:p>
      </dgm:t>
    </dgm:pt>
    <dgm:pt modelId="{140DF23B-2778-45BD-BD25-6579DD7470AF}">
      <dgm:prSet phldrT="[Text]" custT="1"/>
      <dgm:spPr>
        <a:solidFill>
          <a:srgbClr val="EAAA00"/>
        </a:solidFill>
        <a:ln>
          <a:solidFill>
            <a:srgbClr val="FFC000"/>
          </a:solidFill>
        </a:ln>
      </dgm:spPr>
      <dgm:t>
        <a:bodyPr/>
        <a:lstStyle/>
        <a:p>
          <a:r>
            <a:rPr lang="en-US" sz="2800" b="1" i="0" dirty="0">
              <a:latin typeface="+mj-lt"/>
              <a:cs typeface="Arial" panose="020B0604020202020204" pitchFamily="34" charset="0"/>
            </a:rPr>
            <a:t>Rewarding</a:t>
          </a:r>
          <a:endParaRPr lang="en-CA" sz="2800" b="1" i="0" dirty="0">
            <a:latin typeface="+mj-lt"/>
            <a:cs typeface="Arial" panose="020B0604020202020204" pitchFamily="34" charset="0"/>
          </a:endParaRPr>
        </a:p>
      </dgm:t>
    </dgm:pt>
    <dgm:pt modelId="{FD845C13-4169-4FCB-A789-20D484311B9F}" type="parTrans" cxnId="{D68228AC-3628-4720-BB5A-516688535E90}">
      <dgm:prSet/>
      <dgm:spPr/>
      <dgm:t>
        <a:bodyPr/>
        <a:lstStyle/>
        <a:p>
          <a:endParaRPr lang="en-CA" sz="2000"/>
        </a:p>
      </dgm:t>
    </dgm:pt>
    <dgm:pt modelId="{C3945BDD-E021-47A3-B7E8-094C103142F8}" type="sibTrans" cxnId="{D68228AC-3628-4720-BB5A-516688535E90}">
      <dgm:prSet/>
      <dgm:spPr/>
      <dgm:t>
        <a:bodyPr/>
        <a:lstStyle/>
        <a:p>
          <a:endParaRPr lang="en-CA" sz="2000"/>
        </a:p>
      </dgm:t>
    </dgm:pt>
    <dgm:pt modelId="{5B614313-8954-4647-937A-7A588AED9339}">
      <dgm:prSet phldrT="[Text]" custT="1"/>
      <dgm:spPr>
        <a:noFill/>
        <a:ln>
          <a:solidFill>
            <a:srgbClr val="FFC000"/>
          </a:solidFill>
        </a:ln>
      </dgm:spPr>
      <dgm:t>
        <a:bodyPr/>
        <a:lstStyle/>
        <a:p>
          <a:r>
            <a:rPr lang="en-US" sz="1600" b="0" i="0" dirty="0">
              <a:latin typeface="+mj-lt"/>
            </a:rPr>
            <a:t>Clear development path, specific performance goals</a:t>
          </a:r>
          <a:endParaRPr lang="en-CA" sz="1600" b="0" i="0" dirty="0">
            <a:latin typeface="+mj-lt"/>
          </a:endParaRPr>
        </a:p>
      </dgm:t>
    </dgm:pt>
    <dgm:pt modelId="{B0F9AFAA-D5B7-4378-AD65-BC24E158F2E9}" type="parTrans" cxnId="{05B5CCD2-A1F0-4714-94E0-4B7014B9187C}">
      <dgm:prSet/>
      <dgm:spPr/>
      <dgm:t>
        <a:bodyPr/>
        <a:lstStyle/>
        <a:p>
          <a:endParaRPr lang="en-CA" sz="2000"/>
        </a:p>
      </dgm:t>
    </dgm:pt>
    <dgm:pt modelId="{89F8058E-FAE6-4D21-937B-CE0F7C3598F8}" type="sibTrans" cxnId="{05B5CCD2-A1F0-4714-94E0-4B7014B9187C}">
      <dgm:prSet/>
      <dgm:spPr/>
      <dgm:t>
        <a:bodyPr/>
        <a:lstStyle/>
        <a:p>
          <a:endParaRPr lang="en-CA" sz="2000"/>
        </a:p>
      </dgm:t>
    </dgm:pt>
    <dgm:pt modelId="{283961B4-A4A9-44F2-91D2-1B9FC8B0CAA7}">
      <dgm:prSet phldrT="[Text]" custT="1"/>
      <dgm:spPr>
        <a:noFill/>
        <a:ln>
          <a:solidFill>
            <a:srgbClr val="FFC000"/>
          </a:solidFill>
        </a:ln>
      </dgm:spPr>
      <dgm:t>
        <a:bodyPr/>
        <a:lstStyle/>
        <a:p>
          <a:r>
            <a:rPr lang="en-US" sz="1600" b="0" i="0" dirty="0">
              <a:latin typeface="+mj-lt"/>
            </a:rPr>
            <a:t>Better connection </a:t>
          </a:r>
          <a:br>
            <a:rPr lang="en-US" sz="1600" b="0" i="0" dirty="0">
              <a:latin typeface="+mj-lt"/>
            </a:rPr>
          </a:br>
          <a:r>
            <a:rPr lang="en-US" sz="1600" b="0" i="0" dirty="0">
              <a:latin typeface="+mj-lt"/>
            </a:rPr>
            <a:t>to role, and UVic</a:t>
          </a:r>
          <a:endParaRPr lang="en-CA" sz="1600" b="0" i="0" dirty="0">
            <a:latin typeface="+mj-lt"/>
          </a:endParaRPr>
        </a:p>
      </dgm:t>
    </dgm:pt>
    <dgm:pt modelId="{8E7E3E26-01F8-48D2-B66F-97C19CB5A11B}" type="parTrans" cxnId="{C86CE022-44E5-46BB-917E-32AD8BA7A849}">
      <dgm:prSet/>
      <dgm:spPr/>
      <dgm:t>
        <a:bodyPr/>
        <a:lstStyle/>
        <a:p>
          <a:endParaRPr lang="en-CA" sz="2000"/>
        </a:p>
      </dgm:t>
    </dgm:pt>
    <dgm:pt modelId="{BDE7D431-5E85-4C75-8638-C061E28AE697}" type="sibTrans" cxnId="{C86CE022-44E5-46BB-917E-32AD8BA7A849}">
      <dgm:prSet/>
      <dgm:spPr/>
      <dgm:t>
        <a:bodyPr/>
        <a:lstStyle/>
        <a:p>
          <a:endParaRPr lang="en-CA" sz="2000"/>
        </a:p>
      </dgm:t>
    </dgm:pt>
    <dgm:pt modelId="{D771CFE2-428F-462E-9961-9B023D131551}">
      <dgm:prSet phldrT="[Text]" custT="1"/>
      <dgm:spPr>
        <a:noFill/>
        <a:ln>
          <a:solidFill>
            <a:srgbClr val="222E4A"/>
          </a:solidFill>
        </a:ln>
      </dgm:spPr>
      <dgm:t>
        <a:bodyPr/>
        <a:lstStyle/>
        <a:p>
          <a:r>
            <a:rPr lang="en-US" sz="1600" b="0" i="0" dirty="0">
              <a:latin typeface="+mj-lt"/>
            </a:rPr>
            <a:t>Easy and transparent </a:t>
          </a:r>
          <a:br>
            <a:rPr lang="en-US" sz="1600" b="0" i="0" dirty="0">
              <a:latin typeface="+mj-lt"/>
            </a:rPr>
          </a:br>
          <a:r>
            <a:rPr lang="en-US" sz="1600" b="0" i="0" dirty="0">
              <a:latin typeface="+mj-lt"/>
            </a:rPr>
            <a:t>process</a:t>
          </a:r>
          <a:endParaRPr lang="en-CA" sz="1600" b="0" i="0" dirty="0">
            <a:latin typeface="+mj-lt"/>
          </a:endParaRPr>
        </a:p>
      </dgm:t>
    </dgm:pt>
    <dgm:pt modelId="{507C8FF1-73AC-4DD9-8688-A583E661E569}" type="parTrans" cxnId="{67BE55C5-9A29-4978-8828-C92D2D151A3D}">
      <dgm:prSet/>
      <dgm:spPr/>
      <dgm:t>
        <a:bodyPr/>
        <a:lstStyle/>
        <a:p>
          <a:endParaRPr lang="en-CA" sz="2000"/>
        </a:p>
      </dgm:t>
    </dgm:pt>
    <dgm:pt modelId="{222078FF-8087-4457-B642-8B2A67C72333}" type="sibTrans" cxnId="{67BE55C5-9A29-4978-8828-C92D2D151A3D}">
      <dgm:prSet/>
      <dgm:spPr/>
      <dgm:t>
        <a:bodyPr/>
        <a:lstStyle/>
        <a:p>
          <a:endParaRPr lang="en-CA" sz="2000"/>
        </a:p>
      </dgm:t>
    </dgm:pt>
    <dgm:pt modelId="{94673D7C-13AD-483E-B364-53CF0DB5C3C1}">
      <dgm:prSet phldrT="[Text]" custT="1"/>
      <dgm:spPr>
        <a:noFill/>
        <a:ln>
          <a:solidFill>
            <a:srgbClr val="D22630"/>
          </a:solidFill>
        </a:ln>
      </dgm:spPr>
      <dgm:t>
        <a:bodyPr/>
        <a:lstStyle/>
        <a:p>
          <a:r>
            <a:rPr lang="en-US" sz="1600" b="0" i="0" dirty="0">
              <a:latin typeface="+mj-lt"/>
            </a:rPr>
            <a:t>Relationship-driven</a:t>
          </a:r>
          <a:endParaRPr lang="en-CA" sz="1600" b="0" i="0" dirty="0">
            <a:latin typeface="+mj-lt"/>
          </a:endParaRPr>
        </a:p>
      </dgm:t>
    </dgm:pt>
    <dgm:pt modelId="{39E56AAE-2DF0-42F2-BECE-35BB8B5682AD}" type="parTrans" cxnId="{7F0ABEB9-C550-44FC-BBA3-5CE808CE6F68}">
      <dgm:prSet/>
      <dgm:spPr/>
      <dgm:t>
        <a:bodyPr/>
        <a:lstStyle/>
        <a:p>
          <a:endParaRPr lang="en-CA" sz="2000"/>
        </a:p>
      </dgm:t>
    </dgm:pt>
    <dgm:pt modelId="{8AC55DDD-20C7-48B7-AFCA-DCDB528DC728}" type="sibTrans" cxnId="{7F0ABEB9-C550-44FC-BBA3-5CE808CE6F68}">
      <dgm:prSet/>
      <dgm:spPr/>
      <dgm:t>
        <a:bodyPr/>
        <a:lstStyle/>
        <a:p>
          <a:endParaRPr lang="en-CA" sz="2000"/>
        </a:p>
      </dgm:t>
    </dgm:pt>
    <dgm:pt modelId="{3BB59D56-EA52-45E1-996C-BE5CA91EA68A}">
      <dgm:prSet phldrT="[Text]" custT="1"/>
      <dgm:spPr>
        <a:noFill/>
        <a:ln>
          <a:solidFill>
            <a:srgbClr val="FFC000"/>
          </a:solidFill>
        </a:ln>
      </dgm:spPr>
      <dgm:t>
        <a:bodyPr/>
        <a:lstStyle/>
        <a:p>
          <a:r>
            <a:rPr lang="en-US" sz="1600" b="0" i="0" dirty="0">
              <a:latin typeface="+mj-lt"/>
            </a:rPr>
            <a:t>Increased trust, recognition and appreciation</a:t>
          </a:r>
          <a:endParaRPr lang="en-CA" sz="1600" b="0" i="0" dirty="0">
            <a:latin typeface="+mj-lt"/>
          </a:endParaRPr>
        </a:p>
      </dgm:t>
    </dgm:pt>
    <dgm:pt modelId="{25DB1244-5ECD-43B4-BAD9-B8868E1767FF}" type="parTrans" cxnId="{5BFE40E7-4838-41EB-897D-902E979158D7}">
      <dgm:prSet/>
      <dgm:spPr/>
      <dgm:t>
        <a:bodyPr/>
        <a:lstStyle/>
        <a:p>
          <a:endParaRPr lang="en-CA" sz="2000"/>
        </a:p>
      </dgm:t>
    </dgm:pt>
    <dgm:pt modelId="{09443F76-C301-44D8-9A45-D28991EF3F03}" type="sibTrans" cxnId="{5BFE40E7-4838-41EB-897D-902E979158D7}">
      <dgm:prSet/>
      <dgm:spPr/>
      <dgm:t>
        <a:bodyPr/>
        <a:lstStyle/>
        <a:p>
          <a:endParaRPr lang="en-CA" sz="2000"/>
        </a:p>
      </dgm:t>
    </dgm:pt>
    <dgm:pt modelId="{98E0377C-E11B-4C13-B5F6-1E4D09E6C73C}" type="pres">
      <dgm:prSet presAssocID="{0D3F6E9A-44BC-4FBE-AE05-E77B0A3BA3AD}" presName="Name0" presStyleCnt="0">
        <dgm:presLayoutVars>
          <dgm:chPref val="3"/>
          <dgm:dir/>
          <dgm:animLvl val="lvl"/>
          <dgm:resizeHandles/>
        </dgm:presLayoutVars>
      </dgm:prSet>
      <dgm:spPr/>
      <dgm:t>
        <a:bodyPr/>
        <a:lstStyle/>
        <a:p>
          <a:endParaRPr lang="en-US"/>
        </a:p>
      </dgm:t>
    </dgm:pt>
    <dgm:pt modelId="{25EBA618-C9C6-4977-836E-1841727E8576}" type="pres">
      <dgm:prSet presAssocID="{69442B8E-2071-4071-8EA2-D9E09978BC96}" presName="horFlow" presStyleCnt="0"/>
      <dgm:spPr/>
    </dgm:pt>
    <dgm:pt modelId="{98AB88B8-AB42-4F37-8F60-0675ED3CB391}" type="pres">
      <dgm:prSet presAssocID="{69442B8E-2071-4071-8EA2-D9E09978BC96}" presName="bigChev" presStyleLbl="node1" presStyleIdx="0" presStyleCnt="3"/>
      <dgm:spPr/>
      <dgm:t>
        <a:bodyPr/>
        <a:lstStyle/>
        <a:p>
          <a:endParaRPr lang="en-US"/>
        </a:p>
      </dgm:t>
    </dgm:pt>
    <dgm:pt modelId="{C6BB444A-DD3A-426C-93C1-E4D0EB309306}" type="pres">
      <dgm:prSet presAssocID="{5FEC90ED-4D2E-468A-A399-1853CB5B7E78}" presName="parTrans" presStyleCnt="0"/>
      <dgm:spPr/>
    </dgm:pt>
    <dgm:pt modelId="{2CAA7A63-B7C3-4069-B4B8-2A46241C65BB}" type="pres">
      <dgm:prSet presAssocID="{C967480B-01C7-42BF-A47F-461D7259F483}" presName="node" presStyleLbl="alignAccFollowNode1" presStyleIdx="0" presStyleCnt="9">
        <dgm:presLayoutVars>
          <dgm:bulletEnabled val="1"/>
        </dgm:presLayoutVars>
      </dgm:prSet>
      <dgm:spPr/>
      <dgm:t>
        <a:bodyPr/>
        <a:lstStyle/>
        <a:p>
          <a:endParaRPr lang="en-US"/>
        </a:p>
      </dgm:t>
    </dgm:pt>
    <dgm:pt modelId="{4BA4D0D3-4279-4C7C-9435-7F463636BC18}" type="pres">
      <dgm:prSet presAssocID="{BE2837DF-3ABE-46CB-A62B-06E5745A3C92}" presName="sibTrans" presStyleCnt="0"/>
      <dgm:spPr/>
    </dgm:pt>
    <dgm:pt modelId="{2903AC82-147B-4A5C-A66B-94CAA2507DB1}" type="pres">
      <dgm:prSet presAssocID="{6F995671-F5BA-4698-B3BE-1CC9E22A4938}" presName="node" presStyleLbl="alignAccFollowNode1" presStyleIdx="1" presStyleCnt="9">
        <dgm:presLayoutVars>
          <dgm:bulletEnabled val="1"/>
        </dgm:presLayoutVars>
      </dgm:prSet>
      <dgm:spPr/>
      <dgm:t>
        <a:bodyPr/>
        <a:lstStyle/>
        <a:p>
          <a:endParaRPr lang="en-US"/>
        </a:p>
      </dgm:t>
    </dgm:pt>
    <dgm:pt modelId="{ACB2E45C-DEB0-4CC2-B7F0-4BA5CBA936A9}" type="pres">
      <dgm:prSet presAssocID="{4FDB8A55-1F97-49F4-97BB-2E4FAD230C52}" presName="sibTrans" presStyleCnt="0"/>
      <dgm:spPr/>
    </dgm:pt>
    <dgm:pt modelId="{75A87FBB-4718-49A3-A453-287EA8D4FEF8}" type="pres">
      <dgm:prSet presAssocID="{D771CFE2-428F-462E-9961-9B023D131551}" presName="node" presStyleLbl="alignAccFollowNode1" presStyleIdx="2" presStyleCnt="9">
        <dgm:presLayoutVars>
          <dgm:bulletEnabled val="1"/>
        </dgm:presLayoutVars>
      </dgm:prSet>
      <dgm:spPr/>
      <dgm:t>
        <a:bodyPr/>
        <a:lstStyle/>
        <a:p>
          <a:endParaRPr lang="en-US"/>
        </a:p>
      </dgm:t>
    </dgm:pt>
    <dgm:pt modelId="{8A6619B5-BABD-404C-83FE-10A73802EAED}" type="pres">
      <dgm:prSet presAssocID="{69442B8E-2071-4071-8EA2-D9E09978BC96}" presName="vSp" presStyleCnt="0"/>
      <dgm:spPr/>
    </dgm:pt>
    <dgm:pt modelId="{714A0183-7C71-4E34-8D4E-5A69DFCF503A}" type="pres">
      <dgm:prSet presAssocID="{16FDA27F-0E14-43B5-A419-134377FFB933}" presName="horFlow" presStyleCnt="0"/>
      <dgm:spPr/>
    </dgm:pt>
    <dgm:pt modelId="{9B6D2F7B-444C-4455-81F7-C0989897FCC2}" type="pres">
      <dgm:prSet presAssocID="{16FDA27F-0E14-43B5-A419-134377FFB933}" presName="bigChev" presStyleLbl="node1" presStyleIdx="1" presStyleCnt="3"/>
      <dgm:spPr/>
      <dgm:t>
        <a:bodyPr/>
        <a:lstStyle/>
        <a:p>
          <a:endParaRPr lang="en-US"/>
        </a:p>
      </dgm:t>
    </dgm:pt>
    <dgm:pt modelId="{416ED8C0-7626-4A62-B248-BFA220FEA473}" type="pres">
      <dgm:prSet presAssocID="{42A4A5C5-1EFC-4ECD-8093-497124851E72}" presName="parTrans" presStyleCnt="0"/>
      <dgm:spPr/>
    </dgm:pt>
    <dgm:pt modelId="{D3EB9F82-B2B0-4EEE-8A4B-456E566101BF}" type="pres">
      <dgm:prSet presAssocID="{9BE09186-6C36-4168-B0C1-0BCD5B5C3151}" presName="node" presStyleLbl="alignAccFollowNode1" presStyleIdx="3" presStyleCnt="9">
        <dgm:presLayoutVars>
          <dgm:bulletEnabled val="1"/>
        </dgm:presLayoutVars>
      </dgm:prSet>
      <dgm:spPr/>
      <dgm:t>
        <a:bodyPr/>
        <a:lstStyle/>
        <a:p>
          <a:endParaRPr lang="en-US"/>
        </a:p>
      </dgm:t>
    </dgm:pt>
    <dgm:pt modelId="{3291A48F-3A1A-4613-A979-B582DCB9FF1B}" type="pres">
      <dgm:prSet presAssocID="{FB05E02D-FE36-4E3A-9DD5-00691D39459F}" presName="sibTrans" presStyleCnt="0"/>
      <dgm:spPr/>
    </dgm:pt>
    <dgm:pt modelId="{3189525D-5FA8-4D25-A74F-AB1746D386A3}" type="pres">
      <dgm:prSet presAssocID="{E87E97F9-D0F7-40F2-968B-503DA9065138}" presName="node" presStyleLbl="alignAccFollowNode1" presStyleIdx="4" presStyleCnt="9" custScaleX="105437">
        <dgm:presLayoutVars>
          <dgm:bulletEnabled val="1"/>
        </dgm:presLayoutVars>
      </dgm:prSet>
      <dgm:spPr/>
      <dgm:t>
        <a:bodyPr/>
        <a:lstStyle/>
        <a:p>
          <a:endParaRPr lang="en-US"/>
        </a:p>
      </dgm:t>
    </dgm:pt>
    <dgm:pt modelId="{B1909AB5-F3E7-4D81-94D7-6F95E7F4F061}" type="pres">
      <dgm:prSet presAssocID="{47204843-1992-460A-9682-4493F5F56EB9}" presName="sibTrans" presStyleCnt="0"/>
      <dgm:spPr/>
    </dgm:pt>
    <dgm:pt modelId="{F85B7F27-FDA1-4FF0-AE77-F57D4178A5D4}" type="pres">
      <dgm:prSet presAssocID="{94673D7C-13AD-483E-B364-53CF0DB5C3C1}" presName="node" presStyleLbl="alignAccFollowNode1" presStyleIdx="5" presStyleCnt="9">
        <dgm:presLayoutVars>
          <dgm:bulletEnabled val="1"/>
        </dgm:presLayoutVars>
      </dgm:prSet>
      <dgm:spPr/>
      <dgm:t>
        <a:bodyPr/>
        <a:lstStyle/>
        <a:p>
          <a:endParaRPr lang="en-US"/>
        </a:p>
      </dgm:t>
    </dgm:pt>
    <dgm:pt modelId="{13E7E210-5B1D-4B10-8403-B0F0F9B9E01D}" type="pres">
      <dgm:prSet presAssocID="{16FDA27F-0E14-43B5-A419-134377FFB933}" presName="vSp" presStyleCnt="0"/>
      <dgm:spPr/>
    </dgm:pt>
    <dgm:pt modelId="{33D3088D-FB41-4917-A046-455524AD2DC3}" type="pres">
      <dgm:prSet presAssocID="{140DF23B-2778-45BD-BD25-6579DD7470AF}" presName="horFlow" presStyleCnt="0"/>
      <dgm:spPr/>
    </dgm:pt>
    <dgm:pt modelId="{40656C9B-F561-47D8-88F7-701CF5B5FCBA}" type="pres">
      <dgm:prSet presAssocID="{140DF23B-2778-45BD-BD25-6579DD7470AF}" presName="bigChev" presStyleLbl="node1" presStyleIdx="2" presStyleCnt="3"/>
      <dgm:spPr/>
      <dgm:t>
        <a:bodyPr/>
        <a:lstStyle/>
        <a:p>
          <a:endParaRPr lang="en-US"/>
        </a:p>
      </dgm:t>
    </dgm:pt>
    <dgm:pt modelId="{DA6DA442-5044-43D1-83DF-386E339FB1B5}" type="pres">
      <dgm:prSet presAssocID="{B0F9AFAA-D5B7-4378-AD65-BC24E158F2E9}" presName="parTrans" presStyleCnt="0"/>
      <dgm:spPr/>
    </dgm:pt>
    <dgm:pt modelId="{61CCCCF6-F1DB-49D0-B839-2CF30F228DDB}" type="pres">
      <dgm:prSet presAssocID="{5B614313-8954-4647-937A-7A588AED9339}" presName="node" presStyleLbl="alignAccFollowNode1" presStyleIdx="6" presStyleCnt="9" custScaleX="109111">
        <dgm:presLayoutVars>
          <dgm:bulletEnabled val="1"/>
        </dgm:presLayoutVars>
      </dgm:prSet>
      <dgm:spPr/>
      <dgm:t>
        <a:bodyPr/>
        <a:lstStyle/>
        <a:p>
          <a:endParaRPr lang="en-US"/>
        </a:p>
      </dgm:t>
    </dgm:pt>
    <dgm:pt modelId="{173C3D13-8478-44C3-A145-BA4E0408A7AB}" type="pres">
      <dgm:prSet presAssocID="{89F8058E-FAE6-4D21-937B-CE0F7C3598F8}" presName="sibTrans" presStyleCnt="0"/>
      <dgm:spPr/>
    </dgm:pt>
    <dgm:pt modelId="{0F646E65-2563-4E5B-B861-2C76A77119EA}" type="pres">
      <dgm:prSet presAssocID="{283961B4-A4A9-44F2-91D2-1B9FC8B0CAA7}" presName="node" presStyleLbl="alignAccFollowNode1" presStyleIdx="7" presStyleCnt="9">
        <dgm:presLayoutVars>
          <dgm:bulletEnabled val="1"/>
        </dgm:presLayoutVars>
      </dgm:prSet>
      <dgm:spPr/>
      <dgm:t>
        <a:bodyPr/>
        <a:lstStyle/>
        <a:p>
          <a:endParaRPr lang="en-US"/>
        </a:p>
      </dgm:t>
    </dgm:pt>
    <dgm:pt modelId="{84B70425-BFAE-4B97-B0D6-DD27709F9FE5}" type="pres">
      <dgm:prSet presAssocID="{BDE7D431-5E85-4C75-8638-C061E28AE697}" presName="sibTrans" presStyleCnt="0"/>
      <dgm:spPr/>
    </dgm:pt>
    <dgm:pt modelId="{2C973A96-5E89-4ABA-902D-5A1413408682}" type="pres">
      <dgm:prSet presAssocID="{3BB59D56-EA52-45E1-996C-BE5CA91EA68A}" presName="node" presStyleLbl="alignAccFollowNode1" presStyleIdx="8" presStyleCnt="9">
        <dgm:presLayoutVars>
          <dgm:bulletEnabled val="1"/>
        </dgm:presLayoutVars>
      </dgm:prSet>
      <dgm:spPr/>
      <dgm:t>
        <a:bodyPr/>
        <a:lstStyle/>
        <a:p>
          <a:endParaRPr lang="en-US"/>
        </a:p>
      </dgm:t>
    </dgm:pt>
  </dgm:ptLst>
  <dgm:cxnLst>
    <dgm:cxn modelId="{4C1BDA7C-D35D-4E72-8397-E86254FF1752}" type="presOf" srcId="{94673D7C-13AD-483E-B364-53CF0DB5C3C1}" destId="{F85B7F27-FDA1-4FF0-AE77-F57D4178A5D4}" srcOrd="0" destOrd="0" presId="urn:microsoft.com/office/officeart/2005/8/layout/lProcess3"/>
    <dgm:cxn modelId="{20B9CE16-B98F-40E3-8ABC-39257504EFB4}" type="presOf" srcId="{5B614313-8954-4647-937A-7A588AED9339}" destId="{61CCCCF6-F1DB-49D0-B839-2CF30F228DDB}" srcOrd="0" destOrd="0" presId="urn:microsoft.com/office/officeart/2005/8/layout/lProcess3"/>
    <dgm:cxn modelId="{89DC0772-1294-4F94-83D2-4CB123A61F59}" type="presOf" srcId="{D771CFE2-428F-462E-9961-9B023D131551}" destId="{75A87FBB-4718-49A3-A453-287EA8D4FEF8}" srcOrd="0" destOrd="0" presId="urn:microsoft.com/office/officeart/2005/8/layout/lProcess3"/>
    <dgm:cxn modelId="{39639CCA-DC33-4201-97E0-04E9F795ED57}" type="presOf" srcId="{C967480B-01C7-42BF-A47F-461D7259F483}" destId="{2CAA7A63-B7C3-4069-B4B8-2A46241C65BB}" srcOrd="0" destOrd="0" presId="urn:microsoft.com/office/officeart/2005/8/layout/lProcess3"/>
    <dgm:cxn modelId="{5BFE40E7-4838-41EB-897D-902E979158D7}" srcId="{140DF23B-2778-45BD-BD25-6579DD7470AF}" destId="{3BB59D56-EA52-45E1-996C-BE5CA91EA68A}" srcOrd="2" destOrd="0" parTransId="{25DB1244-5ECD-43B4-BAD9-B8868E1767FF}" sibTransId="{09443F76-C301-44D8-9A45-D28991EF3F03}"/>
    <dgm:cxn modelId="{C86CE022-44E5-46BB-917E-32AD8BA7A849}" srcId="{140DF23B-2778-45BD-BD25-6579DD7470AF}" destId="{283961B4-A4A9-44F2-91D2-1B9FC8B0CAA7}" srcOrd="1" destOrd="0" parTransId="{8E7E3E26-01F8-48D2-B66F-97C19CB5A11B}" sibTransId="{BDE7D431-5E85-4C75-8638-C061E28AE697}"/>
    <dgm:cxn modelId="{9AD50B31-718D-450D-B17A-159A963E9701}" type="presOf" srcId="{283961B4-A4A9-44F2-91D2-1B9FC8B0CAA7}" destId="{0F646E65-2563-4E5B-B861-2C76A77119EA}" srcOrd="0" destOrd="0" presId="urn:microsoft.com/office/officeart/2005/8/layout/lProcess3"/>
    <dgm:cxn modelId="{9A9EDA2E-3497-4DBB-B806-5176704D335E}" type="presOf" srcId="{9BE09186-6C36-4168-B0C1-0BCD5B5C3151}" destId="{D3EB9F82-B2B0-4EEE-8A4B-456E566101BF}" srcOrd="0" destOrd="0" presId="urn:microsoft.com/office/officeart/2005/8/layout/lProcess3"/>
    <dgm:cxn modelId="{05B5CCD2-A1F0-4714-94E0-4B7014B9187C}" srcId="{140DF23B-2778-45BD-BD25-6579DD7470AF}" destId="{5B614313-8954-4647-937A-7A588AED9339}" srcOrd="0" destOrd="0" parTransId="{B0F9AFAA-D5B7-4378-AD65-BC24E158F2E9}" sibTransId="{89F8058E-FAE6-4D21-937B-CE0F7C3598F8}"/>
    <dgm:cxn modelId="{9111B5FB-3440-4B8A-9C7D-271317594BFA}" srcId="{0D3F6E9A-44BC-4FBE-AE05-E77B0A3BA3AD}" destId="{69442B8E-2071-4071-8EA2-D9E09978BC96}" srcOrd="0" destOrd="0" parTransId="{06685CDE-4B29-4C99-8ACF-CAE4BF333D2C}" sibTransId="{0F50C7D8-F645-4440-81EC-1FCD19D088D0}"/>
    <dgm:cxn modelId="{2A40CA8E-683A-4850-828E-0B0699104E5F}" type="presOf" srcId="{0D3F6E9A-44BC-4FBE-AE05-E77B0A3BA3AD}" destId="{98E0377C-E11B-4C13-B5F6-1E4D09E6C73C}" srcOrd="0" destOrd="0" presId="urn:microsoft.com/office/officeart/2005/8/layout/lProcess3"/>
    <dgm:cxn modelId="{316B0BE1-F410-4938-BB19-DF3D12015E8B}" type="presOf" srcId="{140DF23B-2778-45BD-BD25-6579DD7470AF}" destId="{40656C9B-F561-47D8-88F7-701CF5B5FCBA}" srcOrd="0" destOrd="0" presId="urn:microsoft.com/office/officeart/2005/8/layout/lProcess3"/>
    <dgm:cxn modelId="{67BE55C5-9A29-4978-8828-C92D2D151A3D}" srcId="{69442B8E-2071-4071-8EA2-D9E09978BC96}" destId="{D771CFE2-428F-462E-9961-9B023D131551}" srcOrd="2" destOrd="0" parTransId="{507C8FF1-73AC-4DD9-8688-A583E661E569}" sibTransId="{222078FF-8087-4457-B642-8B2A67C72333}"/>
    <dgm:cxn modelId="{12C5C35D-925A-42ED-80AC-6C6D33073F2C}" type="presOf" srcId="{3BB59D56-EA52-45E1-996C-BE5CA91EA68A}" destId="{2C973A96-5E89-4ABA-902D-5A1413408682}" srcOrd="0" destOrd="0" presId="urn:microsoft.com/office/officeart/2005/8/layout/lProcess3"/>
    <dgm:cxn modelId="{45912689-8941-43BD-AD4D-5609D00C7A54}" srcId="{16FDA27F-0E14-43B5-A419-134377FFB933}" destId="{E87E97F9-D0F7-40F2-968B-503DA9065138}" srcOrd="1" destOrd="0" parTransId="{63B07FAD-78A6-4C01-B4C8-AF33D46C6E09}" sibTransId="{47204843-1992-460A-9682-4493F5F56EB9}"/>
    <dgm:cxn modelId="{B2C3A1FB-62E8-4284-8889-756F18152F27}" srcId="{69442B8E-2071-4071-8EA2-D9E09978BC96}" destId="{C967480B-01C7-42BF-A47F-461D7259F483}" srcOrd="0" destOrd="0" parTransId="{5FEC90ED-4D2E-468A-A399-1853CB5B7E78}" sibTransId="{BE2837DF-3ABE-46CB-A62B-06E5745A3C92}"/>
    <dgm:cxn modelId="{83718E42-3D9D-4411-B5A5-046B057926E7}" srcId="{0D3F6E9A-44BC-4FBE-AE05-E77B0A3BA3AD}" destId="{16FDA27F-0E14-43B5-A419-134377FFB933}" srcOrd="1" destOrd="0" parTransId="{E2DCE0AF-E9C5-4A4B-B7DE-B7C3AB1D9926}" sibTransId="{57AFF26D-9F43-4DF3-A3A2-482D36ED7650}"/>
    <dgm:cxn modelId="{FC0EFF82-13ED-439B-84B7-876F2F5E4BE9}" type="presOf" srcId="{6F995671-F5BA-4698-B3BE-1CC9E22A4938}" destId="{2903AC82-147B-4A5C-A66B-94CAA2507DB1}" srcOrd="0" destOrd="0" presId="urn:microsoft.com/office/officeart/2005/8/layout/lProcess3"/>
    <dgm:cxn modelId="{CF79B9F8-DA31-444B-920F-4601F8CC2CF5}" srcId="{16FDA27F-0E14-43B5-A419-134377FFB933}" destId="{9BE09186-6C36-4168-B0C1-0BCD5B5C3151}" srcOrd="0" destOrd="0" parTransId="{42A4A5C5-1EFC-4ECD-8093-497124851E72}" sibTransId="{FB05E02D-FE36-4E3A-9DD5-00691D39459F}"/>
    <dgm:cxn modelId="{84F803BB-7683-4AE7-8C6E-39F09E333348}" type="presOf" srcId="{E87E97F9-D0F7-40F2-968B-503DA9065138}" destId="{3189525D-5FA8-4D25-A74F-AB1746D386A3}" srcOrd="0" destOrd="0" presId="urn:microsoft.com/office/officeart/2005/8/layout/lProcess3"/>
    <dgm:cxn modelId="{B21014B9-4BB7-4A77-BC40-9A6FC8F4F783}" type="presOf" srcId="{69442B8E-2071-4071-8EA2-D9E09978BC96}" destId="{98AB88B8-AB42-4F37-8F60-0675ED3CB391}" srcOrd="0" destOrd="0" presId="urn:microsoft.com/office/officeart/2005/8/layout/lProcess3"/>
    <dgm:cxn modelId="{7F0ABEB9-C550-44FC-BBA3-5CE808CE6F68}" srcId="{16FDA27F-0E14-43B5-A419-134377FFB933}" destId="{94673D7C-13AD-483E-B364-53CF0DB5C3C1}" srcOrd="2" destOrd="0" parTransId="{39E56AAE-2DF0-42F2-BECE-35BB8B5682AD}" sibTransId="{8AC55DDD-20C7-48B7-AFCA-DCDB528DC728}"/>
    <dgm:cxn modelId="{E1C152E9-76E5-4B1B-84CF-7ACE23569194}" type="presOf" srcId="{16FDA27F-0E14-43B5-A419-134377FFB933}" destId="{9B6D2F7B-444C-4455-81F7-C0989897FCC2}" srcOrd="0" destOrd="0" presId="urn:microsoft.com/office/officeart/2005/8/layout/lProcess3"/>
    <dgm:cxn modelId="{D68228AC-3628-4720-BB5A-516688535E90}" srcId="{0D3F6E9A-44BC-4FBE-AE05-E77B0A3BA3AD}" destId="{140DF23B-2778-45BD-BD25-6579DD7470AF}" srcOrd="2" destOrd="0" parTransId="{FD845C13-4169-4FCB-A789-20D484311B9F}" sibTransId="{C3945BDD-E021-47A3-B7E8-094C103142F8}"/>
    <dgm:cxn modelId="{78992E2B-B820-4F5C-A06D-3EB3A73981B4}" srcId="{69442B8E-2071-4071-8EA2-D9E09978BC96}" destId="{6F995671-F5BA-4698-B3BE-1CC9E22A4938}" srcOrd="1" destOrd="0" parTransId="{FCAE3D40-2B45-4C35-A3DE-03AB5EEF3AB4}" sibTransId="{4FDB8A55-1F97-49F4-97BB-2E4FAD230C52}"/>
    <dgm:cxn modelId="{1D41184B-2499-44E6-8622-E99A60C52830}" type="presParOf" srcId="{98E0377C-E11B-4C13-B5F6-1E4D09E6C73C}" destId="{25EBA618-C9C6-4977-836E-1841727E8576}" srcOrd="0" destOrd="0" presId="urn:microsoft.com/office/officeart/2005/8/layout/lProcess3"/>
    <dgm:cxn modelId="{1A8C50FA-937A-4A58-85D2-8EE4ADBEE206}" type="presParOf" srcId="{25EBA618-C9C6-4977-836E-1841727E8576}" destId="{98AB88B8-AB42-4F37-8F60-0675ED3CB391}" srcOrd="0" destOrd="0" presId="urn:microsoft.com/office/officeart/2005/8/layout/lProcess3"/>
    <dgm:cxn modelId="{B9A28C9C-D276-4530-A8CC-7BB728A96398}" type="presParOf" srcId="{25EBA618-C9C6-4977-836E-1841727E8576}" destId="{C6BB444A-DD3A-426C-93C1-E4D0EB309306}" srcOrd="1" destOrd="0" presId="urn:microsoft.com/office/officeart/2005/8/layout/lProcess3"/>
    <dgm:cxn modelId="{D473F3E4-1132-4CDF-8412-4F8674676D09}" type="presParOf" srcId="{25EBA618-C9C6-4977-836E-1841727E8576}" destId="{2CAA7A63-B7C3-4069-B4B8-2A46241C65BB}" srcOrd="2" destOrd="0" presId="urn:microsoft.com/office/officeart/2005/8/layout/lProcess3"/>
    <dgm:cxn modelId="{C8A6310C-FC27-4EB6-92B2-7EBC64970B88}" type="presParOf" srcId="{25EBA618-C9C6-4977-836E-1841727E8576}" destId="{4BA4D0D3-4279-4C7C-9435-7F463636BC18}" srcOrd="3" destOrd="0" presId="urn:microsoft.com/office/officeart/2005/8/layout/lProcess3"/>
    <dgm:cxn modelId="{1B97061B-51CF-4722-8B7E-6266F382361D}" type="presParOf" srcId="{25EBA618-C9C6-4977-836E-1841727E8576}" destId="{2903AC82-147B-4A5C-A66B-94CAA2507DB1}" srcOrd="4" destOrd="0" presId="urn:microsoft.com/office/officeart/2005/8/layout/lProcess3"/>
    <dgm:cxn modelId="{35430979-8E73-4A2F-A010-679CC80BD42C}" type="presParOf" srcId="{25EBA618-C9C6-4977-836E-1841727E8576}" destId="{ACB2E45C-DEB0-4CC2-B7F0-4BA5CBA936A9}" srcOrd="5" destOrd="0" presId="urn:microsoft.com/office/officeart/2005/8/layout/lProcess3"/>
    <dgm:cxn modelId="{8A8FA1DF-08A2-4697-8477-A8336FC67836}" type="presParOf" srcId="{25EBA618-C9C6-4977-836E-1841727E8576}" destId="{75A87FBB-4718-49A3-A453-287EA8D4FEF8}" srcOrd="6" destOrd="0" presId="urn:microsoft.com/office/officeart/2005/8/layout/lProcess3"/>
    <dgm:cxn modelId="{54F3DA58-B7D1-4F3E-9E07-BCFCB108CD32}" type="presParOf" srcId="{98E0377C-E11B-4C13-B5F6-1E4D09E6C73C}" destId="{8A6619B5-BABD-404C-83FE-10A73802EAED}" srcOrd="1" destOrd="0" presId="urn:microsoft.com/office/officeart/2005/8/layout/lProcess3"/>
    <dgm:cxn modelId="{41A23B9C-C3F2-47F3-BEAB-369203F486BC}" type="presParOf" srcId="{98E0377C-E11B-4C13-B5F6-1E4D09E6C73C}" destId="{714A0183-7C71-4E34-8D4E-5A69DFCF503A}" srcOrd="2" destOrd="0" presId="urn:microsoft.com/office/officeart/2005/8/layout/lProcess3"/>
    <dgm:cxn modelId="{7D62A8A7-A1F5-4DC4-8285-8DA2233C8643}" type="presParOf" srcId="{714A0183-7C71-4E34-8D4E-5A69DFCF503A}" destId="{9B6D2F7B-444C-4455-81F7-C0989897FCC2}" srcOrd="0" destOrd="0" presId="urn:microsoft.com/office/officeart/2005/8/layout/lProcess3"/>
    <dgm:cxn modelId="{AC4D12F1-92AC-4C63-AD2A-8E520784CE50}" type="presParOf" srcId="{714A0183-7C71-4E34-8D4E-5A69DFCF503A}" destId="{416ED8C0-7626-4A62-B248-BFA220FEA473}" srcOrd="1" destOrd="0" presId="urn:microsoft.com/office/officeart/2005/8/layout/lProcess3"/>
    <dgm:cxn modelId="{7A4F3E31-8E1F-4522-A4B7-F6095F662A54}" type="presParOf" srcId="{714A0183-7C71-4E34-8D4E-5A69DFCF503A}" destId="{D3EB9F82-B2B0-4EEE-8A4B-456E566101BF}" srcOrd="2" destOrd="0" presId="urn:microsoft.com/office/officeart/2005/8/layout/lProcess3"/>
    <dgm:cxn modelId="{BC484ACF-C0DA-469E-AC56-6E39B3D99674}" type="presParOf" srcId="{714A0183-7C71-4E34-8D4E-5A69DFCF503A}" destId="{3291A48F-3A1A-4613-A979-B582DCB9FF1B}" srcOrd="3" destOrd="0" presId="urn:microsoft.com/office/officeart/2005/8/layout/lProcess3"/>
    <dgm:cxn modelId="{537D79CE-D0DE-46E3-BC36-6E1EB9139AC3}" type="presParOf" srcId="{714A0183-7C71-4E34-8D4E-5A69DFCF503A}" destId="{3189525D-5FA8-4D25-A74F-AB1746D386A3}" srcOrd="4" destOrd="0" presId="urn:microsoft.com/office/officeart/2005/8/layout/lProcess3"/>
    <dgm:cxn modelId="{7CC054FE-4DEB-41BA-ADFE-0846BF9C1078}" type="presParOf" srcId="{714A0183-7C71-4E34-8D4E-5A69DFCF503A}" destId="{B1909AB5-F3E7-4D81-94D7-6F95E7F4F061}" srcOrd="5" destOrd="0" presId="urn:microsoft.com/office/officeart/2005/8/layout/lProcess3"/>
    <dgm:cxn modelId="{FA6646D8-5018-477B-AE54-75BE5E723DA3}" type="presParOf" srcId="{714A0183-7C71-4E34-8D4E-5A69DFCF503A}" destId="{F85B7F27-FDA1-4FF0-AE77-F57D4178A5D4}" srcOrd="6" destOrd="0" presId="urn:microsoft.com/office/officeart/2005/8/layout/lProcess3"/>
    <dgm:cxn modelId="{E268293B-C3B0-4FD0-872B-00C464EAF064}" type="presParOf" srcId="{98E0377C-E11B-4C13-B5F6-1E4D09E6C73C}" destId="{13E7E210-5B1D-4B10-8403-B0F0F9B9E01D}" srcOrd="3" destOrd="0" presId="urn:microsoft.com/office/officeart/2005/8/layout/lProcess3"/>
    <dgm:cxn modelId="{B2FF03D3-57C7-4C3A-96ED-9B46991C1D44}" type="presParOf" srcId="{98E0377C-E11B-4C13-B5F6-1E4D09E6C73C}" destId="{33D3088D-FB41-4917-A046-455524AD2DC3}" srcOrd="4" destOrd="0" presId="urn:microsoft.com/office/officeart/2005/8/layout/lProcess3"/>
    <dgm:cxn modelId="{4AA9025E-C0C8-46F9-8B96-431B4FF672CF}" type="presParOf" srcId="{33D3088D-FB41-4917-A046-455524AD2DC3}" destId="{40656C9B-F561-47D8-88F7-701CF5B5FCBA}" srcOrd="0" destOrd="0" presId="urn:microsoft.com/office/officeart/2005/8/layout/lProcess3"/>
    <dgm:cxn modelId="{5BB87A95-3807-4DB4-ADDA-54E5DCBDA25F}" type="presParOf" srcId="{33D3088D-FB41-4917-A046-455524AD2DC3}" destId="{DA6DA442-5044-43D1-83DF-386E339FB1B5}" srcOrd="1" destOrd="0" presId="urn:microsoft.com/office/officeart/2005/8/layout/lProcess3"/>
    <dgm:cxn modelId="{B67878A7-8F45-4198-A60A-DFFD28C03C44}" type="presParOf" srcId="{33D3088D-FB41-4917-A046-455524AD2DC3}" destId="{61CCCCF6-F1DB-49D0-B839-2CF30F228DDB}" srcOrd="2" destOrd="0" presId="urn:microsoft.com/office/officeart/2005/8/layout/lProcess3"/>
    <dgm:cxn modelId="{2081421F-B4D8-47CE-99C8-0DE74D6C1D11}" type="presParOf" srcId="{33D3088D-FB41-4917-A046-455524AD2DC3}" destId="{173C3D13-8478-44C3-A145-BA4E0408A7AB}" srcOrd="3" destOrd="0" presId="urn:microsoft.com/office/officeart/2005/8/layout/lProcess3"/>
    <dgm:cxn modelId="{E2E16515-D57C-4966-8498-472C9755798E}" type="presParOf" srcId="{33D3088D-FB41-4917-A046-455524AD2DC3}" destId="{0F646E65-2563-4E5B-B861-2C76A77119EA}" srcOrd="4" destOrd="0" presId="urn:microsoft.com/office/officeart/2005/8/layout/lProcess3"/>
    <dgm:cxn modelId="{7845DCFE-4EDC-4084-ACD5-3CA8C4DFAE92}" type="presParOf" srcId="{33D3088D-FB41-4917-A046-455524AD2DC3}" destId="{84B70425-BFAE-4B97-B0D6-DD27709F9FE5}" srcOrd="5" destOrd="0" presId="urn:microsoft.com/office/officeart/2005/8/layout/lProcess3"/>
    <dgm:cxn modelId="{7809AC87-B4A6-4B46-9C01-F7CB528FDC10}" type="presParOf" srcId="{33D3088D-FB41-4917-A046-455524AD2DC3}" destId="{2C973A96-5E89-4ABA-902D-5A1413408682}" srcOrd="6"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9450FB-0BD1-4CD0-9136-E9A9B06B8BF0}" type="doc">
      <dgm:prSet loTypeId="urn:microsoft.com/office/officeart/2005/8/layout/venn1" loCatId="relationship" qsTypeId="urn:microsoft.com/office/officeart/2005/8/quickstyle/simple3" qsCatId="simple" csTypeId="urn:microsoft.com/office/officeart/2005/8/colors/accent1_2" csCatId="accent1" phldr="1"/>
      <dgm:spPr/>
    </dgm:pt>
    <dgm:pt modelId="{DC9AE169-0891-4134-AE59-6D642ACB6859}" type="pres">
      <dgm:prSet presAssocID="{159450FB-0BD1-4CD0-9136-E9A9B06B8BF0}" presName="compositeShape" presStyleCnt="0">
        <dgm:presLayoutVars>
          <dgm:chMax val="7"/>
          <dgm:dir/>
          <dgm:resizeHandles val="exact"/>
        </dgm:presLayoutVars>
      </dgm:prSet>
      <dgm:spPr/>
    </dgm:pt>
  </dgm:ptLst>
  <dgm:cxnLst>
    <dgm:cxn modelId="{9CBF82DE-046F-4E6A-A209-7AD524D9A0F9}" type="presOf" srcId="{159450FB-0BD1-4CD0-9136-E9A9B06B8BF0}" destId="{DC9AE169-0891-4134-AE59-6D642ACB6859}"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9450FB-0BD1-4CD0-9136-E9A9B06B8BF0}" type="doc">
      <dgm:prSet loTypeId="urn:microsoft.com/office/officeart/2005/8/layout/venn1" loCatId="relationship" qsTypeId="urn:microsoft.com/office/officeart/2005/8/quickstyle/simple3" qsCatId="simple" csTypeId="urn:microsoft.com/office/officeart/2005/8/colors/accent1_2" csCatId="accent1" phldr="1"/>
      <dgm:spPr/>
    </dgm:pt>
    <dgm:pt modelId="{DC9AE169-0891-4134-AE59-6D642ACB6859}" type="pres">
      <dgm:prSet presAssocID="{159450FB-0BD1-4CD0-9136-E9A9B06B8BF0}" presName="compositeShape" presStyleCnt="0">
        <dgm:presLayoutVars>
          <dgm:chMax val="7"/>
          <dgm:dir/>
          <dgm:resizeHandles val="exact"/>
        </dgm:presLayoutVars>
      </dgm:prSet>
      <dgm:spPr/>
    </dgm:pt>
  </dgm:ptLst>
  <dgm:cxnLst>
    <dgm:cxn modelId="{9CBF82DE-046F-4E6A-A209-7AD524D9A0F9}" type="presOf" srcId="{159450FB-0BD1-4CD0-9136-E9A9B06B8BF0}" destId="{DC9AE169-0891-4134-AE59-6D642ACB6859}"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9450FB-0BD1-4CD0-9136-E9A9B06B8BF0}" type="doc">
      <dgm:prSet loTypeId="urn:microsoft.com/office/officeart/2005/8/layout/venn1" loCatId="relationship" qsTypeId="urn:microsoft.com/office/officeart/2005/8/quickstyle/simple3" qsCatId="simple" csTypeId="urn:microsoft.com/office/officeart/2005/8/colors/accent1_2" csCatId="accent1" phldr="1"/>
      <dgm:spPr/>
    </dgm:pt>
    <dgm:pt modelId="{DC9AE169-0891-4134-AE59-6D642ACB6859}" type="pres">
      <dgm:prSet presAssocID="{159450FB-0BD1-4CD0-9136-E9A9B06B8BF0}" presName="compositeShape" presStyleCnt="0">
        <dgm:presLayoutVars>
          <dgm:chMax val="7"/>
          <dgm:dir/>
          <dgm:resizeHandles val="exact"/>
        </dgm:presLayoutVars>
      </dgm:prSet>
      <dgm:spPr/>
    </dgm:pt>
  </dgm:ptLst>
  <dgm:cxnLst>
    <dgm:cxn modelId="{9CBF82DE-046F-4E6A-A209-7AD524D9A0F9}" type="presOf" srcId="{159450FB-0BD1-4CD0-9136-E9A9B06B8BF0}" destId="{DC9AE169-0891-4134-AE59-6D642ACB6859}"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EDD7E-790B-4B35-BE92-1D65D5B89898}">
      <dsp:nvSpPr>
        <dsp:cNvPr id="0" name=""/>
        <dsp:cNvSpPr/>
      </dsp:nvSpPr>
      <dsp:spPr>
        <a:xfrm>
          <a:off x="1323948" y="0"/>
          <a:ext cx="4487545" cy="4487545"/>
        </a:xfrm>
        <a:prstGeom prst="ellipse">
          <a:avLst/>
        </a:prstGeom>
        <a:noFill/>
        <a:ln w="57150">
          <a:solidFill>
            <a:srgbClr val="0070C0"/>
          </a:solid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r>
            <a:rPr lang="en-US" sz="3800" kern="1200" dirty="0" smtClean="0">
              <a:latin typeface="+mn-lt"/>
              <a:cs typeface="Arial" panose="020B0604020202020204" pitchFamily="34" charset="0"/>
            </a:rPr>
            <a:t>Engagement</a:t>
          </a:r>
        </a:p>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endParaRPr lang="en-CA" sz="3800" kern="1200" dirty="0"/>
        </a:p>
      </dsp:txBody>
      <dsp:txXfrm>
        <a:off x="1950587" y="529178"/>
        <a:ext cx="2587413" cy="3429189"/>
      </dsp:txXfrm>
    </dsp:sp>
    <dsp:sp modelId="{729FA0FD-7874-4D92-B0A5-40922C45C723}">
      <dsp:nvSpPr>
        <dsp:cNvPr id="0" name=""/>
        <dsp:cNvSpPr/>
      </dsp:nvSpPr>
      <dsp:spPr>
        <a:xfrm>
          <a:off x="4648683" y="0"/>
          <a:ext cx="4487545" cy="4487545"/>
        </a:xfrm>
        <a:prstGeom prst="ellipse">
          <a:avLst/>
        </a:prstGeom>
        <a:noFill/>
        <a:ln w="57150">
          <a:solidFill>
            <a:srgbClr val="FF0000"/>
          </a:solid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r>
            <a:rPr lang="en-US" sz="3800" kern="1200" dirty="0" smtClean="0">
              <a:latin typeface="+mn-lt"/>
              <a:cs typeface="Arial" panose="020B0604020202020204" pitchFamily="34" charset="0"/>
            </a:rPr>
            <a:t>Performance</a:t>
          </a:r>
        </a:p>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endParaRPr lang="en-CA" sz="3800" kern="1200" dirty="0"/>
        </a:p>
      </dsp:txBody>
      <dsp:txXfrm>
        <a:off x="5922176" y="529178"/>
        <a:ext cx="2587413" cy="3429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EDD7E-790B-4B35-BE92-1D65D5B89898}">
      <dsp:nvSpPr>
        <dsp:cNvPr id="0" name=""/>
        <dsp:cNvSpPr/>
      </dsp:nvSpPr>
      <dsp:spPr>
        <a:xfrm>
          <a:off x="1323948" y="0"/>
          <a:ext cx="4487545" cy="4487545"/>
        </a:xfrm>
        <a:prstGeom prst="ellipse">
          <a:avLst/>
        </a:prstGeom>
        <a:noFill/>
        <a:ln w="57150">
          <a:solidFill>
            <a:srgbClr val="0070C0"/>
          </a:solid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kern="1200" dirty="0" smtClean="0">
              <a:latin typeface="+mn-lt"/>
              <a:cs typeface="Arial" panose="020B0604020202020204" pitchFamily="34" charset="0"/>
            </a:rPr>
            <a:t>Relationship</a:t>
          </a:r>
        </a:p>
        <a:p>
          <a:pPr lvl="0" algn="ctr" defTabSz="1778000">
            <a:lnSpc>
              <a:spcPct val="90000"/>
            </a:lnSpc>
            <a:spcBef>
              <a:spcPct val="0"/>
            </a:spcBef>
            <a:spcAft>
              <a:spcPct val="35000"/>
            </a:spcAft>
          </a:pPr>
          <a:endParaRPr lang="en-US" sz="4000" kern="1200" dirty="0" smtClean="0"/>
        </a:p>
        <a:p>
          <a:pPr lvl="0" algn="ctr" defTabSz="1778000">
            <a:lnSpc>
              <a:spcPct val="90000"/>
            </a:lnSpc>
            <a:spcBef>
              <a:spcPct val="0"/>
            </a:spcBef>
            <a:spcAft>
              <a:spcPct val="35000"/>
            </a:spcAft>
          </a:pPr>
          <a:endParaRPr lang="en-US" sz="4000" kern="1200" dirty="0" smtClean="0"/>
        </a:p>
        <a:p>
          <a:pPr lvl="0" algn="ctr" defTabSz="1778000">
            <a:lnSpc>
              <a:spcPct val="90000"/>
            </a:lnSpc>
            <a:spcBef>
              <a:spcPct val="0"/>
            </a:spcBef>
            <a:spcAft>
              <a:spcPct val="35000"/>
            </a:spcAft>
          </a:pPr>
          <a:endParaRPr lang="en-CA" sz="4000" kern="1200" dirty="0"/>
        </a:p>
      </dsp:txBody>
      <dsp:txXfrm>
        <a:off x="1950587" y="529178"/>
        <a:ext cx="2587413" cy="3429189"/>
      </dsp:txXfrm>
    </dsp:sp>
    <dsp:sp modelId="{729FA0FD-7874-4D92-B0A5-40922C45C723}">
      <dsp:nvSpPr>
        <dsp:cNvPr id="0" name=""/>
        <dsp:cNvSpPr/>
      </dsp:nvSpPr>
      <dsp:spPr>
        <a:xfrm>
          <a:off x="4569254" y="21"/>
          <a:ext cx="4487545" cy="4487545"/>
        </a:xfrm>
        <a:prstGeom prst="ellipse">
          <a:avLst/>
        </a:prstGeom>
        <a:noFill/>
        <a:ln w="57150">
          <a:solidFill>
            <a:srgbClr val="FF0000"/>
          </a:solid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kern="1200" dirty="0" smtClean="0">
              <a:latin typeface="+mn-lt"/>
              <a:cs typeface="Arial" panose="020B0604020202020204" pitchFamily="34" charset="0"/>
            </a:rPr>
            <a:t>Results</a:t>
          </a:r>
        </a:p>
        <a:p>
          <a:pPr lvl="0" algn="ctr" defTabSz="1778000">
            <a:lnSpc>
              <a:spcPct val="90000"/>
            </a:lnSpc>
            <a:spcBef>
              <a:spcPct val="0"/>
            </a:spcBef>
            <a:spcAft>
              <a:spcPct val="35000"/>
            </a:spcAft>
          </a:pPr>
          <a:endParaRPr lang="en-US" sz="4000" kern="1200" dirty="0" smtClean="0"/>
        </a:p>
        <a:p>
          <a:pPr lvl="0" algn="ctr" defTabSz="1778000">
            <a:lnSpc>
              <a:spcPct val="90000"/>
            </a:lnSpc>
            <a:spcBef>
              <a:spcPct val="0"/>
            </a:spcBef>
            <a:spcAft>
              <a:spcPct val="35000"/>
            </a:spcAft>
          </a:pPr>
          <a:endParaRPr lang="en-US" sz="4000" kern="1200" dirty="0" smtClean="0"/>
        </a:p>
        <a:p>
          <a:pPr lvl="0" algn="ctr" defTabSz="1778000">
            <a:lnSpc>
              <a:spcPct val="90000"/>
            </a:lnSpc>
            <a:spcBef>
              <a:spcPct val="0"/>
            </a:spcBef>
            <a:spcAft>
              <a:spcPct val="35000"/>
            </a:spcAft>
          </a:pPr>
          <a:endParaRPr lang="en-CA" sz="4000" kern="1200" dirty="0"/>
        </a:p>
      </dsp:txBody>
      <dsp:txXfrm>
        <a:off x="5842746" y="529199"/>
        <a:ext cx="2587413" cy="3429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B88B8-AB42-4F37-8F60-0675ED3CB391}">
      <dsp:nvSpPr>
        <dsp:cNvPr id="0" name=""/>
        <dsp:cNvSpPr/>
      </dsp:nvSpPr>
      <dsp:spPr>
        <a:xfrm>
          <a:off x="571063" y="868"/>
          <a:ext cx="2751097" cy="1100439"/>
        </a:xfrm>
        <a:prstGeom prst="chevron">
          <a:avLst/>
        </a:prstGeom>
        <a:solidFill>
          <a:srgbClr val="222E4A"/>
        </a:solidFill>
        <a:ln w="12700" cap="flat" cmpd="sng" algn="ctr">
          <a:solidFill>
            <a:srgbClr val="222E4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i="0" kern="1200" dirty="0">
              <a:latin typeface="+mj-lt"/>
              <a:cs typeface="Arial" panose="020B0604020202020204" pitchFamily="34" charset="0"/>
            </a:rPr>
            <a:t>Regular</a:t>
          </a:r>
          <a:endParaRPr lang="en-CA" sz="2800" b="1" i="0" kern="1200" dirty="0">
            <a:latin typeface="+mj-lt"/>
            <a:cs typeface="Arial" panose="020B0604020202020204" pitchFamily="34" charset="0"/>
          </a:endParaRPr>
        </a:p>
      </dsp:txBody>
      <dsp:txXfrm>
        <a:off x="1121283" y="868"/>
        <a:ext cx="1650658" cy="1100439"/>
      </dsp:txXfrm>
    </dsp:sp>
    <dsp:sp modelId="{2CAA7A63-B7C3-4069-B4B8-2A46241C65BB}">
      <dsp:nvSpPr>
        <dsp:cNvPr id="0" name=""/>
        <dsp:cNvSpPr/>
      </dsp:nvSpPr>
      <dsp:spPr>
        <a:xfrm>
          <a:off x="2964518" y="94405"/>
          <a:ext cx="2283411" cy="913364"/>
        </a:xfrm>
        <a:prstGeom prst="chevron">
          <a:avLst/>
        </a:prstGeom>
        <a:noFill/>
        <a:ln w="12700" cap="flat" cmpd="sng" algn="ctr">
          <a:solidFill>
            <a:srgbClr val="222E4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0" i="0" kern="1200" dirty="0">
              <a:latin typeface="+mj-lt"/>
            </a:rPr>
            <a:t>Scheduled, organized,</a:t>
          </a:r>
          <a:br>
            <a:rPr lang="en-US" sz="1600" b="0" i="0" kern="1200" dirty="0">
              <a:latin typeface="+mj-lt"/>
            </a:rPr>
          </a:br>
          <a:r>
            <a:rPr lang="en-US" sz="1600" b="0" i="0" kern="1200" dirty="0">
              <a:latin typeface="+mj-lt"/>
            </a:rPr>
            <a:t>efficient</a:t>
          </a:r>
          <a:endParaRPr lang="en-CA" sz="1600" b="0" i="0" kern="1200" dirty="0">
            <a:latin typeface="+mj-lt"/>
          </a:endParaRPr>
        </a:p>
      </dsp:txBody>
      <dsp:txXfrm>
        <a:off x="3421200" y="94405"/>
        <a:ext cx="1370047" cy="913364"/>
      </dsp:txXfrm>
    </dsp:sp>
    <dsp:sp modelId="{2903AC82-147B-4A5C-A66B-94CAA2507DB1}">
      <dsp:nvSpPr>
        <dsp:cNvPr id="0" name=""/>
        <dsp:cNvSpPr/>
      </dsp:nvSpPr>
      <dsp:spPr>
        <a:xfrm>
          <a:off x="4928252" y="94405"/>
          <a:ext cx="2283411" cy="913364"/>
        </a:xfrm>
        <a:prstGeom prst="chevron">
          <a:avLst/>
        </a:prstGeom>
        <a:noFill/>
        <a:ln w="12700" cap="flat" cmpd="sng" algn="ctr">
          <a:solidFill>
            <a:srgbClr val="222E4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0" i="0" kern="1200" dirty="0">
              <a:latin typeface="+mj-lt"/>
            </a:rPr>
            <a:t>Cyclical, </a:t>
          </a:r>
          <a:br>
            <a:rPr lang="en-US" sz="1600" b="0" i="0" kern="1200" dirty="0">
              <a:latin typeface="+mj-lt"/>
            </a:rPr>
          </a:br>
          <a:r>
            <a:rPr lang="en-US" sz="1600" b="0" i="0" kern="1200" dirty="0">
              <a:latin typeface="+mj-lt"/>
            </a:rPr>
            <a:t>ongoing conversations</a:t>
          </a:r>
          <a:endParaRPr lang="en-CA" sz="1600" b="0" i="0" kern="1200" dirty="0">
            <a:latin typeface="+mj-lt"/>
          </a:endParaRPr>
        </a:p>
      </dsp:txBody>
      <dsp:txXfrm>
        <a:off x="5384934" y="94405"/>
        <a:ext cx="1370047" cy="913364"/>
      </dsp:txXfrm>
    </dsp:sp>
    <dsp:sp modelId="{75A87FBB-4718-49A3-A453-287EA8D4FEF8}">
      <dsp:nvSpPr>
        <dsp:cNvPr id="0" name=""/>
        <dsp:cNvSpPr/>
      </dsp:nvSpPr>
      <dsp:spPr>
        <a:xfrm>
          <a:off x="6891985" y="94405"/>
          <a:ext cx="2283411" cy="913364"/>
        </a:xfrm>
        <a:prstGeom prst="chevron">
          <a:avLst/>
        </a:prstGeom>
        <a:noFill/>
        <a:ln w="12700" cap="flat" cmpd="sng" algn="ctr">
          <a:solidFill>
            <a:srgbClr val="222E4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0" i="0" kern="1200" dirty="0">
              <a:latin typeface="+mj-lt"/>
            </a:rPr>
            <a:t>Easy and transparent </a:t>
          </a:r>
          <a:br>
            <a:rPr lang="en-US" sz="1600" b="0" i="0" kern="1200" dirty="0">
              <a:latin typeface="+mj-lt"/>
            </a:rPr>
          </a:br>
          <a:r>
            <a:rPr lang="en-US" sz="1600" b="0" i="0" kern="1200" dirty="0">
              <a:latin typeface="+mj-lt"/>
            </a:rPr>
            <a:t>process</a:t>
          </a:r>
          <a:endParaRPr lang="en-CA" sz="1600" b="0" i="0" kern="1200" dirty="0">
            <a:latin typeface="+mj-lt"/>
          </a:endParaRPr>
        </a:p>
      </dsp:txBody>
      <dsp:txXfrm>
        <a:off x="7348667" y="94405"/>
        <a:ext cx="1370047" cy="913364"/>
      </dsp:txXfrm>
    </dsp:sp>
    <dsp:sp modelId="{9B6D2F7B-444C-4455-81F7-C0989897FCC2}">
      <dsp:nvSpPr>
        <dsp:cNvPr id="0" name=""/>
        <dsp:cNvSpPr/>
      </dsp:nvSpPr>
      <dsp:spPr>
        <a:xfrm>
          <a:off x="571063" y="1255368"/>
          <a:ext cx="2751097" cy="1100439"/>
        </a:xfrm>
        <a:prstGeom prst="chevron">
          <a:avLst/>
        </a:prstGeom>
        <a:solidFill>
          <a:srgbClr val="D22630"/>
        </a:solidFill>
        <a:ln w="12700" cap="flat" cmpd="sng" algn="ctr">
          <a:solidFill>
            <a:srgbClr val="D2263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i="0" kern="1200" dirty="0">
              <a:latin typeface="+mj-lt"/>
              <a:cs typeface="Arial" panose="020B0604020202020204" pitchFamily="34" charset="0"/>
            </a:rPr>
            <a:t>Respectful</a:t>
          </a:r>
          <a:endParaRPr lang="en-CA" sz="2800" b="1" i="0" kern="1200" dirty="0">
            <a:latin typeface="+mj-lt"/>
            <a:cs typeface="Arial" panose="020B0604020202020204" pitchFamily="34" charset="0"/>
          </a:endParaRPr>
        </a:p>
      </dsp:txBody>
      <dsp:txXfrm>
        <a:off x="1121283" y="1255368"/>
        <a:ext cx="1650658" cy="1100439"/>
      </dsp:txXfrm>
    </dsp:sp>
    <dsp:sp modelId="{D3EB9F82-B2B0-4EEE-8A4B-456E566101BF}">
      <dsp:nvSpPr>
        <dsp:cNvPr id="0" name=""/>
        <dsp:cNvSpPr/>
      </dsp:nvSpPr>
      <dsp:spPr>
        <a:xfrm>
          <a:off x="2964518" y="1348906"/>
          <a:ext cx="2283411" cy="913364"/>
        </a:xfrm>
        <a:prstGeom prst="chevron">
          <a:avLst/>
        </a:prstGeom>
        <a:noFill/>
        <a:ln w="12700" cap="flat" cmpd="sng" algn="ctr">
          <a:solidFill>
            <a:srgbClr val="D226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0" i="0" kern="1200" dirty="0">
              <a:latin typeface="+mj-lt"/>
            </a:rPr>
            <a:t>Developmental, constructive, </a:t>
          </a:r>
          <a:br>
            <a:rPr lang="en-US" sz="1600" b="0" i="0" kern="1200" dirty="0">
              <a:latin typeface="+mj-lt"/>
            </a:rPr>
          </a:br>
          <a:r>
            <a:rPr lang="en-US" sz="1600" b="0" i="0" kern="1200" dirty="0">
              <a:latin typeface="+mj-lt"/>
            </a:rPr>
            <a:t>learning-focused</a:t>
          </a:r>
          <a:endParaRPr lang="en-CA" sz="1600" b="0" i="0" kern="1200" dirty="0">
            <a:latin typeface="+mj-lt"/>
          </a:endParaRPr>
        </a:p>
      </dsp:txBody>
      <dsp:txXfrm>
        <a:off x="3421200" y="1348906"/>
        <a:ext cx="1370047" cy="913364"/>
      </dsp:txXfrm>
    </dsp:sp>
    <dsp:sp modelId="{3189525D-5FA8-4D25-A74F-AB1746D386A3}">
      <dsp:nvSpPr>
        <dsp:cNvPr id="0" name=""/>
        <dsp:cNvSpPr/>
      </dsp:nvSpPr>
      <dsp:spPr>
        <a:xfrm>
          <a:off x="4928252" y="1348906"/>
          <a:ext cx="2407560" cy="913364"/>
        </a:xfrm>
        <a:prstGeom prst="chevron">
          <a:avLst/>
        </a:prstGeom>
        <a:noFill/>
        <a:ln w="12700" cap="flat" cmpd="sng" algn="ctr">
          <a:solidFill>
            <a:srgbClr val="D226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0" i="0" kern="1200" dirty="0">
              <a:latin typeface="+mj-lt"/>
            </a:rPr>
            <a:t>Reciprocal, meaningful, 2-way conversations</a:t>
          </a:r>
          <a:endParaRPr lang="en-CA" sz="1600" b="0" i="0" kern="1200" dirty="0">
            <a:latin typeface="+mj-lt"/>
          </a:endParaRPr>
        </a:p>
      </dsp:txBody>
      <dsp:txXfrm>
        <a:off x="5384934" y="1348906"/>
        <a:ext cx="1494196" cy="913364"/>
      </dsp:txXfrm>
    </dsp:sp>
    <dsp:sp modelId="{F85B7F27-FDA1-4FF0-AE77-F57D4178A5D4}">
      <dsp:nvSpPr>
        <dsp:cNvPr id="0" name=""/>
        <dsp:cNvSpPr/>
      </dsp:nvSpPr>
      <dsp:spPr>
        <a:xfrm>
          <a:off x="7016134" y="1348906"/>
          <a:ext cx="2283411" cy="913364"/>
        </a:xfrm>
        <a:prstGeom prst="chevron">
          <a:avLst/>
        </a:prstGeom>
        <a:noFill/>
        <a:ln w="12700" cap="flat" cmpd="sng" algn="ctr">
          <a:solidFill>
            <a:srgbClr val="D226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0" i="0" kern="1200" dirty="0">
              <a:latin typeface="+mj-lt"/>
            </a:rPr>
            <a:t>Relationship-driven</a:t>
          </a:r>
          <a:endParaRPr lang="en-CA" sz="1600" b="0" i="0" kern="1200" dirty="0">
            <a:latin typeface="+mj-lt"/>
          </a:endParaRPr>
        </a:p>
      </dsp:txBody>
      <dsp:txXfrm>
        <a:off x="7472816" y="1348906"/>
        <a:ext cx="1370047" cy="913364"/>
      </dsp:txXfrm>
    </dsp:sp>
    <dsp:sp modelId="{40656C9B-F561-47D8-88F7-701CF5B5FCBA}">
      <dsp:nvSpPr>
        <dsp:cNvPr id="0" name=""/>
        <dsp:cNvSpPr/>
      </dsp:nvSpPr>
      <dsp:spPr>
        <a:xfrm>
          <a:off x="571063" y="2509869"/>
          <a:ext cx="2751097" cy="1100439"/>
        </a:xfrm>
        <a:prstGeom prst="chevron">
          <a:avLst/>
        </a:prstGeom>
        <a:solidFill>
          <a:srgbClr val="EAAA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i="0" kern="1200" dirty="0">
              <a:latin typeface="+mj-lt"/>
              <a:cs typeface="Arial" panose="020B0604020202020204" pitchFamily="34" charset="0"/>
            </a:rPr>
            <a:t>Rewarding</a:t>
          </a:r>
          <a:endParaRPr lang="en-CA" sz="2800" b="1" i="0" kern="1200" dirty="0">
            <a:latin typeface="+mj-lt"/>
            <a:cs typeface="Arial" panose="020B0604020202020204" pitchFamily="34" charset="0"/>
          </a:endParaRPr>
        </a:p>
      </dsp:txBody>
      <dsp:txXfrm>
        <a:off x="1121283" y="2509869"/>
        <a:ext cx="1650658" cy="1100439"/>
      </dsp:txXfrm>
    </dsp:sp>
    <dsp:sp modelId="{61CCCCF6-F1DB-49D0-B839-2CF30F228DDB}">
      <dsp:nvSpPr>
        <dsp:cNvPr id="0" name=""/>
        <dsp:cNvSpPr/>
      </dsp:nvSpPr>
      <dsp:spPr>
        <a:xfrm>
          <a:off x="2964518" y="2603406"/>
          <a:ext cx="2491452" cy="913364"/>
        </a:xfrm>
        <a:prstGeom prst="chevron">
          <a:avLst/>
        </a:prstGeom>
        <a:no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0" i="0" kern="1200" dirty="0">
              <a:latin typeface="+mj-lt"/>
            </a:rPr>
            <a:t>Clear development path, specific performance goals</a:t>
          </a:r>
          <a:endParaRPr lang="en-CA" sz="1600" b="0" i="0" kern="1200" dirty="0">
            <a:latin typeface="+mj-lt"/>
          </a:endParaRPr>
        </a:p>
      </dsp:txBody>
      <dsp:txXfrm>
        <a:off x="3421200" y="2603406"/>
        <a:ext cx="1578088" cy="913364"/>
      </dsp:txXfrm>
    </dsp:sp>
    <dsp:sp modelId="{0F646E65-2563-4E5B-B861-2C76A77119EA}">
      <dsp:nvSpPr>
        <dsp:cNvPr id="0" name=""/>
        <dsp:cNvSpPr/>
      </dsp:nvSpPr>
      <dsp:spPr>
        <a:xfrm>
          <a:off x="5136293" y="2603406"/>
          <a:ext cx="2283411" cy="913364"/>
        </a:xfrm>
        <a:prstGeom prst="chevron">
          <a:avLst/>
        </a:prstGeom>
        <a:no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0" i="0" kern="1200" dirty="0">
              <a:latin typeface="+mj-lt"/>
            </a:rPr>
            <a:t>Better connection </a:t>
          </a:r>
          <a:br>
            <a:rPr lang="en-US" sz="1600" b="0" i="0" kern="1200" dirty="0">
              <a:latin typeface="+mj-lt"/>
            </a:rPr>
          </a:br>
          <a:r>
            <a:rPr lang="en-US" sz="1600" b="0" i="0" kern="1200" dirty="0">
              <a:latin typeface="+mj-lt"/>
            </a:rPr>
            <a:t>to role, and UVic</a:t>
          </a:r>
          <a:endParaRPr lang="en-CA" sz="1600" b="0" i="0" kern="1200" dirty="0">
            <a:latin typeface="+mj-lt"/>
          </a:endParaRPr>
        </a:p>
      </dsp:txBody>
      <dsp:txXfrm>
        <a:off x="5592975" y="2603406"/>
        <a:ext cx="1370047" cy="913364"/>
      </dsp:txXfrm>
    </dsp:sp>
    <dsp:sp modelId="{2C973A96-5E89-4ABA-902D-5A1413408682}">
      <dsp:nvSpPr>
        <dsp:cNvPr id="0" name=""/>
        <dsp:cNvSpPr/>
      </dsp:nvSpPr>
      <dsp:spPr>
        <a:xfrm>
          <a:off x="7100027" y="2603406"/>
          <a:ext cx="2283411" cy="913364"/>
        </a:xfrm>
        <a:prstGeom prst="chevron">
          <a:avLst/>
        </a:prstGeom>
        <a:no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0" i="0" kern="1200" dirty="0">
              <a:latin typeface="+mj-lt"/>
            </a:rPr>
            <a:t>Increased trust, recognition and appreciation</a:t>
          </a:r>
          <a:endParaRPr lang="en-CA" sz="1600" b="0" i="0" kern="1200" dirty="0">
            <a:latin typeface="+mj-lt"/>
          </a:endParaRPr>
        </a:p>
      </dsp:txBody>
      <dsp:txXfrm>
        <a:off x="7556709" y="2603406"/>
        <a:ext cx="1370047" cy="913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A35665-7A69-4634-95AD-59F51BE39738}" type="datetimeFigureOut">
              <a:rPr lang="en-CA" smtClean="0"/>
              <a:t>2018-11-01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1818A2-14F2-4047-8E72-D1CDA5D77E0E}" type="slidenum">
              <a:rPr lang="en-CA" smtClean="0"/>
              <a:t>‹#›</a:t>
            </a:fld>
            <a:endParaRPr lang="en-CA"/>
          </a:p>
        </p:txBody>
      </p:sp>
    </p:spTree>
    <p:extLst>
      <p:ext uri="{BB962C8B-B14F-4D97-AF65-F5344CB8AC3E}">
        <p14:creationId xmlns:p14="http://schemas.microsoft.com/office/powerpoint/2010/main" val="293604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1818A2-14F2-4047-8E72-D1CDA5D77E0E}" type="slidenum">
              <a:rPr lang="en-CA" smtClean="0"/>
              <a:t>1</a:t>
            </a:fld>
            <a:endParaRPr lang="en-CA"/>
          </a:p>
        </p:txBody>
      </p:sp>
    </p:spTree>
    <p:extLst>
      <p:ext uri="{BB962C8B-B14F-4D97-AF65-F5344CB8AC3E}">
        <p14:creationId xmlns:p14="http://schemas.microsoft.com/office/powerpoint/2010/main" val="325667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Step 1 - Follow along with the</a:t>
            </a:r>
            <a:r>
              <a:rPr lang="en-CA" b="1" baseline="0" dirty="0" smtClean="0"/>
              <a:t> new forms</a:t>
            </a:r>
            <a:endParaRPr lang="en-CA" b="1" dirty="0" smtClean="0"/>
          </a:p>
          <a:p>
            <a:r>
              <a:rPr lang="en-CA" dirty="0" smtClean="0"/>
              <a:t>At the beginning of each performance cycle, establish clear expectations about employee performance and behaviour by:</a:t>
            </a:r>
          </a:p>
          <a:p>
            <a:pPr marL="285750" lvl="0" indent="-285750">
              <a:buFont typeface="Arial" panose="020B0604020202020204" pitchFamily="34" charset="0"/>
              <a:buChar char="•"/>
            </a:pPr>
            <a:r>
              <a:rPr lang="en-CA" dirty="0" smtClean="0"/>
              <a:t>Setting meaningful goals that help the employee to stretch, grow and achieve success</a:t>
            </a:r>
          </a:p>
          <a:p>
            <a:pPr marL="285750" lvl="0" indent="-285750">
              <a:buFont typeface="Arial" panose="020B0604020202020204" pitchFamily="34" charset="0"/>
              <a:buChar char="•"/>
            </a:pPr>
            <a:r>
              <a:rPr lang="en-CA" dirty="0" smtClean="0"/>
              <a:t>Identifying a learning plan and the support necessary to achieve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It may</a:t>
            </a:r>
            <a:r>
              <a:rPr lang="en-US" sz="1200" baseline="0" dirty="0" smtClean="0">
                <a:latin typeface="Arial Narrow" panose="020B0606020202030204" pitchFamily="34" charset="0"/>
              </a:rPr>
              <a:t> be helpful to discuss both of your preferences around giving/receiving feedback at this stage, as it is easier to talk about feedback styles BEFORE you need to have a performance conversation.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Narrow" panose="020B0606020202030204" pitchFamily="34" charset="0"/>
              </a:rPr>
              <a:t>Don’t let the job description get in the way of performance conversations.</a:t>
            </a:r>
            <a:r>
              <a:rPr lang="en-CA" sz="1200" kern="1200" baseline="0" dirty="0" smtClean="0">
                <a:solidFill>
                  <a:schemeClr val="tx1"/>
                </a:solidFill>
                <a:effectLst/>
                <a:latin typeface="+mn-lt"/>
                <a:ea typeface="+mn-ea"/>
                <a:cs typeface="+mn-cs"/>
              </a:rPr>
              <a:t> For example,</a:t>
            </a:r>
            <a:r>
              <a:rPr lang="en-CA" sz="1200" kern="1200" dirty="0" smtClean="0">
                <a:solidFill>
                  <a:schemeClr val="tx1"/>
                </a:solidFill>
                <a:effectLst/>
                <a:latin typeface="+mn-lt"/>
                <a:ea typeface="+mn-ea"/>
                <a:cs typeface="+mn-cs"/>
              </a:rPr>
              <a:t> the job description could be out of date, but</a:t>
            </a:r>
            <a:r>
              <a:rPr lang="en-CA" sz="1200" kern="1200" baseline="0" dirty="0" smtClean="0">
                <a:solidFill>
                  <a:schemeClr val="tx1"/>
                </a:solidFill>
                <a:effectLst/>
                <a:latin typeface="+mn-lt"/>
                <a:ea typeface="+mn-ea"/>
                <a:cs typeface="+mn-cs"/>
              </a:rPr>
              <a:t> t</a:t>
            </a:r>
            <a:r>
              <a:rPr lang="en-CA" sz="1200" kern="1200" dirty="0" smtClean="0">
                <a:solidFill>
                  <a:schemeClr val="tx1"/>
                </a:solidFill>
                <a:effectLst/>
                <a:latin typeface="+mn-lt"/>
                <a:ea typeface="+mn-ea"/>
                <a:cs typeface="+mn-cs"/>
              </a:rPr>
              <a:t>he important thing for the PDC is that you both supervisor and employee are on</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the same page and agree on job responsibilities and performance expectations.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1818A2-14F2-4047-8E72-D1CDA5D77E0E}" type="slidenum">
              <a:rPr lang="en-CA" smtClean="0"/>
              <a:t>11</a:t>
            </a:fld>
            <a:endParaRPr lang="en-CA"/>
          </a:p>
        </p:txBody>
      </p:sp>
    </p:spTree>
    <p:extLst>
      <p:ext uri="{BB962C8B-B14F-4D97-AF65-F5344CB8AC3E}">
        <p14:creationId xmlns:p14="http://schemas.microsoft.com/office/powerpoint/2010/main" val="233454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Narrow" panose="020B0606020202030204" pitchFamily="34" charset="0"/>
              </a:rPr>
              <a:t>Step 2 – follow along with the new forms</a:t>
            </a:r>
          </a:p>
          <a:p>
            <a:r>
              <a:rPr lang="en-CA" dirty="0" smtClean="0"/>
              <a:t>Establish regular coaching check-ins, where you support employee development by asking three coaching questions:</a:t>
            </a:r>
          </a:p>
          <a:p>
            <a:pPr marL="285750" lvl="0" indent="-285750">
              <a:buFont typeface="Arial" panose="020B0604020202020204" pitchFamily="34" charset="0"/>
              <a:buChar char="•"/>
            </a:pPr>
            <a:r>
              <a:rPr lang="en-CA" dirty="0" smtClean="0"/>
              <a:t>“What went well?”  to recognize and celebrate successes</a:t>
            </a:r>
          </a:p>
          <a:p>
            <a:pPr marL="285750" lvl="0" indent="-285750">
              <a:buFont typeface="Arial" panose="020B0604020202020204" pitchFamily="34" charset="0"/>
              <a:buChar char="•"/>
            </a:pPr>
            <a:r>
              <a:rPr lang="en-CA" dirty="0" smtClean="0"/>
              <a:t>“What was tricky, or could have been better?”  to provide both strengths based and constructive feedback to enhance performance.</a:t>
            </a:r>
          </a:p>
          <a:p>
            <a:pPr marL="285750" lvl="0" indent="-285750">
              <a:buFont typeface="Arial" panose="020B0604020202020204" pitchFamily="34" charset="0"/>
              <a:buChar char="•"/>
            </a:pPr>
            <a:r>
              <a:rPr lang="en-CA" dirty="0" smtClean="0"/>
              <a:t>“What could you do differently and how else can I help you?”  Agree on any changes, course corrections, or additions to learning and development plans.</a:t>
            </a:r>
          </a:p>
          <a:p>
            <a:pPr marL="285750" lvl="0" indent="-285750">
              <a:buFont typeface="Arial" panose="020B0604020202020204" pitchFamily="34" charset="0"/>
              <a:buChar char="•"/>
            </a:pPr>
            <a:endParaRPr lang="en-CA" dirty="0" smtClean="0"/>
          </a:p>
          <a:p>
            <a:pPr marL="0" lvl="0" indent="0">
              <a:buFont typeface="Arial" panose="020B0604020202020204" pitchFamily="34" charset="0"/>
              <a:buNone/>
            </a:pPr>
            <a:r>
              <a:rPr lang="en-CA" dirty="0" smtClean="0"/>
              <a:t>The most</a:t>
            </a:r>
            <a:r>
              <a:rPr lang="en-CA" baseline="0" dirty="0" smtClean="0"/>
              <a:t> important thing about this step is that you record meeting dates, and any changes or progress, whether you use the new forms or not.</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311818A2-14F2-4047-8E72-D1CDA5D77E0E}" type="slidenum">
              <a:rPr lang="en-CA" smtClean="0"/>
              <a:t>12</a:t>
            </a:fld>
            <a:endParaRPr lang="en-CA"/>
          </a:p>
        </p:txBody>
      </p:sp>
    </p:spTree>
    <p:extLst>
      <p:ext uri="{BB962C8B-B14F-4D97-AF65-F5344CB8AC3E}">
        <p14:creationId xmlns:p14="http://schemas.microsoft.com/office/powerpoint/2010/main" val="242349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smtClean="0"/>
              <a:t>Step 3 – follow along with the new forms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At the end of the Performance Cycle, look back over the past PDC to document accomplishments, identify areas for further development, and transition to the next performance and development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smtClean="0">
              <a:latin typeface="Myriad Pro Cond" panose="020B0506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latin typeface="Myriad Pro Cond" panose="020B0506030403020204" pitchFamily="34" charset="0"/>
              </a:rPr>
              <a:t>Note</a:t>
            </a:r>
            <a:r>
              <a:rPr lang="en-CA" sz="1800" baseline="0" dirty="0" smtClean="0">
                <a:latin typeface="Myriad Pro Cond" panose="020B0506030403020204" pitchFamily="34" charset="0"/>
              </a:rPr>
              <a:t>: Refer to departmental records management processes for where copies of the Step 1, 2, 3 forms should reside   </a:t>
            </a:r>
            <a:r>
              <a:rPr lang="en-CA" sz="1800" dirty="0" smtClean="0"/>
              <a:t>All</a:t>
            </a:r>
            <a:r>
              <a:rPr lang="en-CA" sz="1800" baseline="0" dirty="0" smtClean="0"/>
              <a:t> three forms and other notes can be stapled together and placed in the employee file</a:t>
            </a:r>
            <a:endParaRPr lang="en-CA"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aseline="0" dirty="0" smtClean="0">
              <a:latin typeface="Myriad Pro Cond" panose="020B0506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aseline="0" dirty="0" smtClean="0">
                <a:latin typeface="Myriad Pro Cond" panose="020B0506030403020204" pitchFamily="34" charset="0"/>
              </a:rPr>
              <a:t>Note: It doesn’t matter who completes the form, what matters is that employee and supervisors discuss the summary and ideally agree.   If there are challenges or agreement can’t be reached, supervisors would complete the form, and employee have an opportunity to add their own comments.   Employee signature means they have READ AND UNDERSTOOD the supervisor’s comments.  Employee signature does not necessarily mean they AGREE with it.</a:t>
            </a:r>
            <a:endParaRPr lang="en-US" sz="1800" dirty="0" smtClean="0">
              <a:latin typeface="Myriad Pro Cond" panose="020B0506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311818A2-14F2-4047-8E72-D1CDA5D77E0E}" type="slidenum">
              <a:rPr lang="en-CA" smtClean="0"/>
              <a:t>13</a:t>
            </a:fld>
            <a:endParaRPr lang="en-CA"/>
          </a:p>
        </p:txBody>
      </p:sp>
    </p:spTree>
    <p:extLst>
      <p:ext uri="{BB962C8B-B14F-4D97-AF65-F5344CB8AC3E}">
        <p14:creationId xmlns:p14="http://schemas.microsoft.com/office/powerpoint/2010/main" val="2407674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1818A2-14F2-4047-8E72-D1CDA5D77E0E}" type="slidenum">
              <a:rPr lang="en-CA" smtClean="0"/>
              <a:t>14</a:t>
            </a:fld>
            <a:endParaRPr lang="en-CA"/>
          </a:p>
        </p:txBody>
      </p:sp>
    </p:spTree>
    <p:extLst>
      <p:ext uri="{BB962C8B-B14F-4D97-AF65-F5344CB8AC3E}">
        <p14:creationId xmlns:p14="http://schemas.microsoft.com/office/powerpoint/2010/main" val="2358127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1818A2-14F2-4047-8E72-D1CDA5D77E0E}" type="slidenum">
              <a:rPr lang="en-CA" smtClean="0"/>
              <a:t>15</a:t>
            </a:fld>
            <a:endParaRPr lang="en-CA"/>
          </a:p>
        </p:txBody>
      </p:sp>
    </p:spTree>
    <p:extLst>
      <p:ext uri="{BB962C8B-B14F-4D97-AF65-F5344CB8AC3E}">
        <p14:creationId xmlns:p14="http://schemas.microsoft.com/office/powerpoint/2010/main" val="2442594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1818A2-14F2-4047-8E72-D1CDA5D77E0E}" type="slidenum">
              <a:rPr lang="en-CA" smtClean="0"/>
              <a:t>16</a:t>
            </a:fld>
            <a:endParaRPr lang="en-CA"/>
          </a:p>
        </p:txBody>
      </p:sp>
    </p:spTree>
    <p:extLst>
      <p:ext uri="{BB962C8B-B14F-4D97-AF65-F5344CB8AC3E}">
        <p14:creationId xmlns:p14="http://schemas.microsoft.com/office/powerpoint/2010/main" val="4252300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1818A2-14F2-4047-8E72-D1CDA5D77E0E}" type="slidenum">
              <a:rPr lang="en-CA" smtClean="0"/>
              <a:t>17</a:t>
            </a:fld>
            <a:endParaRPr lang="en-CA"/>
          </a:p>
        </p:txBody>
      </p:sp>
    </p:spTree>
    <p:extLst>
      <p:ext uri="{BB962C8B-B14F-4D97-AF65-F5344CB8AC3E}">
        <p14:creationId xmlns:p14="http://schemas.microsoft.com/office/powerpoint/2010/main" val="123552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1818A2-14F2-4047-8E72-D1CDA5D77E0E}" type="slidenum">
              <a:rPr lang="en-CA" smtClean="0"/>
              <a:t>2</a:t>
            </a:fld>
            <a:endParaRPr lang="en-CA"/>
          </a:p>
        </p:txBody>
      </p:sp>
    </p:spTree>
    <p:extLst>
      <p:ext uri="{BB962C8B-B14F-4D97-AF65-F5344CB8AC3E}">
        <p14:creationId xmlns:p14="http://schemas.microsoft.com/office/powerpoint/2010/main" val="109589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PDC program</a:t>
            </a:r>
            <a:r>
              <a:rPr lang="en-US" baseline="0" dirty="0" smtClean="0"/>
              <a:t> recognizes two components of employee outcomes. Both components are important and must be balanced to realize employee performance goals.</a:t>
            </a:r>
          </a:p>
          <a:p>
            <a:endParaRPr lang="en-US" baseline="0" dirty="0" smtClean="0"/>
          </a:p>
          <a:p>
            <a:r>
              <a:rPr lang="en-US" b="1" baseline="0" dirty="0" smtClean="0"/>
              <a:t>Engagement</a:t>
            </a:r>
          </a:p>
          <a:p>
            <a:pPr marL="174708" indent="-174708">
              <a:buFont typeface="Arial" panose="020B0604020202020204" pitchFamily="34" charset="0"/>
              <a:buChar char="•"/>
            </a:pPr>
            <a:r>
              <a:rPr lang="en-US" baseline="0" dirty="0" smtClean="0"/>
              <a:t>Employee engagement is critical to performance and development and is the first step to achieving performance outcomes</a:t>
            </a:r>
          </a:p>
          <a:p>
            <a:pPr marL="174708" indent="-174708">
              <a:buFont typeface="Arial" panose="020B0604020202020204" pitchFamily="34" charset="0"/>
              <a:buChar char="•"/>
            </a:pPr>
            <a:r>
              <a:rPr lang="en-US" baseline="0" dirty="0" smtClean="0"/>
              <a:t>Engagement outcomes include: self-awareness, self-confidence, trust, resiliency, appreciation and recognition</a:t>
            </a:r>
          </a:p>
          <a:p>
            <a:pPr marL="174708" indent="-174708">
              <a:buFont typeface="Arial" panose="020B0604020202020204" pitchFamily="34" charset="0"/>
              <a:buChar char="•"/>
            </a:pPr>
            <a:r>
              <a:rPr lang="en-US" baseline="0" dirty="0" smtClean="0"/>
              <a:t>These outcomes are the first component of effective performance and development and must be in place to achieve performance outcomes</a:t>
            </a:r>
          </a:p>
          <a:p>
            <a:endParaRPr lang="en-US" baseline="0" dirty="0" smtClean="0"/>
          </a:p>
          <a:p>
            <a:r>
              <a:rPr lang="en-US" b="1" baseline="0" dirty="0" smtClean="0"/>
              <a:t>Performance</a:t>
            </a:r>
          </a:p>
          <a:p>
            <a:pPr marL="174708" indent="-174708">
              <a:buFont typeface="Arial" panose="020B0604020202020204" pitchFamily="34" charset="0"/>
              <a:buChar char="•"/>
            </a:pPr>
            <a:r>
              <a:rPr lang="en-US" baseline="0" dirty="0" smtClean="0"/>
              <a:t>Will not be effective without engagement</a:t>
            </a:r>
          </a:p>
          <a:p>
            <a:pPr marL="174708" indent="-174708">
              <a:buFont typeface="Arial" panose="020B0604020202020204" pitchFamily="34" charset="0"/>
              <a:buChar char="•"/>
            </a:pPr>
            <a:r>
              <a:rPr lang="en-US" baseline="0" dirty="0" smtClean="0"/>
              <a:t>Performance outcomes include: clear expectations, goals, understanding of roles and responsibilities, commitment to the process and constructive feedback  </a:t>
            </a:r>
            <a:endParaRPr lang="en-CA" dirty="0"/>
          </a:p>
        </p:txBody>
      </p:sp>
      <p:sp>
        <p:nvSpPr>
          <p:cNvPr id="4" name="Slide Number Placeholder 3"/>
          <p:cNvSpPr>
            <a:spLocks noGrp="1"/>
          </p:cNvSpPr>
          <p:nvPr>
            <p:ph type="sldNum" sz="quarter" idx="10"/>
          </p:nvPr>
        </p:nvSpPr>
        <p:spPr/>
        <p:txBody>
          <a:bodyPr/>
          <a:lstStyle/>
          <a:p>
            <a:fld id="{311818A2-14F2-4047-8E72-D1CDA5D77E0E}" type="slidenum">
              <a:rPr lang="en-CA" smtClean="0"/>
              <a:t>3</a:t>
            </a:fld>
            <a:endParaRPr lang="en-CA"/>
          </a:p>
        </p:txBody>
      </p:sp>
    </p:spTree>
    <p:extLst>
      <p:ext uri="{BB962C8B-B14F-4D97-AF65-F5344CB8AC3E}">
        <p14:creationId xmlns:p14="http://schemas.microsoft.com/office/powerpoint/2010/main" val="53868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solidFill>
                  <a:srgbClr val="FF0000"/>
                </a:solidFill>
              </a:rPr>
              <a:t>Supervisor outcomes also fall into two main categories</a:t>
            </a:r>
            <a:endParaRPr lang="en-US" baseline="0" dirty="0" smtClean="0"/>
          </a:p>
          <a:p>
            <a:endParaRPr lang="en-US" baseline="0" dirty="0" smtClean="0"/>
          </a:p>
          <a:p>
            <a:r>
              <a:rPr lang="en-US" b="1" baseline="0" dirty="0" smtClean="0"/>
              <a:t>Relationships</a:t>
            </a:r>
          </a:p>
          <a:p>
            <a:pPr marL="174708" indent="-174708">
              <a:buFont typeface="Arial" panose="020B0604020202020204" pitchFamily="34" charset="0"/>
              <a:buChar char="•"/>
            </a:pPr>
            <a:r>
              <a:rPr lang="en-US" baseline="0" dirty="0" smtClean="0"/>
              <a:t>Relationships with employees are integral to positive performance outcomes. Strong relationships make performance conversations easier and more meaningful.  The good news is that regular performance conversations strengthen relationships, so it is a positively re-enforcing cycle.</a:t>
            </a:r>
          </a:p>
          <a:p>
            <a:pPr marL="174708" indent="-174708">
              <a:buFont typeface="Arial" panose="020B0604020202020204" pitchFamily="34" charset="0"/>
              <a:buChar char="•"/>
            </a:pPr>
            <a:r>
              <a:rPr lang="en-US" baseline="0" dirty="0" smtClean="0"/>
              <a:t>Improved relationships lead to more trust and mutual understanding between employees and supervisors, and better results</a:t>
            </a:r>
          </a:p>
          <a:p>
            <a:pPr marL="174708" indent="-174708">
              <a:buFont typeface="Arial" panose="020B0604020202020204" pitchFamily="34" charset="0"/>
              <a:buChar char="•"/>
            </a:pPr>
            <a:endParaRPr lang="en-US" baseline="0" dirty="0" smtClean="0">
              <a:solidFill>
                <a:srgbClr val="FF0000"/>
              </a:solidFill>
            </a:endParaRPr>
          </a:p>
          <a:p>
            <a:r>
              <a:rPr lang="en-US" b="1" baseline="0" dirty="0" smtClean="0"/>
              <a:t>Results</a:t>
            </a:r>
          </a:p>
          <a:p>
            <a:pPr marL="174708" indent="-174708">
              <a:buFont typeface="Arial" panose="020B0604020202020204" pitchFamily="34" charset="0"/>
              <a:buChar char="•"/>
            </a:pPr>
            <a:r>
              <a:rPr lang="en-US" baseline="0" dirty="0" smtClean="0"/>
              <a:t>Focusing on results will be less effective without strong relationships.  When supervisor have trust and credibility, employees will feel more confident and committed to performance and development.</a:t>
            </a:r>
          </a:p>
          <a:p>
            <a:pPr marL="174708" indent="-174708">
              <a:buFont typeface="Arial" panose="020B0604020202020204" pitchFamily="34" charset="0"/>
              <a:buChar char="•"/>
            </a:pPr>
            <a:r>
              <a:rPr lang="en-US" baseline="0" dirty="0" smtClean="0"/>
              <a:t>Performance outcomes include: employee and supervisor engagement, shared commitment, strengthened teams, higher employee retention, </a:t>
            </a:r>
          </a:p>
          <a:p>
            <a:pPr marL="174708" indent="-174708">
              <a:buFont typeface="Arial" panose="020B0604020202020204" pitchFamily="34" charset="0"/>
              <a:buChar char="•"/>
            </a:pPr>
            <a:r>
              <a:rPr lang="en-US" baseline="0" dirty="0" smtClean="0"/>
              <a:t>Clear, open lines of communication</a:t>
            </a:r>
          </a:p>
        </p:txBody>
      </p:sp>
      <p:sp>
        <p:nvSpPr>
          <p:cNvPr id="4" name="Slide Number Placeholder 3"/>
          <p:cNvSpPr>
            <a:spLocks noGrp="1"/>
          </p:cNvSpPr>
          <p:nvPr>
            <p:ph type="sldNum" sz="quarter" idx="10"/>
          </p:nvPr>
        </p:nvSpPr>
        <p:spPr/>
        <p:txBody>
          <a:bodyPr/>
          <a:lstStyle/>
          <a:p>
            <a:fld id="{311818A2-14F2-4047-8E72-D1CDA5D77E0E}" type="slidenum">
              <a:rPr lang="en-CA" smtClean="0"/>
              <a:t>4</a:t>
            </a:fld>
            <a:endParaRPr lang="en-CA"/>
          </a:p>
        </p:txBody>
      </p:sp>
    </p:spTree>
    <p:extLst>
      <p:ext uri="{BB962C8B-B14F-4D97-AF65-F5344CB8AC3E}">
        <p14:creationId xmlns:p14="http://schemas.microsoft.com/office/powerpoint/2010/main" val="135112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Regular</a:t>
            </a:r>
            <a:r>
              <a:rPr lang="en-US" b="0" baseline="0" dirty="0"/>
              <a:t>:</a:t>
            </a:r>
          </a:p>
          <a:p>
            <a:pPr marL="174708" indent="-174708">
              <a:buFont typeface="Arial" panose="020B0604020202020204" pitchFamily="34" charset="0"/>
              <a:buChar char="•"/>
            </a:pPr>
            <a:r>
              <a:rPr lang="en-US" b="0" baseline="0" dirty="0"/>
              <a:t>This means that </a:t>
            </a:r>
            <a:r>
              <a:rPr lang="en-US" b="0" baseline="0" dirty="0" smtClean="0"/>
              <a:t>it </a:t>
            </a:r>
            <a:r>
              <a:rPr lang="en-US" b="0" baseline="0" dirty="0"/>
              <a:t>will be scheduled, organized and </a:t>
            </a:r>
            <a:r>
              <a:rPr lang="en-US" b="0" baseline="0" dirty="0" smtClean="0"/>
              <a:t>efficient.  NOT a one time conversation.</a:t>
            </a:r>
            <a:endParaRPr lang="en-US" b="0" baseline="0" dirty="0"/>
          </a:p>
          <a:p>
            <a:pPr marL="174708" indent="-174708">
              <a:buFont typeface="Arial" panose="020B0604020202020204" pitchFamily="34" charset="0"/>
              <a:buChar char="•"/>
            </a:pPr>
            <a:r>
              <a:rPr lang="en-US" b="0" baseline="0" dirty="0"/>
              <a:t>Cyclical, with ongoing conversations</a:t>
            </a:r>
          </a:p>
          <a:p>
            <a:pPr marL="174708" indent="-174708">
              <a:buFont typeface="Arial" panose="020B0604020202020204" pitchFamily="34" charset="0"/>
              <a:buChar char="•"/>
            </a:pPr>
            <a:r>
              <a:rPr lang="en-US" b="0" baseline="0" dirty="0"/>
              <a:t>Easy and </a:t>
            </a:r>
            <a:r>
              <a:rPr lang="en-US" b="0" baseline="0" dirty="0" smtClean="0"/>
              <a:t>transparent.  All forms and tools are available for everyone to see and use</a:t>
            </a:r>
            <a:endParaRPr lang="en-US" b="0" baseline="0" dirty="0"/>
          </a:p>
          <a:p>
            <a:pPr marL="174708" indent="-174708">
              <a:buFont typeface="Arial" panose="020B0604020202020204" pitchFamily="34" charset="0"/>
              <a:buChar char="•"/>
            </a:pPr>
            <a:endParaRPr lang="en-US" b="0" baseline="0" dirty="0"/>
          </a:p>
          <a:p>
            <a:r>
              <a:rPr lang="en-US" b="1" baseline="0" dirty="0"/>
              <a:t>Respectful:</a:t>
            </a:r>
            <a:endParaRPr lang="en-US" b="0" baseline="0" dirty="0"/>
          </a:p>
          <a:p>
            <a:pPr marL="174708" indent="-174708">
              <a:buFont typeface="Arial" panose="020B0604020202020204" pitchFamily="34" charset="0"/>
              <a:buChar char="•"/>
            </a:pPr>
            <a:r>
              <a:rPr lang="en-US" b="0" baseline="0" dirty="0"/>
              <a:t>The process also needs to be developmental, constructive and learning-focused</a:t>
            </a:r>
          </a:p>
          <a:p>
            <a:pPr marL="174708" indent="-174708">
              <a:buFont typeface="Arial" panose="020B0604020202020204" pitchFamily="34" charset="0"/>
              <a:buChar char="•"/>
            </a:pPr>
            <a:r>
              <a:rPr lang="en-US" b="0" baseline="0" dirty="0"/>
              <a:t>Include reciprocal, meaningful, 2-way conversations</a:t>
            </a:r>
          </a:p>
          <a:p>
            <a:pPr marL="174708" indent="-174708">
              <a:buFont typeface="Arial" panose="020B0604020202020204" pitchFamily="34" charset="0"/>
              <a:buChar char="•"/>
            </a:pPr>
            <a:r>
              <a:rPr lang="en-US" b="0" baseline="0" dirty="0"/>
              <a:t>And be driven be the relationship between employee and supervisor</a:t>
            </a:r>
          </a:p>
          <a:p>
            <a:pPr marL="174708" indent="-174708">
              <a:buFont typeface="Arial" panose="020B0604020202020204" pitchFamily="34" charset="0"/>
              <a:buChar char="•"/>
            </a:pPr>
            <a:endParaRPr lang="en-US" b="0" baseline="0" dirty="0"/>
          </a:p>
          <a:p>
            <a:r>
              <a:rPr lang="en-US" b="1" baseline="0" dirty="0"/>
              <a:t>Rewarding:</a:t>
            </a:r>
            <a:endParaRPr lang="en-US" b="0" baseline="0" dirty="0"/>
          </a:p>
          <a:p>
            <a:pPr marL="174708" indent="-174708">
              <a:buFont typeface="Arial" panose="020B0604020202020204" pitchFamily="34" charset="0"/>
              <a:buChar char="•"/>
            </a:pPr>
            <a:r>
              <a:rPr lang="en-US" b="0" baseline="0" dirty="0"/>
              <a:t>With a clear path for employee development and specific performance goals</a:t>
            </a:r>
          </a:p>
          <a:p>
            <a:pPr marL="174708" indent="-174708">
              <a:buFont typeface="Arial" panose="020B0604020202020204" pitchFamily="34" charset="0"/>
              <a:buChar char="•"/>
            </a:pPr>
            <a:r>
              <a:rPr lang="en-US" b="0" baseline="0" dirty="0"/>
              <a:t>Resulting in a better connection for each employee with their role, the division, and the university</a:t>
            </a:r>
          </a:p>
          <a:p>
            <a:pPr marL="174708" indent="-174708">
              <a:buFont typeface="Arial" panose="020B0604020202020204" pitchFamily="34" charset="0"/>
              <a:buChar char="•"/>
            </a:pPr>
            <a:r>
              <a:rPr lang="en-US" b="0" baseline="0" dirty="0"/>
              <a:t>Leading to increased trust, recognition, and appreciation, both for employees and supervisors</a:t>
            </a:r>
            <a:endParaRPr lang="en-CA" b="1" dirty="0"/>
          </a:p>
        </p:txBody>
      </p:sp>
      <p:sp>
        <p:nvSpPr>
          <p:cNvPr id="4" name="Slide Number Placeholder 3"/>
          <p:cNvSpPr>
            <a:spLocks noGrp="1"/>
          </p:cNvSpPr>
          <p:nvPr>
            <p:ph type="sldNum" sz="quarter" idx="10"/>
          </p:nvPr>
        </p:nvSpPr>
        <p:spPr/>
        <p:txBody>
          <a:bodyPr/>
          <a:lstStyle/>
          <a:p>
            <a:fld id="{311818A2-14F2-4047-8E72-D1CDA5D77E0E}" type="slidenum">
              <a:rPr lang="en-CA" smtClean="0"/>
              <a:t>5</a:t>
            </a:fld>
            <a:endParaRPr lang="en-CA"/>
          </a:p>
        </p:txBody>
      </p:sp>
    </p:spTree>
    <p:extLst>
      <p:ext uri="{BB962C8B-B14F-4D97-AF65-F5344CB8AC3E}">
        <p14:creationId xmlns:p14="http://schemas.microsoft.com/office/powerpoint/2010/main" val="411807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Updating the UVic competency model provides an opportunity to re-look at how we do our performance</a:t>
            </a:r>
            <a:r>
              <a:rPr lang="en-CA" baseline="0" dirty="0" smtClean="0"/>
              <a:t> conversations.  The new model relies on conversations between employees and supervisors, and the Performance Development Cycle is a great place to have those conversations and discuss development opportunities that relate to both the duties of the job and to being an employee of the University</a:t>
            </a:r>
          </a:p>
          <a:p>
            <a:endParaRPr lang="en-CA" baseline="0" dirty="0" smtClean="0"/>
          </a:p>
          <a:p>
            <a:r>
              <a:rPr lang="en-CA" baseline="0" dirty="0" smtClean="0"/>
              <a:t>The competencies are also an excellent source of ideas for goal setting outside of the day to day duties of the job.  </a:t>
            </a:r>
            <a:endParaRPr lang="en-CA" dirty="0"/>
          </a:p>
        </p:txBody>
      </p:sp>
      <p:sp>
        <p:nvSpPr>
          <p:cNvPr id="4" name="Slide Number Placeholder 3"/>
          <p:cNvSpPr>
            <a:spLocks noGrp="1"/>
          </p:cNvSpPr>
          <p:nvPr>
            <p:ph type="sldNum" sz="quarter" idx="10"/>
          </p:nvPr>
        </p:nvSpPr>
        <p:spPr/>
        <p:txBody>
          <a:bodyPr/>
          <a:lstStyle/>
          <a:p>
            <a:fld id="{311818A2-14F2-4047-8E72-D1CDA5D77E0E}" type="slidenum">
              <a:rPr lang="en-CA" smtClean="0"/>
              <a:t>6</a:t>
            </a:fld>
            <a:endParaRPr lang="en-CA"/>
          </a:p>
        </p:txBody>
      </p:sp>
    </p:spTree>
    <p:extLst>
      <p:ext uri="{BB962C8B-B14F-4D97-AF65-F5344CB8AC3E}">
        <p14:creationId xmlns:p14="http://schemas.microsoft.com/office/powerpoint/2010/main" val="827664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The steps of the PDC are:</a:t>
            </a:r>
          </a:p>
          <a:p>
            <a:r>
              <a:rPr lang="en-CA" b="1" dirty="0" smtClean="0">
                <a:solidFill>
                  <a:srgbClr val="D22630"/>
                </a:solidFill>
              </a:rPr>
              <a:t>Step 1</a:t>
            </a:r>
            <a:r>
              <a:rPr lang="en-CA" dirty="0" smtClean="0"/>
              <a:t>: Looking forward – Goal setting conversations</a:t>
            </a:r>
          </a:p>
          <a:p>
            <a:r>
              <a:rPr lang="en-CA" b="1" dirty="0" smtClean="0">
                <a:solidFill>
                  <a:srgbClr val="005EB8"/>
                </a:solidFill>
              </a:rPr>
              <a:t>Step 2</a:t>
            </a:r>
            <a:r>
              <a:rPr lang="en-CA" dirty="0" smtClean="0"/>
              <a:t>: Check in – Feedback and coaching conversations</a:t>
            </a:r>
          </a:p>
          <a:p>
            <a:r>
              <a:rPr lang="en-CA" b="1" dirty="0" smtClean="0">
                <a:solidFill>
                  <a:srgbClr val="EAAA00"/>
                </a:solidFill>
              </a:rPr>
              <a:t>Step 3</a:t>
            </a:r>
            <a:r>
              <a:rPr lang="en-CA" dirty="0" smtClean="0"/>
              <a:t>: Looking back – Summarizing and next step conversations</a:t>
            </a:r>
          </a:p>
          <a:p>
            <a:endParaRPr lang="en-CA" dirty="0" smtClean="0"/>
          </a:p>
        </p:txBody>
      </p:sp>
      <p:sp>
        <p:nvSpPr>
          <p:cNvPr id="4" name="Slide Number Placeholder 3"/>
          <p:cNvSpPr>
            <a:spLocks noGrp="1"/>
          </p:cNvSpPr>
          <p:nvPr>
            <p:ph type="sldNum" sz="quarter" idx="10"/>
          </p:nvPr>
        </p:nvSpPr>
        <p:spPr/>
        <p:txBody>
          <a:bodyPr/>
          <a:lstStyle/>
          <a:p>
            <a:fld id="{311818A2-14F2-4047-8E72-D1CDA5D77E0E}" type="slidenum">
              <a:rPr lang="en-CA" smtClean="0"/>
              <a:t>7</a:t>
            </a:fld>
            <a:endParaRPr lang="en-CA"/>
          </a:p>
        </p:txBody>
      </p:sp>
    </p:spTree>
    <p:extLst>
      <p:ext uri="{BB962C8B-B14F-4D97-AF65-F5344CB8AC3E}">
        <p14:creationId xmlns:p14="http://schemas.microsoft.com/office/powerpoint/2010/main" val="165354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when</a:t>
            </a:r>
            <a:r>
              <a:rPr lang="en-US" baseline="0" dirty="0"/>
              <a:t> we are talking about the Performance and Development Cycle, we are not talking about:</a:t>
            </a:r>
          </a:p>
          <a:p>
            <a:pPr marL="174708" indent="-174708">
              <a:buFont typeface="Arial" panose="020B0604020202020204" pitchFamily="34" charset="0"/>
              <a:buChar char="•"/>
            </a:pPr>
            <a:r>
              <a:rPr lang="en-US" baseline="0" dirty="0"/>
              <a:t>Investigations of misconduct or disciplinary issues</a:t>
            </a:r>
          </a:p>
          <a:p>
            <a:pPr marL="174708" indent="-174708">
              <a:buFont typeface="Arial" panose="020B0604020202020204" pitchFamily="34" charset="0"/>
              <a:buChar char="•"/>
            </a:pPr>
            <a:r>
              <a:rPr lang="en-US" baseline="0" dirty="0"/>
              <a:t>Performance Improvement processes or Letters of Expectation</a:t>
            </a:r>
          </a:p>
          <a:p>
            <a:pPr marL="174708" indent="-174708">
              <a:buFont typeface="Arial" panose="020B0604020202020204" pitchFamily="34" charset="0"/>
              <a:buChar char="•"/>
            </a:pPr>
            <a:r>
              <a:rPr lang="en-US" baseline="0" dirty="0"/>
              <a:t>Accommodations for illness or disability</a:t>
            </a:r>
          </a:p>
          <a:p>
            <a:pPr marL="174708" indent="-174708">
              <a:buFont typeface="Arial" panose="020B0604020202020204" pitchFamily="34" charset="0"/>
              <a:buChar char="•"/>
            </a:pPr>
            <a:r>
              <a:rPr lang="en-US" baseline="0" dirty="0"/>
              <a:t>Attendance management</a:t>
            </a:r>
          </a:p>
          <a:p>
            <a:pPr marL="174708" indent="-174708">
              <a:buFont typeface="Arial" panose="020B0604020202020204" pitchFamily="34" charset="0"/>
              <a:buChar char="•"/>
            </a:pPr>
            <a:r>
              <a:rPr lang="en-US" baseline="0" dirty="0" smtClean="0"/>
              <a:t>Probation and Trial periods</a:t>
            </a:r>
            <a:endParaRPr lang="en-US" baseline="0" dirty="0"/>
          </a:p>
          <a:p>
            <a:pPr marL="174708" indent="-174708">
              <a:buFont typeface="Arial" panose="020B0604020202020204" pitchFamily="34" charset="0"/>
              <a:buChar char="•"/>
            </a:pPr>
            <a:endParaRPr lang="en-US" baseline="0" dirty="0"/>
          </a:p>
          <a:p>
            <a:pPr marL="0" indent="0">
              <a:buFont typeface="Arial" panose="020B0604020202020204" pitchFamily="34" charset="0"/>
              <a:buNone/>
            </a:pPr>
            <a:r>
              <a:rPr lang="en-US" baseline="0" dirty="0"/>
              <a:t>These processes exist separately and, if we need to engage in any of them, </a:t>
            </a:r>
            <a:r>
              <a:rPr lang="en-US" baseline="0" dirty="0" smtClean="0"/>
              <a:t>we may need to pause the PDC while </a:t>
            </a:r>
            <a:r>
              <a:rPr lang="en-US" baseline="0" dirty="0"/>
              <a:t>we access other resources and tools as appropriate</a:t>
            </a:r>
            <a:r>
              <a:rPr lang="en-US" baseline="0"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NOTE: </a:t>
            </a:r>
            <a:r>
              <a:rPr lang="en-US" b="0" baseline="0" dirty="0" smtClean="0"/>
              <a:t>should any of these situations arise during the normal PDC process please connect with your HR Consultant without delay.  Early identification of issues and actions is very important and your HRC can help determine the appropriate next steps.   For employees on a probation or trial period, the process and purpose for documenting performance is different.  The responsibilities of the supervisor and employee are different, and focus of the conversations is related to the employees ability to perform the job duties as defined.  Please use the probation/trial forms available on the HR website in these situations.</a:t>
            </a:r>
            <a:endParaRPr lang="en-US" b="1" baseline="0" dirty="0"/>
          </a:p>
        </p:txBody>
      </p:sp>
      <p:sp>
        <p:nvSpPr>
          <p:cNvPr id="4" name="Slide Number Placeholder 3"/>
          <p:cNvSpPr>
            <a:spLocks noGrp="1"/>
          </p:cNvSpPr>
          <p:nvPr>
            <p:ph type="sldNum" sz="quarter" idx="10"/>
          </p:nvPr>
        </p:nvSpPr>
        <p:spPr/>
        <p:txBody>
          <a:bodyPr/>
          <a:lstStyle/>
          <a:p>
            <a:fld id="{311818A2-14F2-4047-8E72-D1CDA5D77E0E}" type="slidenum">
              <a:rPr lang="en-CA" smtClean="0"/>
              <a:t>8</a:t>
            </a:fld>
            <a:endParaRPr lang="en-CA"/>
          </a:p>
        </p:txBody>
      </p:sp>
    </p:spTree>
    <p:extLst>
      <p:ext uri="{BB962C8B-B14F-4D97-AF65-F5344CB8AC3E}">
        <p14:creationId xmlns:p14="http://schemas.microsoft.com/office/powerpoint/2010/main" val="280666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b="1" dirty="0" smtClean="0"/>
              <a:t>SEE PDC</a:t>
            </a:r>
            <a:r>
              <a:rPr lang="en-CA" b="1" baseline="0" dirty="0" smtClean="0"/>
              <a:t> OVERVIEW HANDOUT – LOOK AT ROLES OF EMPLOYEE AND SUPERVISOR</a:t>
            </a:r>
            <a:endParaRPr lang="en-CA" b="1" dirty="0" smtClean="0"/>
          </a:p>
          <a:p>
            <a:pPr marL="285750" indent="-285750">
              <a:buFont typeface="Arial" panose="020B0604020202020204" pitchFamily="34" charset="0"/>
              <a:buChar char="•"/>
            </a:pPr>
            <a:r>
              <a:rPr lang="en-CA" dirty="0" smtClean="0"/>
              <a:t>Coaching, feedback and recognition incorporated throughout</a:t>
            </a:r>
          </a:p>
          <a:p>
            <a:pPr marL="285750" indent="-285750">
              <a:buFont typeface="Arial" panose="020B0604020202020204" pitchFamily="34" charset="0"/>
              <a:buChar char="•"/>
            </a:pPr>
            <a:r>
              <a:rPr lang="en-CA" dirty="0" smtClean="0"/>
              <a:t>Cyclical and ongoing process</a:t>
            </a:r>
          </a:p>
          <a:p>
            <a:pPr marL="285750" indent="-285750">
              <a:buFont typeface="Arial" panose="020B0604020202020204" pitchFamily="34" charset="0"/>
              <a:buChar char="•"/>
            </a:pPr>
            <a:r>
              <a:rPr lang="en-CA" dirty="0" smtClean="0"/>
              <a:t>Departments can rotate based on schedules and calendars</a:t>
            </a:r>
          </a:p>
          <a:p>
            <a:pPr marL="285750" indent="-285750">
              <a:buFont typeface="Arial" panose="020B0604020202020204" pitchFamily="34" charset="0"/>
              <a:buChar char="•"/>
            </a:pPr>
            <a:r>
              <a:rPr lang="en-CA" dirty="0" smtClean="0"/>
              <a:t>Aligned with university, division, department and individual goals, vision and values</a:t>
            </a:r>
          </a:p>
          <a:p>
            <a:pPr marL="285750" indent="-285750">
              <a:buFont typeface="Arial" panose="020B0604020202020204" pitchFamily="34" charset="0"/>
              <a:buChar char="•"/>
            </a:pPr>
            <a:r>
              <a:rPr lang="en-CA" dirty="0" smtClean="0"/>
              <a:t>Shifting the focus from forms to conversations</a:t>
            </a:r>
          </a:p>
          <a:p>
            <a:pPr marL="285750" indent="-285750">
              <a:buFont typeface="Arial" panose="020B0604020202020204" pitchFamily="34" charset="0"/>
              <a:buChar char="•"/>
            </a:pPr>
            <a:r>
              <a:rPr lang="en-CA" dirty="0" smtClean="0"/>
              <a:t>Short, easy to use forms at each stage</a:t>
            </a:r>
          </a:p>
          <a:p>
            <a:pPr marL="285750" indent="-285750">
              <a:buFont typeface="Arial" panose="020B0604020202020204" pitchFamily="34" charset="0"/>
              <a:buChar char="•"/>
            </a:pPr>
            <a:r>
              <a:rPr lang="en-CA" dirty="0" smtClean="0"/>
              <a:t>Training tools and resources offered at each stage for both employees and supervisors</a:t>
            </a:r>
          </a:p>
          <a:p>
            <a:endParaRPr lang="en-CA" dirty="0"/>
          </a:p>
        </p:txBody>
      </p:sp>
      <p:sp>
        <p:nvSpPr>
          <p:cNvPr id="4" name="Slide Number Placeholder 3"/>
          <p:cNvSpPr>
            <a:spLocks noGrp="1"/>
          </p:cNvSpPr>
          <p:nvPr>
            <p:ph type="sldNum" sz="quarter" idx="10"/>
          </p:nvPr>
        </p:nvSpPr>
        <p:spPr/>
        <p:txBody>
          <a:bodyPr/>
          <a:lstStyle/>
          <a:p>
            <a:fld id="{311818A2-14F2-4047-8E72-D1CDA5D77E0E}" type="slidenum">
              <a:rPr lang="en-CA" smtClean="0"/>
              <a:t>9</a:t>
            </a:fld>
            <a:endParaRPr lang="en-CA"/>
          </a:p>
        </p:txBody>
      </p:sp>
    </p:spTree>
    <p:extLst>
      <p:ext uri="{BB962C8B-B14F-4D97-AF65-F5344CB8AC3E}">
        <p14:creationId xmlns:p14="http://schemas.microsoft.com/office/powerpoint/2010/main" val="190463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u="none"/>
            </a:lvl1pPr>
          </a:lstStyle>
          <a:p>
            <a:r>
              <a:rPr lang="en-US" dirty="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7" name="Slide Number Placeholder 6"/>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255913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583140"/>
            <a:ext cx="10515600" cy="493837"/>
          </a:xfr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838200" y="2361063"/>
            <a:ext cx="10515600" cy="38158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24589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856095"/>
            <a:ext cx="2628900" cy="4320868"/>
          </a:xfrm>
        </p:spPr>
        <p:txBody>
          <a:bodyPr vert="eaVert"/>
          <a:lstStyle>
            <a:lvl1pPr>
              <a:defRPr u="none"/>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838200" y="1856095"/>
            <a:ext cx="7734300" cy="432086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405117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191251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u="none"/>
            </a:lvl1pPr>
          </a:lstStyle>
          <a:p>
            <a:r>
              <a:rPr lang="en-US" dirty="0"/>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288644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115352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9"/>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203089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6" name="Slide Number Placeholder 5"/>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110331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298703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427612"/>
            <a:ext cx="3932237" cy="1600200"/>
          </a:xfrm>
        </p:spPr>
        <p:txBody>
          <a:bodyPr anchor="b"/>
          <a:lstStyle>
            <a:lvl1pPr>
              <a:defRPr sz="3200" u="none"/>
            </a:lvl1pPr>
          </a:lstStyle>
          <a:p>
            <a:r>
              <a:rPr lang="en-US" dirty="0"/>
              <a:t>Click to edit Master title style</a:t>
            </a:r>
            <a:endParaRPr lang="en-CA" dirty="0"/>
          </a:p>
        </p:txBody>
      </p:sp>
      <p:sp>
        <p:nvSpPr>
          <p:cNvPr id="3" name="Content Placeholder 2"/>
          <p:cNvSpPr>
            <a:spLocks noGrp="1"/>
          </p:cNvSpPr>
          <p:nvPr>
            <p:ph idx="1"/>
          </p:nvPr>
        </p:nvSpPr>
        <p:spPr>
          <a:xfrm>
            <a:off x="5183188" y="1883391"/>
            <a:ext cx="6172200" cy="39776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839788" y="3027812"/>
            <a:ext cx="3932237" cy="2841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106209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4435"/>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1842448"/>
            <a:ext cx="6172200" cy="40186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3207224"/>
            <a:ext cx="3932237" cy="26617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p:cNvSpPr>
            <a:spLocks noGrp="1"/>
          </p:cNvSpPr>
          <p:nvPr>
            <p:ph type="sldNum" sz="quarter" idx="10"/>
          </p:nvPr>
        </p:nvSpPr>
        <p:spPr/>
        <p:txBody>
          <a:bodyPr/>
          <a:lstStyle/>
          <a:p>
            <a:r>
              <a:rPr lang="en-CA"/>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419301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6410987"/>
            <a:ext cx="9457899" cy="457200"/>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956116"/>
          </a:xfrm>
          <a:prstGeom prst="rect">
            <a:avLst/>
          </a:prstGeom>
        </p:spPr>
      </p:pic>
      <p:sp>
        <p:nvSpPr>
          <p:cNvPr id="2" name="Title Placeholder 1"/>
          <p:cNvSpPr>
            <a:spLocks noGrp="1"/>
          </p:cNvSpPr>
          <p:nvPr>
            <p:ph type="title"/>
          </p:nvPr>
        </p:nvSpPr>
        <p:spPr>
          <a:xfrm>
            <a:off x="838200" y="1460313"/>
            <a:ext cx="10515600" cy="493837"/>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2156346"/>
            <a:ext cx="10515600" cy="40206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Spring 2017 | </a:t>
            </a:r>
            <a:fld id="{B3404BD6-6FAE-4F7C-AF03-F036B3690D99}" type="slidenum">
              <a:rPr lang="en-CA" smtClean="0"/>
              <a:pPr/>
              <a:t>‹#›</a:t>
            </a:fld>
            <a:endParaRPr lang="en-CA" dirty="0"/>
          </a:p>
        </p:txBody>
      </p:sp>
    </p:spTree>
    <p:extLst>
      <p:ext uri="{BB962C8B-B14F-4D97-AF65-F5344CB8AC3E}">
        <p14:creationId xmlns:p14="http://schemas.microsoft.com/office/powerpoint/2010/main" val="2241570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u="none" kern="1200">
          <a:solidFill>
            <a:srgbClr val="002E5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uvic.ca/pdc"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uvic.ca/hr/assets/docs/pdc/PDC_Step3.docx" TargetMode="External"/><Relationship Id="rId1" Type="http://schemas.openxmlformats.org/officeDocument/2006/relationships/slideLayout" Target="../slideLayouts/slideLayout2.xml"/><Relationship Id="rId6" Type="http://schemas.openxmlformats.org/officeDocument/2006/relationships/hyperlink" Target="http://www.uvic.ca/hr/assets/docs/pdc/PDC_Step2.docx" TargetMode="External"/><Relationship Id="rId5" Type="http://schemas.openxmlformats.org/officeDocument/2006/relationships/image" Target="../media/image8.jpeg"/><Relationship Id="rId4" Type="http://schemas.openxmlformats.org/officeDocument/2006/relationships/hyperlink" Target="http://www.uvic.ca/hr/assets/docs/pdc/PDC_Step1.docx"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hyperlink" Target="http://www.uvic.ca/hr/assets/docs/pdc/Setting%20key%20goals.pdf" TargetMode="External"/><Relationship Id="rId3" Type="http://schemas.openxmlformats.org/officeDocument/2006/relationships/hyperlink" Target="http://www.uvic.ca/hr/assets/docs/pdc/PDC%20overview.pdf" TargetMode="External"/><Relationship Id="rId7" Type="http://schemas.openxmlformats.org/officeDocument/2006/relationships/hyperlink" Target="http://www.uvic.ca/hr/assets/docs/pdc/Coaching%20Questions.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www.uvic.ca/hr/assets/docs/pdc/Effective%20Feedback%20and%20experience%20cube.pdf" TargetMode="External"/><Relationship Id="rId5" Type="http://schemas.openxmlformats.org/officeDocument/2006/relationships/hyperlink" Target="https://www.uvic.ca/hr/assets/docs/ld/competency_model/CompetencyResourceIndex.pdf" TargetMode="External"/><Relationship Id="rId10" Type="http://schemas.openxmlformats.org/officeDocument/2006/relationships/hyperlink" Target="http://www.uvic.ca/hr/assets/docs/pdc/pitfalls%20to%20avoid%20Supervisors.pdf" TargetMode="External"/><Relationship Id="rId4" Type="http://schemas.openxmlformats.org/officeDocument/2006/relationships/hyperlink" Target="http://www.uvic.ca/hr/assets/docs/pdc/PDC_getting%20started.pdf" TargetMode="External"/><Relationship Id="rId9" Type="http://schemas.openxmlformats.org/officeDocument/2006/relationships/hyperlink" Target="http://www.uvic.ca/hr/assets/docs/pdc/DifficultProductive_conversations.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uvic.ca/hrcalenda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uvic.ca/hrcalendar"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789113"/>
            <a:ext cx="9144000" cy="2387600"/>
          </a:xfrm>
        </p:spPr>
        <p:txBody>
          <a:bodyPr/>
          <a:lstStyle/>
          <a:p>
            <a:r>
              <a:rPr lang="en-CA" b="1" dirty="0"/>
              <a:t>Performance and Development Cycle</a:t>
            </a:r>
          </a:p>
        </p:txBody>
      </p:sp>
      <p:sp>
        <p:nvSpPr>
          <p:cNvPr id="6" name="Subtitle 5"/>
          <p:cNvSpPr>
            <a:spLocks noGrp="1"/>
          </p:cNvSpPr>
          <p:nvPr>
            <p:ph type="subTitle" idx="1"/>
          </p:nvPr>
        </p:nvSpPr>
        <p:spPr>
          <a:xfrm>
            <a:off x="1524000" y="4268788"/>
            <a:ext cx="9144000" cy="1655762"/>
          </a:xfrm>
        </p:spPr>
        <p:txBody>
          <a:bodyPr/>
          <a:lstStyle/>
          <a:p>
            <a:r>
              <a:rPr lang="en-CA" dirty="0"/>
              <a:t>Human Resources</a:t>
            </a:r>
          </a:p>
          <a:p>
            <a:r>
              <a:rPr lang="en-CA" dirty="0" smtClean="0"/>
              <a:t>Fall </a:t>
            </a:r>
            <a:r>
              <a:rPr lang="en-CA" dirty="0"/>
              <a:t>2017</a:t>
            </a:r>
          </a:p>
        </p:txBody>
      </p:sp>
      <p:sp>
        <p:nvSpPr>
          <p:cNvPr id="9" name="Rectangle: Rounded Corners 8"/>
          <p:cNvSpPr/>
          <p:nvPr/>
        </p:nvSpPr>
        <p:spPr>
          <a:xfrm>
            <a:off x="4933950" y="342900"/>
            <a:ext cx="3581400" cy="687388"/>
          </a:xfrm>
          <a:prstGeom prst="roundRect">
            <a:avLst/>
          </a:prstGeom>
          <a:solidFill>
            <a:srgbClr val="222E4A"/>
          </a:solidFill>
          <a:ln>
            <a:solidFill>
              <a:srgbClr val="22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98023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Forms for each step</a:t>
            </a:r>
          </a:p>
        </p:txBody>
      </p:sp>
      <p:pic>
        <p:nvPicPr>
          <p:cNvPr id="6" name="Content Placehold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6182" y="5019824"/>
            <a:ext cx="5256000" cy="1192125"/>
          </a:xfrm>
        </p:spPr>
      </p:pic>
      <p:sp>
        <p:nvSpPr>
          <p:cNvPr id="4" name="Slide Number Placeholder 3"/>
          <p:cNvSpPr>
            <a:spLocks noGrp="1"/>
          </p:cNvSpPr>
          <p:nvPr>
            <p:ph type="sldNum" sz="quarter" idx="10"/>
          </p:nvPr>
        </p:nvSpPr>
        <p:spPr/>
        <p:txBody>
          <a:bodyPr/>
          <a:lstStyle/>
          <a:p>
            <a:r>
              <a:rPr lang="en-CA" dirty="0"/>
              <a:t>Fall 2017 | </a:t>
            </a:r>
            <a:fld id="{B3404BD6-6FAE-4F7C-AF03-F036B3690D99}" type="slidenum">
              <a:rPr lang="en-CA" smtClean="0"/>
              <a:pPr/>
              <a:t>10</a:t>
            </a:fld>
            <a:endParaRPr lang="en-CA" dirty="0"/>
          </a:p>
        </p:txBody>
      </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2386362"/>
            <a:ext cx="5256000" cy="1196221"/>
          </a:xfrm>
          <a:prstGeom prst="rect">
            <a:avLst/>
          </a:prstGeom>
        </p:spPr>
      </p:pic>
      <p:pic>
        <p:nvPicPr>
          <p:cNvPr id="10" name="Picture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8397" y="3691331"/>
            <a:ext cx="5256000" cy="1192125"/>
          </a:xfrm>
          <a:prstGeom prst="rect">
            <a:avLst/>
          </a:prstGeom>
        </p:spPr>
      </p:pic>
      <p:sp>
        <p:nvSpPr>
          <p:cNvPr id="12" name="TextBox 11"/>
          <p:cNvSpPr txBox="1"/>
          <p:nvPr/>
        </p:nvSpPr>
        <p:spPr>
          <a:xfrm>
            <a:off x="8188657" y="2386362"/>
            <a:ext cx="3493827" cy="646331"/>
          </a:xfrm>
          <a:prstGeom prst="rect">
            <a:avLst/>
          </a:prstGeom>
          <a:noFill/>
        </p:spPr>
        <p:txBody>
          <a:bodyPr wrap="square" rtlCol="0">
            <a:spAutoFit/>
          </a:bodyPr>
          <a:lstStyle/>
          <a:p>
            <a:r>
              <a:rPr lang="en-CA" dirty="0"/>
              <a:t>All forms are available at </a:t>
            </a:r>
            <a:r>
              <a:rPr lang="en-CA" dirty="0" smtClean="0">
                <a:hlinkClick r:id="rId8"/>
              </a:rPr>
              <a:t>uvic.ca/</a:t>
            </a:r>
            <a:r>
              <a:rPr lang="en-CA" dirty="0" err="1" smtClean="0">
                <a:hlinkClick r:id="rId8"/>
              </a:rPr>
              <a:t>pdc</a:t>
            </a:r>
            <a:r>
              <a:rPr lang="en-CA" dirty="0" smtClean="0"/>
              <a:t> </a:t>
            </a:r>
            <a:r>
              <a:rPr lang="en-CA" dirty="0"/>
              <a:t>and are 1 page long.</a:t>
            </a:r>
          </a:p>
        </p:txBody>
      </p:sp>
    </p:spTree>
    <p:extLst>
      <p:ext uri="{BB962C8B-B14F-4D97-AF65-F5344CB8AC3E}">
        <p14:creationId xmlns:p14="http://schemas.microsoft.com/office/powerpoint/2010/main" val="1237213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D &amp; Learning Services Team Share\HR-HUMAN RESOURCES\HR090 TRAINING-PROGRAMS &amp; COURSES\PROJECTS\Performance Development Refresh\Edge branded form headersfooters\HUMR_04694_PerfDevFlowChart_OUT2.jpg"/>
          <p:cNvPicPr/>
          <p:nvPr/>
        </p:nvPicPr>
        <p:blipFill rotWithShape="1">
          <a:blip r:embed="rId3">
            <a:extLst>
              <a:ext uri="{28A0092B-C50C-407E-A947-70E740481C1C}">
                <a14:useLocalDpi xmlns:a14="http://schemas.microsoft.com/office/drawing/2010/main" val="0"/>
              </a:ext>
            </a:extLst>
          </a:blip>
          <a:srcRect l="8477" t="19988" r="11023" b="13889"/>
          <a:stretch/>
        </p:blipFill>
        <p:spPr bwMode="auto">
          <a:xfrm>
            <a:off x="5444790" y="1871004"/>
            <a:ext cx="6454922" cy="4568492"/>
          </a:xfrm>
          <a:prstGeom prst="rect">
            <a:avLst/>
          </a:prstGeom>
          <a:noFill/>
          <a:ln>
            <a:noFill/>
          </a:ln>
          <a:extLst>
            <a:ext uri="{53640926-AAD7-44D8-BBD7-CCE9431645EC}">
              <a14:shadowObscured xmlns:a14="http://schemas.microsoft.com/office/drawing/2010/main"/>
            </a:ext>
          </a:extLst>
        </p:spPr>
      </p:pic>
      <p:graphicFrame>
        <p:nvGraphicFramePr>
          <p:cNvPr id="4" name="Content Placeholder 3"/>
          <p:cNvGraphicFramePr>
            <a:graphicFrameLocks noGrp="1"/>
          </p:cNvGraphicFramePr>
          <p:nvPr>
            <p:ph idx="1"/>
            <p:extLst/>
          </p:nvPr>
        </p:nvGraphicFramePr>
        <p:xfrm>
          <a:off x="838200" y="1463040"/>
          <a:ext cx="10515600" cy="4713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p:cNvSpPr txBox="1"/>
          <p:nvPr/>
        </p:nvSpPr>
        <p:spPr>
          <a:xfrm>
            <a:off x="716742" y="1871004"/>
            <a:ext cx="4728048" cy="954107"/>
          </a:xfrm>
          <a:prstGeom prst="rect">
            <a:avLst/>
          </a:prstGeom>
          <a:noFill/>
        </p:spPr>
        <p:txBody>
          <a:bodyPr wrap="square" rtlCol="0">
            <a:spAutoFit/>
          </a:bodyPr>
          <a:lstStyle/>
          <a:p>
            <a:r>
              <a:rPr lang="en-CA" sz="2800" b="1" dirty="0">
                <a:solidFill>
                  <a:srgbClr val="D22630"/>
                </a:solidFill>
              </a:rPr>
              <a:t>Step 1</a:t>
            </a:r>
            <a:r>
              <a:rPr lang="en-CA" sz="2800" dirty="0"/>
              <a:t>: Looking forward – Goal setting </a:t>
            </a:r>
            <a:r>
              <a:rPr lang="en-CA" sz="2800" dirty="0" smtClean="0"/>
              <a:t>conversations</a:t>
            </a:r>
          </a:p>
        </p:txBody>
      </p:sp>
      <p:sp>
        <p:nvSpPr>
          <p:cNvPr id="2" name="Slide Number Placeholder 1"/>
          <p:cNvSpPr>
            <a:spLocks noGrp="1"/>
          </p:cNvSpPr>
          <p:nvPr>
            <p:ph type="sldNum" sz="quarter" idx="10"/>
          </p:nvPr>
        </p:nvSpPr>
        <p:spPr/>
        <p:txBody>
          <a:bodyPr/>
          <a:lstStyle/>
          <a:p>
            <a:r>
              <a:rPr lang="en-CA" dirty="0"/>
              <a:t>Fall 2017 </a:t>
            </a:r>
            <a:r>
              <a:rPr lang="en-CA" dirty="0" smtClean="0"/>
              <a:t>| </a:t>
            </a:r>
            <a:fld id="{B3404BD6-6FAE-4F7C-AF03-F036B3690D99}" type="slidenum">
              <a:rPr lang="en-CA" smtClean="0"/>
              <a:pPr/>
              <a:t>11</a:t>
            </a:fld>
            <a:endParaRPr lang="en-CA" dirty="0"/>
          </a:p>
        </p:txBody>
      </p:sp>
      <p:pic>
        <p:nvPicPr>
          <p:cNvPr id="2050" name="Picture 2" descr="Image result for sta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7118" y="2483893"/>
            <a:ext cx="378634" cy="37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3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0532428"/>
              </p:ext>
            </p:extLst>
          </p:nvPr>
        </p:nvGraphicFramePr>
        <p:xfrm>
          <a:off x="838200" y="1463040"/>
          <a:ext cx="10515600" cy="471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510240" y="1698869"/>
            <a:ext cx="4934549" cy="954107"/>
          </a:xfrm>
          <a:prstGeom prst="rect">
            <a:avLst/>
          </a:prstGeom>
          <a:noFill/>
        </p:spPr>
        <p:txBody>
          <a:bodyPr wrap="square" rtlCol="0">
            <a:spAutoFit/>
          </a:bodyPr>
          <a:lstStyle/>
          <a:p>
            <a:r>
              <a:rPr lang="en-CA" sz="2800" b="1" dirty="0">
                <a:solidFill>
                  <a:srgbClr val="005EB8"/>
                </a:solidFill>
              </a:rPr>
              <a:t>Step 2</a:t>
            </a:r>
            <a:r>
              <a:rPr lang="en-CA" sz="2800" dirty="0"/>
              <a:t>: Check in – Feedback and coaching </a:t>
            </a:r>
            <a:r>
              <a:rPr lang="en-CA" sz="2800" dirty="0" smtClean="0"/>
              <a:t>conversations</a:t>
            </a:r>
            <a:endParaRPr lang="en-CA" sz="2800" dirty="0"/>
          </a:p>
        </p:txBody>
      </p:sp>
      <p:sp>
        <p:nvSpPr>
          <p:cNvPr id="2" name="Slide Number Placeholder 1"/>
          <p:cNvSpPr>
            <a:spLocks noGrp="1"/>
          </p:cNvSpPr>
          <p:nvPr>
            <p:ph type="sldNum" sz="quarter" idx="10"/>
          </p:nvPr>
        </p:nvSpPr>
        <p:spPr/>
        <p:txBody>
          <a:bodyPr/>
          <a:lstStyle/>
          <a:p>
            <a:r>
              <a:rPr lang="en-CA" dirty="0"/>
              <a:t>Fall 2017 | </a:t>
            </a:r>
            <a:fld id="{B3404BD6-6FAE-4F7C-AF03-F036B3690D99}" type="slidenum">
              <a:rPr lang="en-CA" smtClean="0"/>
              <a:pPr/>
              <a:t>12</a:t>
            </a:fld>
            <a:endParaRPr lang="en-CA" dirty="0"/>
          </a:p>
        </p:txBody>
      </p:sp>
      <p:pic>
        <p:nvPicPr>
          <p:cNvPr id="21" name="Picture 20" descr="S:\OD &amp; Learning Services Team Share\HR-HUMAN RESOURCES\HR090 TRAINING-PROGRAMS &amp; COURSES\PROJECTS\Performance Development Refresh\Edge branded form headersfooters\HUMR_04694_PerfDevFlowChart_OUT2.jpg"/>
          <p:cNvPicPr/>
          <p:nvPr/>
        </p:nvPicPr>
        <p:blipFill rotWithShape="1">
          <a:blip r:embed="rId8">
            <a:extLst>
              <a:ext uri="{28A0092B-C50C-407E-A947-70E740481C1C}">
                <a14:useLocalDpi xmlns:a14="http://schemas.microsoft.com/office/drawing/2010/main" val="0"/>
              </a:ext>
            </a:extLst>
          </a:blip>
          <a:srcRect l="8477" t="19988" r="11023" b="13889"/>
          <a:stretch/>
        </p:blipFill>
        <p:spPr bwMode="auto">
          <a:xfrm>
            <a:off x="5444790" y="1871004"/>
            <a:ext cx="6454922" cy="4568492"/>
          </a:xfrm>
          <a:prstGeom prst="rect">
            <a:avLst/>
          </a:prstGeom>
          <a:noFill/>
          <a:ln>
            <a:noFill/>
          </a:ln>
          <a:extLst>
            <a:ext uri="{53640926-AAD7-44D8-BBD7-CCE9431645EC}">
              <a14:shadowObscured xmlns:a14="http://schemas.microsoft.com/office/drawing/2010/main"/>
            </a:ext>
          </a:extLst>
        </p:spPr>
      </p:pic>
      <p:pic>
        <p:nvPicPr>
          <p:cNvPr id="2050" name="Picture 2" descr="Image result for sta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52997" y="3587985"/>
            <a:ext cx="378634" cy="37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706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463040"/>
          <a:ext cx="10515600" cy="471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510240" y="1698869"/>
            <a:ext cx="4934549" cy="1815882"/>
          </a:xfrm>
          <a:prstGeom prst="rect">
            <a:avLst/>
          </a:prstGeom>
          <a:noFill/>
        </p:spPr>
        <p:txBody>
          <a:bodyPr wrap="square" rtlCol="0">
            <a:spAutoFit/>
          </a:bodyPr>
          <a:lstStyle/>
          <a:p>
            <a:r>
              <a:rPr lang="en-CA" sz="2800" b="1" dirty="0">
                <a:solidFill>
                  <a:srgbClr val="EAAA00"/>
                </a:solidFill>
              </a:rPr>
              <a:t>Step 3</a:t>
            </a:r>
            <a:r>
              <a:rPr lang="en-CA" sz="2800" dirty="0"/>
              <a:t>: Looking back – Summarizing and next step conversations</a:t>
            </a:r>
          </a:p>
          <a:p>
            <a:endParaRPr lang="en-CA" sz="2800" dirty="0"/>
          </a:p>
        </p:txBody>
      </p:sp>
      <p:sp>
        <p:nvSpPr>
          <p:cNvPr id="2" name="Slide Number Placeholder 1"/>
          <p:cNvSpPr>
            <a:spLocks noGrp="1"/>
          </p:cNvSpPr>
          <p:nvPr>
            <p:ph type="sldNum" sz="quarter" idx="10"/>
          </p:nvPr>
        </p:nvSpPr>
        <p:spPr/>
        <p:txBody>
          <a:bodyPr/>
          <a:lstStyle/>
          <a:p>
            <a:r>
              <a:rPr lang="en-CA" dirty="0"/>
              <a:t>Fall 2017 | </a:t>
            </a:r>
            <a:fld id="{B3404BD6-6FAE-4F7C-AF03-F036B3690D99}" type="slidenum">
              <a:rPr lang="en-CA" smtClean="0"/>
              <a:pPr/>
              <a:t>13</a:t>
            </a:fld>
            <a:endParaRPr lang="en-CA" dirty="0"/>
          </a:p>
        </p:txBody>
      </p:sp>
      <p:pic>
        <p:nvPicPr>
          <p:cNvPr id="21" name="Picture 20" descr="S:\OD &amp; Learning Services Team Share\HR-HUMAN RESOURCES\HR090 TRAINING-PROGRAMS &amp; COURSES\PROJECTS\Performance Development Refresh\Edge branded form headersfooters\HUMR_04694_PerfDevFlowChart_OUT2.jpg"/>
          <p:cNvPicPr/>
          <p:nvPr/>
        </p:nvPicPr>
        <p:blipFill rotWithShape="1">
          <a:blip r:embed="rId8">
            <a:extLst>
              <a:ext uri="{28A0092B-C50C-407E-A947-70E740481C1C}">
                <a14:useLocalDpi xmlns:a14="http://schemas.microsoft.com/office/drawing/2010/main" val="0"/>
              </a:ext>
            </a:extLst>
          </a:blip>
          <a:srcRect l="8477" t="19988" r="11023" b="13889"/>
          <a:stretch/>
        </p:blipFill>
        <p:spPr bwMode="auto">
          <a:xfrm>
            <a:off x="5444790" y="1871004"/>
            <a:ext cx="6454922" cy="4568492"/>
          </a:xfrm>
          <a:prstGeom prst="rect">
            <a:avLst/>
          </a:prstGeom>
          <a:noFill/>
          <a:ln>
            <a:noFill/>
          </a:ln>
          <a:extLst>
            <a:ext uri="{53640926-AAD7-44D8-BBD7-CCE9431645EC}">
              <a14:shadowObscured xmlns:a14="http://schemas.microsoft.com/office/drawing/2010/main"/>
            </a:ext>
          </a:extLst>
        </p:spPr>
      </p:pic>
      <p:pic>
        <p:nvPicPr>
          <p:cNvPr id="2050" name="Picture 2" descr="Image result for sta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6683" y="3965933"/>
            <a:ext cx="378634" cy="37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64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400" dirty="0" smtClean="0">
                <a:latin typeface="+mn-lt"/>
                <a:cs typeface="Arial" panose="020B0604020202020204" pitchFamily="34" charset="0"/>
              </a:rPr>
              <a:t>Resources and Supports</a:t>
            </a:r>
            <a:endParaRPr lang="en-CA" sz="3400" dirty="0">
              <a:latin typeface="+mn-lt"/>
              <a:cs typeface="Arial" panose="020B0604020202020204" pitchFamily="34" charset="0"/>
            </a:endParaRPr>
          </a:p>
        </p:txBody>
      </p:sp>
      <p:sp>
        <p:nvSpPr>
          <p:cNvPr id="6" name="Content Placeholder 5"/>
          <p:cNvSpPr>
            <a:spLocks noGrp="1"/>
          </p:cNvSpPr>
          <p:nvPr>
            <p:ph sz="half" idx="1"/>
          </p:nvPr>
        </p:nvSpPr>
        <p:spPr>
          <a:xfrm>
            <a:off x="838200" y="1954149"/>
            <a:ext cx="10357338" cy="4222813"/>
          </a:xfrm>
        </p:spPr>
        <p:txBody>
          <a:bodyPr>
            <a:normAutofit fontScale="92500" lnSpcReduction="20000"/>
          </a:bodyPr>
          <a:lstStyle/>
          <a:p>
            <a:pPr marL="0" indent="0">
              <a:buNone/>
            </a:pPr>
            <a:r>
              <a:rPr lang="en-US" dirty="0" smtClean="0"/>
              <a:t>New forms have links to helpful one-page resource guides built into each step:</a:t>
            </a:r>
          </a:p>
          <a:p>
            <a:r>
              <a:rPr lang="en-US" dirty="0" smtClean="0">
                <a:hlinkClick r:id="rId3"/>
              </a:rPr>
              <a:t>PDC Overview</a:t>
            </a:r>
            <a:endParaRPr lang="en-US" dirty="0" smtClean="0"/>
          </a:p>
          <a:p>
            <a:r>
              <a:rPr lang="en-US" dirty="0" smtClean="0">
                <a:hlinkClick r:id="rId4"/>
              </a:rPr>
              <a:t>PDC Getting </a:t>
            </a:r>
            <a:r>
              <a:rPr lang="en-US" dirty="0" smtClean="0">
                <a:hlinkClick r:id="rId4"/>
              </a:rPr>
              <a:t>started</a:t>
            </a:r>
            <a:endParaRPr lang="en-US" dirty="0" smtClean="0"/>
          </a:p>
          <a:p>
            <a:r>
              <a:rPr lang="en-US" dirty="0" smtClean="0">
                <a:hlinkClick r:id="rId5"/>
              </a:rPr>
              <a:t>Competency resource index</a:t>
            </a:r>
            <a:endParaRPr lang="en-US" dirty="0" smtClean="0"/>
          </a:p>
          <a:p>
            <a:r>
              <a:rPr lang="en-US" dirty="0" smtClean="0">
                <a:hlinkClick r:id="rId6"/>
              </a:rPr>
              <a:t>Effective </a:t>
            </a:r>
            <a:r>
              <a:rPr lang="en-US" dirty="0">
                <a:hlinkClick r:id="rId6"/>
              </a:rPr>
              <a:t>Feedback</a:t>
            </a:r>
            <a:endParaRPr lang="en-US" dirty="0"/>
          </a:p>
          <a:p>
            <a:r>
              <a:rPr lang="en-US" dirty="0" smtClean="0">
                <a:hlinkClick r:id="rId7"/>
              </a:rPr>
              <a:t>Coaching Questions</a:t>
            </a:r>
            <a:endParaRPr lang="en-US" dirty="0"/>
          </a:p>
          <a:p>
            <a:r>
              <a:rPr lang="en-US" dirty="0">
                <a:hlinkClick r:id="rId8"/>
              </a:rPr>
              <a:t>Setting Key Goals</a:t>
            </a:r>
            <a:endParaRPr lang="en-US" dirty="0"/>
          </a:p>
          <a:p>
            <a:r>
              <a:rPr lang="en-US" dirty="0">
                <a:hlinkClick r:id="rId9"/>
              </a:rPr>
              <a:t>Difficult and Productive conversations</a:t>
            </a:r>
            <a:endParaRPr lang="en-US" dirty="0"/>
          </a:p>
          <a:p>
            <a:r>
              <a:rPr lang="en-US" dirty="0">
                <a:hlinkClick r:id="rId10"/>
              </a:rPr>
              <a:t>8 Pitfalls to Avoid for Supervisors</a:t>
            </a:r>
            <a:endParaRPr lang="en-US" dirty="0"/>
          </a:p>
          <a:p>
            <a:pPr marL="0" indent="0">
              <a:buNone/>
            </a:pPr>
            <a:endParaRPr lang="en-US" dirty="0"/>
          </a:p>
          <a:p>
            <a:endParaRPr lang="en-US" dirty="0">
              <a:latin typeface="Myriad Pro Cond" panose="020B0506030403020204" pitchFamily="34" charset="0"/>
            </a:endParaRPr>
          </a:p>
          <a:p>
            <a:endParaRPr lang="en-US" dirty="0">
              <a:latin typeface="Myriad Pro Cond" panose="020B0506030403020204" pitchFamily="34" charset="0"/>
            </a:endParaRPr>
          </a:p>
        </p:txBody>
      </p:sp>
      <p:sp>
        <p:nvSpPr>
          <p:cNvPr id="2" name="Slide Number Placeholder 1"/>
          <p:cNvSpPr>
            <a:spLocks noGrp="1"/>
          </p:cNvSpPr>
          <p:nvPr>
            <p:ph type="sldNum" sz="quarter" idx="10"/>
          </p:nvPr>
        </p:nvSpPr>
        <p:spPr/>
        <p:txBody>
          <a:bodyPr/>
          <a:lstStyle/>
          <a:p>
            <a:r>
              <a:rPr lang="en-CA" dirty="0"/>
              <a:t>Fall 2017 | </a:t>
            </a:r>
            <a:fld id="{B3404BD6-6FAE-4F7C-AF03-F036B3690D99}" type="slidenum">
              <a:rPr lang="en-CA" smtClean="0"/>
              <a:pPr/>
              <a:t>14</a:t>
            </a:fld>
            <a:endParaRPr lang="en-CA" dirty="0"/>
          </a:p>
        </p:txBody>
      </p:sp>
    </p:spTree>
    <p:extLst>
      <p:ext uri="{BB962C8B-B14F-4D97-AF65-F5344CB8AC3E}">
        <p14:creationId xmlns:p14="http://schemas.microsoft.com/office/powerpoint/2010/main" val="2420790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400" dirty="0" smtClean="0">
                <a:latin typeface="+mn-lt"/>
                <a:cs typeface="Arial" panose="020B0604020202020204" pitchFamily="34" charset="0"/>
              </a:rPr>
              <a:t>Resources and Supports</a:t>
            </a:r>
            <a:endParaRPr lang="en-CA" sz="3400" dirty="0">
              <a:latin typeface="+mn-lt"/>
              <a:cs typeface="Arial" panose="020B0604020202020204" pitchFamily="34" charset="0"/>
            </a:endParaRPr>
          </a:p>
        </p:txBody>
      </p:sp>
      <p:sp>
        <p:nvSpPr>
          <p:cNvPr id="6" name="Content Placeholder 5"/>
          <p:cNvSpPr>
            <a:spLocks noGrp="1"/>
          </p:cNvSpPr>
          <p:nvPr>
            <p:ph sz="half" idx="1"/>
          </p:nvPr>
        </p:nvSpPr>
        <p:spPr>
          <a:xfrm>
            <a:off x="838200" y="1954149"/>
            <a:ext cx="10357338" cy="4222813"/>
          </a:xfrm>
        </p:spPr>
        <p:txBody>
          <a:bodyPr>
            <a:normAutofit/>
          </a:bodyPr>
          <a:lstStyle/>
          <a:p>
            <a:pPr marL="0" indent="0">
              <a:buNone/>
            </a:pPr>
            <a:endParaRPr lang="en-US" dirty="0" smtClean="0"/>
          </a:p>
          <a:p>
            <a:pPr marL="0" indent="0">
              <a:buNone/>
            </a:pPr>
            <a:r>
              <a:rPr lang="en-US" dirty="0" smtClean="0"/>
              <a:t>Training sessions available through the </a:t>
            </a:r>
            <a:r>
              <a:rPr lang="en-US" dirty="0" smtClean="0">
                <a:hlinkClick r:id="rId3"/>
              </a:rPr>
              <a:t>Learning Calendar</a:t>
            </a:r>
            <a:r>
              <a:rPr lang="en-US" dirty="0" smtClean="0"/>
              <a:t> </a:t>
            </a:r>
            <a:r>
              <a:rPr lang="en-US" dirty="0"/>
              <a:t>and by </a:t>
            </a:r>
            <a:r>
              <a:rPr lang="en-US" dirty="0" smtClean="0"/>
              <a:t>invitation for intact teams :</a:t>
            </a:r>
          </a:p>
          <a:p>
            <a:r>
              <a:rPr lang="en-US" dirty="0" smtClean="0"/>
              <a:t>30 minute overview</a:t>
            </a:r>
          </a:p>
          <a:p>
            <a:r>
              <a:rPr lang="en-US" dirty="0" smtClean="0"/>
              <a:t>2 hour orientation to the process and forms</a:t>
            </a:r>
          </a:p>
          <a:p>
            <a:r>
              <a:rPr lang="en-US" dirty="0" smtClean="0"/>
              <a:t>½ day training including goal setting and feedback skills</a:t>
            </a:r>
            <a:endParaRPr lang="en-US" dirty="0"/>
          </a:p>
          <a:p>
            <a:pPr marL="0" indent="0">
              <a:buNone/>
            </a:pPr>
            <a:endParaRPr lang="en-US" dirty="0"/>
          </a:p>
          <a:p>
            <a:pPr marL="0" indent="0">
              <a:buNone/>
            </a:pPr>
            <a:endParaRPr lang="en-US" dirty="0">
              <a:latin typeface="Myriad Pro Cond" panose="020B0506030403020204" pitchFamily="34" charset="0"/>
            </a:endParaRPr>
          </a:p>
          <a:p>
            <a:endParaRPr lang="en-US" dirty="0">
              <a:latin typeface="Myriad Pro Cond" panose="020B0506030403020204" pitchFamily="34" charset="0"/>
            </a:endParaRPr>
          </a:p>
        </p:txBody>
      </p:sp>
      <p:sp>
        <p:nvSpPr>
          <p:cNvPr id="2" name="Slide Number Placeholder 1"/>
          <p:cNvSpPr>
            <a:spLocks noGrp="1"/>
          </p:cNvSpPr>
          <p:nvPr>
            <p:ph type="sldNum" sz="quarter" idx="10"/>
          </p:nvPr>
        </p:nvSpPr>
        <p:spPr/>
        <p:txBody>
          <a:bodyPr/>
          <a:lstStyle/>
          <a:p>
            <a:r>
              <a:rPr lang="en-CA" dirty="0"/>
              <a:t>Fall 2017 | </a:t>
            </a:r>
            <a:fld id="{B3404BD6-6FAE-4F7C-AF03-F036B3690D99}" type="slidenum">
              <a:rPr lang="en-CA" smtClean="0"/>
              <a:pPr/>
              <a:t>15</a:t>
            </a:fld>
            <a:endParaRPr lang="en-CA" dirty="0"/>
          </a:p>
        </p:txBody>
      </p:sp>
    </p:spTree>
    <p:extLst>
      <p:ext uri="{BB962C8B-B14F-4D97-AF65-F5344CB8AC3E}">
        <p14:creationId xmlns:p14="http://schemas.microsoft.com/office/powerpoint/2010/main" val="3505073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400" dirty="0" smtClean="0">
                <a:latin typeface="+mn-lt"/>
                <a:cs typeface="Arial" panose="020B0604020202020204" pitchFamily="34" charset="0"/>
              </a:rPr>
              <a:t>Resources and Supports</a:t>
            </a:r>
            <a:endParaRPr lang="en-CA" sz="3400" dirty="0">
              <a:latin typeface="+mn-lt"/>
              <a:cs typeface="Arial" panose="020B0604020202020204" pitchFamily="34" charset="0"/>
            </a:endParaRPr>
          </a:p>
        </p:txBody>
      </p:sp>
      <p:sp>
        <p:nvSpPr>
          <p:cNvPr id="6" name="Content Placeholder 5"/>
          <p:cNvSpPr>
            <a:spLocks noGrp="1"/>
          </p:cNvSpPr>
          <p:nvPr>
            <p:ph sz="half" idx="1"/>
          </p:nvPr>
        </p:nvSpPr>
        <p:spPr>
          <a:xfrm>
            <a:off x="838200" y="1954149"/>
            <a:ext cx="10357338" cy="4222813"/>
          </a:xfrm>
        </p:spPr>
        <p:txBody>
          <a:bodyPr>
            <a:normAutofit/>
          </a:bodyPr>
          <a:lstStyle/>
          <a:p>
            <a:pPr marL="0" indent="0">
              <a:buNone/>
            </a:pPr>
            <a:endParaRPr lang="en-US" dirty="0" smtClean="0"/>
          </a:p>
          <a:p>
            <a:pPr marL="0" indent="0">
              <a:buNone/>
            </a:pPr>
            <a:r>
              <a:rPr lang="en-US" dirty="0" smtClean="0"/>
              <a:t>Sessions available through the </a:t>
            </a:r>
            <a:r>
              <a:rPr lang="en-US" dirty="0" smtClean="0">
                <a:hlinkClick r:id="rId3"/>
              </a:rPr>
              <a:t>Employee Learning </a:t>
            </a:r>
            <a:r>
              <a:rPr lang="en-US" dirty="0">
                <a:hlinkClick r:id="rId3"/>
              </a:rPr>
              <a:t>Calendar</a:t>
            </a:r>
            <a:r>
              <a:rPr lang="en-US" dirty="0" smtClean="0"/>
              <a:t> include:</a:t>
            </a:r>
          </a:p>
          <a:p>
            <a:r>
              <a:rPr lang="en-US" dirty="0" smtClean="0"/>
              <a:t>Setting Good Goals</a:t>
            </a:r>
          </a:p>
          <a:p>
            <a:r>
              <a:rPr lang="en-US" dirty="0" smtClean="0"/>
              <a:t>Effective Employee Feedback</a:t>
            </a:r>
          </a:p>
          <a:p>
            <a:r>
              <a:rPr lang="en-US" dirty="0" smtClean="0"/>
              <a:t>Difficult Conversations</a:t>
            </a:r>
            <a:endParaRPr lang="en-US" dirty="0"/>
          </a:p>
          <a:p>
            <a:pPr marL="0" indent="0">
              <a:buNone/>
            </a:pPr>
            <a:endParaRPr lang="en-US" dirty="0"/>
          </a:p>
          <a:p>
            <a:pPr marL="0" indent="0">
              <a:buNone/>
            </a:pPr>
            <a:endParaRPr lang="en-US" dirty="0">
              <a:latin typeface="Myriad Pro Cond" panose="020B0506030403020204" pitchFamily="34" charset="0"/>
            </a:endParaRPr>
          </a:p>
          <a:p>
            <a:endParaRPr lang="en-US" dirty="0">
              <a:latin typeface="Myriad Pro Cond" panose="020B0506030403020204" pitchFamily="34" charset="0"/>
            </a:endParaRPr>
          </a:p>
        </p:txBody>
      </p:sp>
      <p:sp>
        <p:nvSpPr>
          <p:cNvPr id="2" name="Slide Number Placeholder 1"/>
          <p:cNvSpPr>
            <a:spLocks noGrp="1"/>
          </p:cNvSpPr>
          <p:nvPr>
            <p:ph type="sldNum" sz="quarter" idx="10"/>
          </p:nvPr>
        </p:nvSpPr>
        <p:spPr/>
        <p:txBody>
          <a:bodyPr/>
          <a:lstStyle/>
          <a:p>
            <a:r>
              <a:rPr lang="en-CA" dirty="0"/>
              <a:t>Fall 2017 | </a:t>
            </a:r>
            <a:fld id="{B3404BD6-6FAE-4F7C-AF03-F036B3690D99}" type="slidenum">
              <a:rPr lang="en-CA" smtClean="0"/>
              <a:pPr/>
              <a:t>16</a:t>
            </a:fld>
            <a:endParaRPr lang="en-CA" dirty="0"/>
          </a:p>
        </p:txBody>
      </p:sp>
    </p:spTree>
    <p:extLst>
      <p:ext uri="{BB962C8B-B14F-4D97-AF65-F5344CB8AC3E}">
        <p14:creationId xmlns:p14="http://schemas.microsoft.com/office/powerpoint/2010/main" val="2299821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Questions?</a:t>
            </a:r>
            <a:endParaRPr lang="en-CA" dirty="0"/>
          </a:p>
        </p:txBody>
      </p:sp>
      <p:sp>
        <p:nvSpPr>
          <p:cNvPr id="7" name="Text Placeholder 6"/>
          <p:cNvSpPr>
            <a:spLocks noGrp="1"/>
          </p:cNvSpPr>
          <p:nvPr>
            <p:ph type="body" idx="1"/>
          </p:nvPr>
        </p:nvSpPr>
        <p:spPr/>
        <p:txBody>
          <a:bodyPr/>
          <a:lstStyle/>
          <a:p>
            <a:r>
              <a:rPr lang="en-CA" dirty="0" smtClean="0"/>
              <a:t>Contact your Human Resources Consultant</a:t>
            </a:r>
            <a:endParaRPr lang="en-CA" dirty="0"/>
          </a:p>
        </p:txBody>
      </p:sp>
      <p:sp>
        <p:nvSpPr>
          <p:cNvPr id="5" name="Slide Number Placeholder 4"/>
          <p:cNvSpPr>
            <a:spLocks noGrp="1"/>
          </p:cNvSpPr>
          <p:nvPr>
            <p:ph type="sldNum" sz="quarter" idx="10"/>
          </p:nvPr>
        </p:nvSpPr>
        <p:spPr/>
        <p:txBody>
          <a:bodyPr/>
          <a:lstStyle/>
          <a:p>
            <a:r>
              <a:rPr lang="en-CA" dirty="0"/>
              <a:t>Fall 2017 | </a:t>
            </a:r>
            <a:fld id="{B3404BD6-6FAE-4F7C-AF03-F036B3690D99}" type="slidenum">
              <a:rPr lang="en-CA" smtClean="0"/>
              <a:pPr/>
              <a:t>17</a:t>
            </a:fld>
            <a:endParaRPr lang="en-CA" dirty="0"/>
          </a:p>
        </p:txBody>
      </p:sp>
    </p:spTree>
    <p:extLst>
      <p:ext uri="{BB962C8B-B14F-4D97-AF65-F5344CB8AC3E}">
        <p14:creationId xmlns:p14="http://schemas.microsoft.com/office/powerpoint/2010/main" val="2505380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CA" b="1" dirty="0" smtClean="0"/>
              <a:t>Background</a:t>
            </a:r>
            <a:endParaRPr lang="en-CA" b="1" dirty="0"/>
          </a:p>
        </p:txBody>
      </p:sp>
      <p:sp>
        <p:nvSpPr>
          <p:cNvPr id="12" name="Content Placeholder 11"/>
          <p:cNvSpPr>
            <a:spLocks noGrp="1"/>
          </p:cNvSpPr>
          <p:nvPr>
            <p:ph idx="1"/>
          </p:nvPr>
        </p:nvSpPr>
        <p:spPr/>
        <p:txBody>
          <a:bodyPr>
            <a:normAutofit lnSpcReduction="10000"/>
          </a:bodyPr>
          <a:lstStyle/>
          <a:p>
            <a:r>
              <a:rPr lang="en-CA" dirty="0" smtClean="0"/>
              <a:t>Performance planning and review processes exist for CUPE 951, </a:t>
            </a:r>
            <a:r>
              <a:rPr lang="en-CA" smtClean="0"/>
              <a:t>Professional Employees </a:t>
            </a:r>
            <a:r>
              <a:rPr lang="en-CA" dirty="0" smtClean="0"/>
              <a:t>Association, Exempt Support and Management Excluded employee groups</a:t>
            </a:r>
          </a:p>
          <a:p>
            <a:pPr marL="0" indent="0">
              <a:buNone/>
            </a:pPr>
            <a:endParaRPr lang="en-CA" dirty="0" smtClean="0"/>
          </a:p>
          <a:p>
            <a:r>
              <a:rPr lang="en-CA" dirty="0" smtClean="0"/>
              <a:t>This project updated the forms and resources to simplify and incorporate Edge elements, but the process follows the same steps</a:t>
            </a:r>
          </a:p>
          <a:p>
            <a:pPr marL="0" indent="0">
              <a:buNone/>
            </a:pPr>
            <a:endParaRPr lang="en-CA" dirty="0" smtClean="0"/>
          </a:p>
          <a:p>
            <a:r>
              <a:rPr lang="en-CA" dirty="0" smtClean="0"/>
              <a:t>Student Affairs initiated the updating process and piloted the new forms and tools with CUPE 951, PEA and ME roles.</a:t>
            </a:r>
          </a:p>
          <a:p>
            <a:endParaRPr lang="en-CA" dirty="0"/>
          </a:p>
        </p:txBody>
      </p:sp>
      <p:sp>
        <p:nvSpPr>
          <p:cNvPr id="13" name="Slide Number Placeholder 12"/>
          <p:cNvSpPr>
            <a:spLocks noGrp="1"/>
          </p:cNvSpPr>
          <p:nvPr>
            <p:ph type="sldNum" sz="quarter" idx="10"/>
          </p:nvPr>
        </p:nvSpPr>
        <p:spPr/>
        <p:txBody>
          <a:bodyPr/>
          <a:lstStyle/>
          <a:p>
            <a:r>
              <a:rPr lang="en-CA" dirty="0"/>
              <a:t>Fall 2017 | </a:t>
            </a:r>
            <a:fld id="{B3404BD6-6FAE-4F7C-AF03-F036B3690D99}" type="slidenum">
              <a:rPr lang="en-CA" smtClean="0"/>
              <a:pPr/>
              <a:t>2</a:t>
            </a:fld>
            <a:endParaRPr lang="en-CA" dirty="0"/>
          </a:p>
        </p:txBody>
      </p:sp>
    </p:spTree>
    <p:extLst>
      <p:ext uri="{BB962C8B-B14F-4D97-AF65-F5344CB8AC3E}">
        <p14:creationId xmlns:p14="http://schemas.microsoft.com/office/powerpoint/2010/main" val="3808877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cs typeface="Arial" panose="020B0604020202020204" pitchFamily="34" charset="0"/>
              </a:rPr>
              <a:t>Employee Outcomes</a:t>
            </a:r>
            <a:endParaRPr lang="en-CA"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436063"/>
              </p:ext>
            </p:extLst>
          </p:nvPr>
        </p:nvGraphicFramePr>
        <p:xfrm>
          <a:off x="775138" y="1904474"/>
          <a:ext cx="10339552" cy="4512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2828544" y="3323170"/>
            <a:ext cx="260712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Self-awareness</a:t>
            </a:r>
          </a:p>
          <a:p>
            <a:pPr marL="285750" indent="-285750">
              <a:buFont typeface="Arial" panose="020B0604020202020204" pitchFamily="34" charset="0"/>
              <a:buChar char="•"/>
            </a:pPr>
            <a:r>
              <a:rPr lang="en-US" sz="2400" dirty="0" smtClean="0"/>
              <a:t>Self-confidence</a:t>
            </a:r>
          </a:p>
          <a:p>
            <a:pPr marL="285750" indent="-285750">
              <a:buFont typeface="Arial" panose="020B0604020202020204" pitchFamily="34" charset="0"/>
              <a:buChar char="•"/>
            </a:pPr>
            <a:r>
              <a:rPr lang="en-US" sz="2400" dirty="0" smtClean="0"/>
              <a:t>Trust</a:t>
            </a:r>
          </a:p>
          <a:p>
            <a:pPr marL="285750" indent="-285750">
              <a:buFont typeface="Arial" panose="020B0604020202020204" pitchFamily="34" charset="0"/>
              <a:buChar char="•"/>
            </a:pPr>
            <a:r>
              <a:rPr lang="en-US" sz="2400" dirty="0" smtClean="0"/>
              <a:t>Resiliency</a:t>
            </a:r>
          </a:p>
          <a:p>
            <a:pPr marL="285750" indent="-285750">
              <a:buFont typeface="Arial" panose="020B0604020202020204" pitchFamily="34" charset="0"/>
              <a:buChar char="•"/>
            </a:pPr>
            <a:r>
              <a:rPr lang="en-US" sz="2400" dirty="0" smtClean="0"/>
              <a:t>Appreciation</a:t>
            </a:r>
          </a:p>
          <a:p>
            <a:pPr marL="285750" indent="-285750">
              <a:buFont typeface="Arial" panose="020B0604020202020204" pitchFamily="34" charset="0"/>
              <a:buChar char="•"/>
            </a:pPr>
            <a:r>
              <a:rPr lang="en-US" sz="2400" dirty="0" smtClean="0"/>
              <a:t>Recognition</a:t>
            </a:r>
            <a:endParaRPr lang="en-CA" sz="2400" dirty="0"/>
          </a:p>
        </p:txBody>
      </p:sp>
      <p:sp>
        <p:nvSpPr>
          <p:cNvPr id="17" name="TextBox 16"/>
          <p:cNvSpPr txBox="1"/>
          <p:nvPr/>
        </p:nvSpPr>
        <p:spPr>
          <a:xfrm>
            <a:off x="6699885" y="3261299"/>
            <a:ext cx="28956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Clear expectations</a:t>
            </a:r>
          </a:p>
          <a:p>
            <a:pPr marL="285750" indent="-285750">
              <a:buFont typeface="Arial" panose="020B0604020202020204" pitchFamily="34" charset="0"/>
              <a:buChar char="•"/>
            </a:pPr>
            <a:r>
              <a:rPr lang="en-US" sz="2400" dirty="0" smtClean="0"/>
              <a:t>Goals</a:t>
            </a:r>
          </a:p>
          <a:p>
            <a:pPr marL="285750" indent="-285750">
              <a:buFont typeface="Arial" panose="020B0604020202020204" pitchFamily="34" charset="0"/>
              <a:buChar char="•"/>
            </a:pPr>
            <a:r>
              <a:rPr lang="en-US" sz="2400" dirty="0" smtClean="0"/>
              <a:t>Clear understanding of roles/responsibility</a:t>
            </a:r>
          </a:p>
          <a:p>
            <a:pPr marL="285750" indent="-285750">
              <a:buFont typeface="Arial" panose="020B0604020202020204" pitchFamily="34" charset="0"/>
              <a:buChar char="•"/>
            </a:pPr>
            <a:r>
              <a:rPr lang="en-US" sz="2400" dirty="0" smtClean="0"/>
              <a:t>Commitment</a:t>
            </a:r>
          </a:p>
          <a:p>
            <a:pPr marL="285750" indent="-285750">
              <a:buFont typeface="Arial" panose="020B0604020202020204" pitchFamily="34" charset="0"/>
              <a:buChar char="•"/>
            </a:pPr>
            <a:r>
              <a:rPr lang="en-US" sz="2400" dirty="0" smtClean="0"/>
              <a:t>Constructive feedback</a:t>
            </a:r>
            <a:endParaRPr lang="en-CA" sz="2400" dirty="0"/>
          </a:p>
        </p:txBody>
      </p:sp>
    </p:spTree>
    <p:extLst>
      <p:ext uri="{BB962C8B-B14F-4D97-AF65-F5344CB8AC3E}">
        <p14:creationId xmlns:p14="http://schemas.microsoft.com/office/powerpoint/2010/main" val="1302708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cs typeface="Arial" panose="020B0604020202020204" pitchFamily="34" charset="0"/>
              </a:rPr>
              <a:t>Supervisor Outcomes</a:t>
            </a:r>
            <a:endParaRPr lang="en-CA"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270613"/>
              </p:ext>
            </p:extLst>
          </p:nvPr>
        </p:nvGraphicFramePr>
        <p:xfrm>
          <a:off x="775138" y="1904474"/>
          <a:ext cx="10339552" cy="4512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828544" y="3394677"/>
            <a:ext cx="260712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Strengthened relationships</a:t>
            </a:r>
          </a:p>
          <a:p>
            <a:pPr marL="285750" indent="-285750">
              <a:buFont typeface="Arial" panose="020B0604020202020204" pitchFamily="34" charset="0"/>
              <a:buChar char="•"/>
            </a:pPr>
            <a:r>
              <a:rPr lang="en-US" sz="2400" dirty="0"/>
              <a:t>T</a:t>
            </a:r>
            <a:r>
              <a:rPr lang="en-US" sz="2400" dirty="0" smtClean="0"/>
              <a:t>rust and understanding</a:t>
            </a:r>
          </a:p>
          <a:p>
            <a:pPr marL="285750" indent="-285750">
              <a:buFont typeface="Arial" panose="020B0604020202020204" pitchFamily="34" charset="0"/>
              <a:buChar char="•"/>
            </a:pPr>
            <a:r>
              <a:rPr lang="en-US" sz="2400" dirty="0" smtClean="0"/>
              <a:t>Resiliency</a:t>
            </a:r>
          </a:p>
        </p:txBody>
      </p:sp>
      <p:sp>
        <p:nvSpPr>
          <p:cNvPr id="8" name="TextBox 7"/>
          <p:cNvSpPr txBox="1"/>
          <p:nvPr/>
        </p:nvSpPr>
        <p:spPr>
          <a:xfrm>
            <a:off x="6680424" y="3216049"/>
            <a:ext cx="28956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Engagement</a:t>
            </a:r>
          </a:p>
          <a:p>
            <a:pPr marL="285750" indent="-285750">
              <a:buFont typeface="Arial" panose="020B0604020202020204" pitchFamily="34" charset="0"/>
              <a:buChar char="•"/>
            </a:pPr>
            <a:r>
              <a:rPr lang="en-US" sz="2400" dirty="0" smtClean="0"/>
              <a:t>Clear, open communication</a:t>
            </a:r>
          </a:p>
          <a:p>
            <a:pPr marL="285750" indent="-285750">
              <a:buFont typeface="Arial" panose="020B0604020202020204" pitchFamily="34" charset="0"/>
              <a:buChar char="•"/>
            </a:pPr>
            <a:r>
              <a:rPr lang="en-US" sz="2400" dirty="0" smtClean="0"/>
              <a:t>Strengthened teams</a:t>
            </a:r>
          </a:p>
          <a:p>
            <a:pPr marL="285750" indent="-285750">
              <a:buFont typeface="Arial" panose="020B0604020202020204" pitchFamily="34" charset="0"/>
              <a:buChar char="•"/>
            </a:pPr>
            <a:r>
              <a:rPr lang="en-US" sz="2400" dirty="0" smtClean="0"/>
              <a:t>High retention</a:t>
            </a:r>
          </a:p>
        </p:txBody>
      </p:sp>
    </p:spTree>
    <p:extLst>
      <p:ext uri="{BB962C8B-B14F-4D97-AF65-F5344CB8AC3E}">
        <p14:creationId xmlns:p14="http://schemas.microsoft.com/office/powerpoint/2010/main" val="3763083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92" y="1692329"/>
            <a:ext cx="10515600" cy="493837"/>
          </a:xfrm>
        </p:spPr>
        <p:txBody>
          <a:bodyPr>
            <a:normAutofit fontScale="90000"/>
          </a:bodyPr>
          <a:lstStyle/>
          <a:p>
            <a:r>
              <a:rPr lang="en-CA" dirty="0" smtClean="0">
                <a:latin typeface="Arial" panose="020B0604020202020204" pitchFamily="34" charset="0"/>
                <a:cs typeface="Arial" panose="020B0604020202020204" pitchFamily="34" charset="0"/>
              </a:rPr>
              <a:t>Principles:</a:t>
            </a:r>
            <a:endParaRPr lang="en-CA"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1977328"/>
              </p:ext>
            </p:extLst>
          </p:nvPr>
        </p:nvGraphicFramePr>
        <p:xfrm>
          <a:off x="838200" y="2133537"/>
          <a:ext cx="9916236" cy="404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146543162"/>
              </p:ext>
            </p:extLst>
          </p:nvPr>
        </p:nvGraphicFramePr>
        <p:xfrm>
          <a:off x="938786" y="2418561"/>
          <a:ext cx="9954502" cy="36111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0"/>
          </p:nvPr>
        </p:nvSpPr>
        <p:spPr/>
        <p:txBody>
          <a:bodyPr/>
          <a:lstStyle/>
          <a:p>
            <a:r>
              <a:rPr lang="en-CA" dirty="0"/>
              <a:t>Fall 2017 | </a:t>
            </a:r>
            <a:fld id="{B3404BD6-6FAE-4F7C-AF03-F036B3690D99}" type="slidenum">
              <a:rPr lang="en-CA" smtClean="0"/>
              <a:pPr/>
              <a:t>5</a:t>
            </a:fld>
            <a:endParaRPr lang="en-CA" dirty="0"/>
          </a:p>
        </p:txBody>
      </p:sp>
    </p:spTree>
    <p:extLst>
      <p:ext uri="{BB962C8B-B14F-4D97-AF65-F5344CB8AC3E}">
        <p14:creationId xmlns:p14="http://schemas.microsoft.com/office/powerpoint/2010/main" val="3054892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b="1" dirty="0" err="1"/>
              <a:t>UVic</a:t>
            </a:r>
            <a:r>
              <a:rPr lang="en-CA" b="1" dirty="0"/>
              <a:t> Competency Model</a:t>
            </a:r>
          </a:p>
        </p:txBody>
      </p:sp>
      <p:sp>
        <p:nvSpPr>
          <p:cNvPr id="3" name="Slide Number Placeholder 2"/>
          <p:cNvSpPr>
            <a:spLocks noGrp="1"/>
          </p:cNvSpPr>
          <p:nvPr>
            <p:ph type="sldNum" sz="quarter" idx="10"/>
          </p:nvPr>
        </p:nvSpPr>
        <p:spPr/>
        <p:txBody>
          <a:bodyPr/>
          <a:lstStyle/>
          <a:p>
            <a:r>
              <a:rPr lang="en-CA" dirty="0"/>
              <a:t>Fall 2017 | </a:t>
            </a:r>
            <a:fld id="{B3404BD6-6FAE-4F7C-AF03-F036B3690D99}" type="slidenum">
              <a:rPr lang="en-CA" smtClean="0"/>
              <a:pPr/>
              <a:t>6</a:t>
            </a:fld>
            <a:endParaRPr lang="en-CA" dirty="0"/>
          </a:p>
        </p:txBody>
      </p:sp>
      <p:pic>
        <p:nvPicPr>
          <p:cNvPr id="2" name="Picture 1"/>
          <p:cNvPicPr>
            <a:picLocks noChangeAspect="1"/>
          </p:cNvPicPr>
          <p:nvPr/>
        </p:nvPicPr>
        <p:blipFill>
          <a:blip r:embed="rId3"/>
          <a:stretch>
            <a:fillRect/>
          </a:stretch>
        </p:blipFill>
        <p:spPr>
          <a:xfrm>
            <a:off x="3033712" y="2005013"/>
            <a:ext cx="5243513" cy="4435848"/>
          </a:xfrm>
          <a:prstGeom prst="rect">
            <a:avLst/>
          </a:prstGeom>
        </p:spPr>
      </p:pic>
    </p:spTree>
    <p:extLst>
      <p:ext uri="{BB962C8B-B14F-4D97-AF65-F5344CB8AC3E}">
        <p14:creationId xmlns:p14="http://schemas.microsoft.com/office/powerpoint/2010/main" val="662545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b="1" dirty="0"/>
              <a:t>What is PDC?</a:t>
            </a:r>
          </a:p>
        </p:txBody>
      </p:sp>
      <p:sp>
        <p:nvSpPr>
          <p:cNvPr id="14" name="Content Placeholder 13"/>
          <p:cNvSpPr>
            <a:spLocks noGrp="1"/>
          </p:cNvSpPr>
          <p:nvPr>
            <p:ph idx="1"/>
          </p:nvPr>
        </p:nvSpPr>
        <p:spPr>
          <a:xfrm>
            <a:off x="838200" y="2156345"/>
            <a:ext cx="4303643" cy="4032419"/>
          </a:xfrm>
        </p:spPr>
        <p:txBody>
          <a:bodyPr>
            <a:normAutofit/>
          </a:bodyPr>
          <a:lstStyle/>
          <a:p>
            <a:pPr marL="0" indent="0">
              <a:buNone/>
            </a:pPr>
            <a:r>
              <a:rPr lang="en-CA" dirty="0"/>
              <a:t>The Performance and Development Cycle </a:t>
            </a:r>
            <a:r>
              <a:rPr lang="en-CA" dirty="0" smtClean="0"/>
              <a:t>provides </a:t>
            </a:r>
            <a:r>
              <a:rPr lang="en-CA" dirty="0"/>
              <a:t>a structure for setting goals, providing ongoing feedback and coaching, and identifying ways to support </a:t>
            </a:r>
            <a:r>
              <a:rPr lang="en-CA" dirty="0" smtClean="0"/>
              <a:t>employee’s </a:t>
            </a:r>
            <a:r>
              <a:rPr lang="en-CA" dirty="0"/>
              <a:t>learning and development objectives.  </a:t>
            </a:r>
          </a:p>
          <a:p>
            <a:endParaRPr lang="en-CA" dirty="0"/>
          </a:p>
        </p:txBody>
      </p:sp>
      <p:sp>
        <p:nvSpPr>
          <p:cNvPr id="18" name="Slide Number Placeholder 17"/>
          <p:cNvSpPr>
            <a:spLocks noGrp="1"/>
          </p:cNvSpPr>
          <p:nvPr>
            <p:ph type="sldNum" sz="quarter" idx="10"/>
          </p:nvPr>
        </p:nvSpPr>
        <p:spPr/>
        <p:txBody>
          <a:bodyPr/>
          <a:lstStyle/>
          <a:p>
            <a:r>
              <a:rPr lang="en-CA" dirty="0"/>
              <a:t>Fall 2017 | </a:t>
            </a:r>
            <a:fld id="{B3404BD6-6FAE-4F7C-AF03-F036B3690D99}" type="slidenum">
              <a:rPr lang="en-CA" smtClean="0"/>
              <a:pPr/>
              <a:t>7</a:t>
            </a:fld>
            <a:endParaRPr lang="en-CA" dirty="0"/>
          </a:p>
        </p:txBody>
      </p:sp>
      <p:pic>
        <p:nvPicPr>
          <p:cNvPr id="2" name="Picture 1"/>
          <p:cNvPicPr>
            <a:picLocks noChangeAspect="1"/>
          </p:cNvPicPr>
          <p:nvPr/>
        </p:nvPicPr>
        <p:blipFill>
          <a:blip r:embed="rId3"/>
          <a:stretch>
            <a:fillRect/>
          </a:stretch>
        </p:blipFill>
        <p:spPr>
          <a:xfrm>
            <a:off x="5054498" y="1861464"/>
            <a:ext cx="6456224" cy="4566300"/>
          </a:xfrm>
          <a:prstGeom prst="rect">
            <a:avLst/>
          </a:prstGeom>
        </p:spPr>
      </p:pic>
    </p:spTree>
    <p:extLst>
      <p:ext uri="{BB962C8B-B14F-4D97-AF65-F5344CB8AC3E}">
        <p14:creationId xmlns:p14="http://schemas.microsoft.com/office/powerpoint/2010/main" val="74935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latin typeface="+mn-lt"/>
                <a:cs typeface="Arial" panose="020B0604020202020204" pitchFamily="34" charset="0"/>
              </a:rPr>
              <a:t>What are we not talking about?</a:t>
            </a:r>
            <a:endParaRPr lang="en-CA" sz="4000" dirty="0">
              <a:latin typeface="+mn-lt"/>
              <a:cs typeface="Arial" panose="020B0604020202020204" pitchFamily="34" charset="0"/>
            </a:endParaRPr>
          </a:p>
        </p:txBody>
      </p:sp>
      <p:sp>
        <p:nvSpPr>
          <p:cNvPr id="6" name="Content Placeholder 5"/>
          <p:cNvSpPr>
            <a:spLocks noGrp="1"/>
          </p:cNvSpPr>
          <p:nvPr>
            <p:ph idx="1"/>
          </p:nvPr>
        </p:nvSpPr>
        <p:spPr>
          <a:xfrm>
            <a:off x="838200" y="2115403"/>
            <a:ext cx="10171176" cy="4061560"/>
          </a:xfrm>
        </p:spPr>
        <p:txBody>
          <a:bodyPr>
            <a:normAutofit fontScale="92500" lnSpcReduction="20000"/>
          </a:bodyPr>
          <a:lstStyle/>
          <a:p>
            <a:pPr marL="0" indent="0">
              <a:buNone/>
            </a:pPr>
            <a:r>
              <a:rPr lang="en-US" dirty="0"/>
              <a:t>PDC is not intended to replace any of the following processes:</a:t>
            </a:r>
          </a:p>
          <a:p>
            <a:endParaRPr lang="en-US" sz="1200" dirty="0"/>
          </a:p>
          <a:p>
            <a:r>
              <a:rPr lang="en-US" dirty="0"/>
              <a:t>Investigations of misconduct or disciplinary issues</a:t>
            </a:r>
          </a:p>
          <a:p>
            <a:endParaRPr lang="en-US" sz="1200" dirty="0"/>
          </a:p>
          <a:p>
            <a:r>
              <a:rPr lang="en-US" dirty="0"/>
              <a:t>Performance improvement/management processes or letters of expectation</a:t>
            </a:r>
          </a:p>
          <a:p>
            <a:endParaRPr lang="en-US" sz="1200" baseline="30000" dirty="0"/>
          </a:p>
          <a:p>
            <a:r>
              <a:rPr lang="en-US" dirty="0"/>
              <a:t>Accommodation for illness or disability</a:t>
            </a:r>
          </a:p>
          <a:p>
            <a:endParaRPr lang="en-US" sz="1200" dirty="0"/>
          </a:p>
          <a:p>
            <a:r>
              <a:rPr lang="en-US" dirty="0"/>
              <a:t>Attendance management</a:t>
            </a:r>
          </a:p>
          <a:p>
            <a:endParaRPr lang="en-US" sz="1200" dirty="0"/>
          </a:p>
          <a:p>
            <a:r>
              <a:rPr lang="en-US" dirty="0" smtClean="0"/>
              <a:t>Probation and Trial periods</a:t>
            </a:r>
            <a:endParaRPr lang="en-CA" dirty="0"/>
          </a:p>
        </p:txBody>
      </p:sp>
      <p:sp>
        <p:nvSpPr>
          <p:cNvPr id="2" name="Slide Number Placeholder 1"/>
          <p:cNvSpPr>
            <a:spLocks noGrp="1"/>
          </p:cNvSpPr>
          <p:nvPr>
            <p:ph type="sldNum" sz="quarter" idx="10"/>
          </p:nvPr>
        </p:nvSpPr>
        <p:spPr/>
        <p:txBody>
          <a:bodyPr/>
          <a:lstStyle/>
          <a:p>
            <a:r>
              <a:rPr lang="en-CA" dirty="0"/>
              <a:t>Fall 2017 | </a:t>
            </a:r>
            <a:fld id="{B3404BD6-6FAE-4F7C-AF03-F036B3690D99}" type="slidenum">
              <a:rPr lang="en-CA" smtClean="0"/>
              <a:pPr/>
              <a:t>8</a:t>
            </a:fld>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6348" y="4009023"/>
            <a:ext cx="2231703" cy="2167940"/>
          </a:xfrm>
          <a:prstGeom prst="rect">
            <a:avLst/>
          </a:prstGeom>
        </p:spPr>
      </p:pic>
    </p:spTree>
    <p:extLst>
      <p:ext uri="{BB962C8B-B14F-4D97-AF65-F5344CB8AC3E}">
        <p14:creationId xmlns:p14="http://schemas.microsoft.com/office/powerpoint/2010/main" val="884211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D &amp; Learning Services Team Share\HR-HUMAN RESOURCES\HR090 TRAINING-PROGRAMS &amp; COURSES\PROJECTS\Performance Development Refresh\Edge branded form headersfooters\HUMR_04694_PerfDevFlowChart_OUT2.jpg"/>
          <p:cNvPicPr/>
          <p:nvPr/>
        </p:nvPicPr>
        <p:blipFill rotWithShape="1">
          <a:blip r:embed="rId3">
            <a:extLst>
              <a:ext uri="{28A0092B-C50C-407E-A947-70E740481C1C}">
                <a14:useLocalDpi xmlns:a14="http://schemas.microsoft.com/office/drawing/2010/main" val="0"/>
              </a:ext>
            </a:extLst>
          </a:blip>
          <a:srcRect l="8477" t="19988" r="11023" b="13889"/>
          <a:stretch/>
        </p:blipFill>
        <p:spPr bwMode="auto">
          <a:xfrm>
            <a:off x="2320439" y="1871004"/>
            <a:ext cx="6346482" cy="4485346"/>
          </a:xfrm>
          <a:prstGeom prst="rect">
            <a:avLst/>
          </a:prstGeom>
          <a:noFill/>
          <a:ln>
            <a:noFill/>
          </a:ln>
          <a:extLst>
            <a:ext uri="{53640926-AAD7-44D8-BBD7-CCE9431645EC}">
              <a14:shadowObscured xmlns:a14="http://schemas.microsoft.com/office/drawing/2010/main"/>
            </a:ext>
          </a:extLst>
        </p:spPr>
      </p:pic>
      <p:sp>
        <p:nvSpPr>
          <p:cNvPr id="6" name="Title 5"/>
          <p:cNvSpPr>
            <a:spLocks noGrp="1"/>
          </p:cNvSpPr>
          <p:nvPr>
            <p:ph type="title"/>
          </p:nvPr>
        </p:nvSpPr>
        <p:spPr/>
        <p:txBody>
          <a:bodyPr>
            <a:normAutofit fontScale="90000"/>
          </a:bodyPr>
          <a:lstStyle/>
          <a:p>
            <a:r>
              <a:rPr lang="en-CA" b="1" dirty="0"/>
              <a:t>PDC Overview</a:t>
            </a:r>
          </a:p>
        </p:txBody>
      </p:sp>
      <p:sp>
        <p:nvSpPr>
          <p:cNvPr id="18" name="Slide Number Placeholder 17"/>
          <p:cNvSpPr>
            <a:spLocks noGrp="1"/>
          </p:cNvSpPr>
          <p:nvPr>
            <p:ph type="sldNum" sz="quarter" idx="10"/>
          </p:nvPr>
        </p:nvSpPr>
        <p:spPr/>
        <p:txBody>
          <a:bodyPr/>
          <a:lstStyle/>
          <a:p>
            <a:r>
              <a:rPr lang="en-CA" dirty="0" smtClean="0"/>
              <a:t> Fall 2017 </a:t>
            </a:r>
            <a:r>
              <a:rPr lang="en-CA" dirty="0"/>
              <a:t>| </a:t>
            </a:r>
            <a:fld id="{B3404BD6-6FAE-4F7C-AF03-F036B3690D99}" type="slidenum">
              <a:rPr lang="en-CA" smtClean="0"/>
              <a:pPr/>
              <a:t>9</a:t>
            </a:fld>
            <a:endParaRPr lang="en-CA" dirty="0"/>
          </a:p>
        </p:txBody>
      </p:sp>
    </p:spTree>
    <p:extLst>
      <p:ext uri="{BB962C8B-B14F-4D97-AF65-F5344CB8AC3E}">
        <p14:creationId xmlns:p14="http://schemas.microsoft.com/office/powerpoint/2010/main" val="2263424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1571</Words>
  <Application>Microsoft Office PowerPoint</Application>
  <PresentationFormat>Widescreen</PresentationFormat>
  <Paragraphs>208</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Calibri Light</vt:lpstr>
      <vt:lpstr>Myriad Pro Cond</vt:lpstr>
      <vt:lpstr>Office Theme</vt:lpstr>
      <vt:lpstr>Performance and Development Cycle</vt:lpstr>
      <vt:lpstr>Background</vt:lpstr>
      <vt:lpstr>Employee Outcomes</vt:lpstr>
      <vt:lpstr>Supervisor Outcomes</vt:lpstr>
      <vt:lpstr>Principles:</vt:lpstr>
      <vt:lpstr>UVic Competency Model</vt:lpstr>
      <vt:lpstr>What is PDC?</vt:lpstr>
      <vt:lpstr>What are we not talking about?</vt:lpstr>
      <vt:lpstr>PDC Overview</vt:lpstr>
      <vt:lpstr>Forms for each step</vt:lpstr>
      <vt:lpstr>PowerPoint Presentation</vt:lpstr>
      <vt:lpstr>PowerPoint Presentation</vt:lpstr>
      <vt:lpstr>PowerPoint Presentation</vt:lpstr>
      <vt:lpstr>Resources and Supports</vt:lpstr>
      <vt:lpstr>Resources and Supports</vt:lpstr>
      <vt:lpstr>Resources and Supports</vt:lpstr>
      <vt:lpstr>Questions?</vt:lpstr>
    </vt:vector>
  </TitlesOfParts>
  <Company>University of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Windecker</dc:creator>
  <cp:lastModifiedBy>Maryi Arciniegas Mendez</cp:lastModifiedBy>
  <cp:revision>125</cp:revision>
  <cp:lastPrinted>2015-04-02T17:14:58Z</cp:lastPrinted>
  <dcterms:created xsi:type="dcterms:W3CDTF">2015-03-10T20:18:42Z</dcterms:created>
  <dcterms:modified xsi:type="dcterms:W3CDTF">2018-11-01T17:47:13Z</dcterms:modified>
</cp:coreProperties>
</file>