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2" r:id="rId4"/>
    <p:sldMasterId id="2147483932" r:id="rId5"/>
    <p:sldMasterId id="2147483986" r:id="rId6"/>
    <p:sldMasterId id="2147484008" r:id="rId7"/>
  </p:sldMasterIdLst>
  <p:notesMasterIdLst>
    <p:notesMasterId r:id="rId27"/>
  </p:notesMasterIdLst>
  <p:sldIdLst>
    <p:sldId id="387" r:id="rId8"/>
    <p:sldId id="383" r:id="rId9"/>
    <p:sldId id="388" r:id="rId10"/>
    <p:sldId id="390" r:id="rId11"/>
    <p:sldId id="389" r:id="rId12"/>
    <p:sldId id="391" r:id="rId13"/>
    <p:sldId id="392" r:id="rId14"/>
    <p:sldId id="395" r:id="rId15"/>
    <p:sldId id="396" r:id="rId16"/>
    <p:sldId id="394" r:id="rId17"/>
    <p:sldId id="397" r:id="rId18"/>
    <p:sldId id="393" r:id="rId19"/>
    <p:sldId id="398" r:id="rId20"/>
    <p:sldId id="399" r:id="rId21"/>
    <p:sldId id="400" r:id="rId22"/>
    <p:sldId id="404" r:id="rId23"/>
    <p:sldId id="384" r:id="rId24"/>
    <p:sldId id="402" r:id="rId25"/>
    <p:sldId id="40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EB3"/>
    <a:srgbClr val="0028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053"/>
  </p:normalViewPr>
  <p:slideViewPr>
    <p:cSldViewPr snapToGrid="0" snapToObjects="1" showGuides="1">
      <p:cViewPr varScale="1">
        <p:scale>
          <a:sx n="78" d="100"/>
          <a:sy n="78" d="100"/>
        </p:scale>
        <p:origin x="97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4CC1-50B6-A346-9F2F-A73D55FF36C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25CF2-3302-D948-BF01-550CF443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909D-5583-F6A4-B783-8DE6F219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5179"/>
            <a:ext cx="4873792" cy="993775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036EB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8075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CE29-7529-38B8-8F9E-CFFF80CFB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41" y="274638"/>
            <a:ext cx="3798970" cy="1217278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5C58-2CD4-D126-B408-B16F4949D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41" y="1652337"/>
            <a:ext cx="3798970" cy="3064042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407534-7220-C9EE-B470-1582C22D62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7621" y="1"/>
            <a:ext cx="4716379" cy="4868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909D-5583-F6A4-B783-8DE6F219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45179"/>
            <a:ext cx="5034213" cy="993775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668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7E1A-E7E1-2EE6-CC35-03F8B51C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4EAF-EFA5-42AE-B3E2-800F911D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187115"/>
            <a:ext cx="8226591" cy="3525420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00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CE29-7529-38B8-8F9E-CFFF80CF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5C58-2CD4-D126-B408-B16F4949D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41" y="1185529"/>
            <a:ext cx="3867150" cy="3595017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C72F3-2C9E-B99D-C021-17971730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452" y="1185530"/>
            <a:ext cx="3867150" cy="3595016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768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CE29-7529-38B8-8F9E-CFFF80CFB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41" y="274638"/>
            <a:ext cx="3798970" cy="1217278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5C58-2CD4-D126-B408-B16F4949D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41" y="1652337"/>
            <a:ext cx="3798970" cy="3064042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407534-7220-C9EE-B470-1582C22D62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7621" y="1"/>
            <a:ext cx="4716379" cy="4868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1A3485-A06D-A24B-1739-BE459E5D41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60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97E1A-E7E1-2EE6-CC35-03F8B51C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3627"/>
            <a:ext cx="7886700" cy="69590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17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AFEB3-3BD0-79FD-E8F9-856564D87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8607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7E1A-E7E1-2EE6-CC35-03F8B51C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41" y="274638"/>
            <a:ext cx="8162422" cy="69590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4EAF-EFA5-42AE-B3E2-800F911D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187115"/>
            <a:ext cx="8154401" cy="3525420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650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CE29-7529-38B8-8F9E-CFFF80CF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5C58-2CD4-D126-B408-B16F4949D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41" y="1185529"/>
            <a:ext cx="3867150" cy="3595017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C72F3-2C9E-B99D-C021-17971730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85530"/>
            <a:ext cx="3867150" cy="3595016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1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164CC-AF7C-9B41-A01E-8DA48FEE0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53699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/>
  <p:txStyles>
    <p:titleStyle>
      <a:lvl1pPr algn="l" defTabSz="514350" rtl="0" eaLnBrk="1" latinLnBrk="0" hangingPunct="1">
        <a:lnSpc>
          <a:spcPts val="4300"/>
        </a:lnSpc>
        <a:spcBef>
          <a:spcPct val="0"/>
        </a:spcBef>
        <a:buNone/>
        <a:defRPr sz="4200" b="0" i="0" kern="1200" cap="none" baseline="0">
          <a:solidFill>
            <a:schemeClr val="tx2"/>
          </a:solidFill>
          <a:latin typeface="Noto Sans Light" panose="020B0402040504020204" pitchFamily="34" charset="0"/>
          <a:ea typeface="+mj-ea"/>
          <a:cs typeface="Noto Sans Light" panose="020B0402040504020204" pitchFamily="34" charset="0"/>
        </a:defRPr>
      </a:lvl1pPr>
    </p:titleStyle>
    <p:bodyStyle>
      <a:lvl1pPr marL="0" marR="0" indent="0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Tx/>
        <a:buNone/>
        <a:tabLst/>
        <a:defRPr sz="28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1pPr>
      <a:lvl2pPr marL="403225" marR="0" indent="-223838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2pPr>
      <a:lvl3pPr marL="628650" marR="0" indent="-225425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3pPr>
      <a:lvl4pPr marL="808038" marR="0" indent="-179388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4pPr>
      <a:lvl5pPr marL="989013" marR="0" indent="-180975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60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6" pos="5488" userDrawn="1">
          <p15:clr>
            <a:srgbClr val="F26B43"/>
          </p15:clr>
        </p15:guide>
        <p15:guide id="7" orient="horz" pos="583" userDrawn="1">
          <p15:clr>
            <a:srgbClr val="F26B43"/>
          </p15:clr>
        </p15:guide>
        <p15:guide id="8" orient="horz" pos="8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164CC-AF7C-9B41-A01E-8DA48FEE0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53699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/>
  <p:txStyles>
    <p:titleStyle>
      <a:lvl1pPr algn="l" defTabSz="514350" rtl="0" eaLnBrk="1" latinLnBrk="0" hangingPunct="1">
        <a:lnSpc>
          <a:spcPts val="4300"/>
        </a:lnSpc>
        <a:spcBef>
          <a:spcPct val="0"/>
        </a:spcBef>
        <a:buNone/>
        <a:defRPr sz="4200" b="0" i="0" kern="1200" cap="none" baseline="0">
          <a:solidFill>
            <a:schemeClr val="tx2"/>
          </a:solidFill>
          <a:latin typeface="Noto Sans Light" panose="020B0402040504020204" pitchFamily="34" charset="0"/>
          <a:ea typeface="+mj-ea"/>
          <a:cs typeface="Noto Sans Light" panose="020B0402040504020204" pitchFamily="34" charset="0"/>
        </a:defRPr>
      </a:lvl1pPr>
    </p:titleStyle>
    <p:bodyStyle>
      <a:lvl1pPr marL="0" marR="0" indent="0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Tx/>
        <a:buNone/>
        <a:tabLst/>
        <a:defRPr sz="28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1pPr>
      <a:lvl2pPr marL="403225" marR="0" indent="-223838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2pPr>
      <a:lvl3pPr marL="628650" marR="0" indent="-225425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3pPr>
      <a:lvl4pPr marL="808038" marR="0" indent="-179388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4pPr>
      <a:lvl5pPr marL="989013" marR="0" indent="-180975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pitchFamily="2" charset="2"/>
        <a:buChar char="§"/>
        <a:tabLst/>
        <a:defRPr sz="2000" b="0" i="0" kern="1200">
          <a:solidFill>
            <a:schemeClr val="tx2"/>
          </a:solidFill>
          <a:latin typeface="Noto Sans Light" panose="020B0402040504020204" pitchFamily="34" charset="0"/>
          <a:ea typeface="+mn-ea"/>
          <a:cs typeface="Noto Sans Light" panose="020B0402040504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60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6" pos="5488" userDrawn="1">
          <p15:clr>
            <a:srgbClr val="F26B43"/>
          </p15:clr>
        </p15:guide>
        <p15:guide id="7" orient="horz" pos="583" userDrawn="1">
          <p15:clr>
            <a:srgbClr val="F26B43"/>
          </p15:clr>
        </p15:guide>
        <p15:guide id="8" orient="horz" pos="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CA1F4-A1E8-AB66-6187-7C9EAB63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41" y="274638"/>
            <a:ext cx="8234612" cy="6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1A40C-A7D6-F091-3A92-CB442D85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41" y="1187116"/>
            <a:ext cx="8234612" cy="344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0" r:id="rId2"/>
    <p:sldLayoutId id="2147484011" r:id="rId3"/>
    <p:sldLayoutId id="2147483997" r:id="rId4"/>
    <p:sldLayoutId id="2147483995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baseline="0">
          <a:solidFill>
            <a:srgbClr val="036EB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36EB3"/>
        </a:buClr>
        <a:buFont typeface="Arial" panose="020B0604020202020204" pitchFamily="34" charset="0"/>
        <a:buChar char="•"/>
        <a:defRPr sz="24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6EB3"/>
        </a:buClr>
        <a:buFont typeface="Arial" panose="020B0604020202020204" pitchFamily="34" charset="0"/>
        <a:buChar char="•"/>
        <a:defRPr sz="20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CA1F4-A1E8-AB66-6187-7C9EAB63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40" y="274638"/>
            <a:ext cx="8154401" cy="6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1A40C-A7D6-F091-3A92-CB442D85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41" y="1187116"/>
            <a:ext cx="8154400" cy="344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4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2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baseline="0">
          <a:solidFill>
            <a:srgbClr val="FFFFFF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36EB3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6EB3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858"/>
          </a:solidFill>
          <a:latin typeface="Noto Sans Light" panose="020B0402040504020204" pitchFamily="34" charset="0"/>
          <a:ea typeface="Noto Sans Light" panose="020B0402040504020204" pitchFamily="34" charset="0"/>
          <a:cs typeface="Noto Sans Light" panose="020B04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filters.uvic.ca/fgsaward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irs-chaires.gc.ca/program-programme/equity-equite/bias/en/" TargetMode="External"/><Relationship Id="rId13" Type="http://schemas.openxmlformats.org/officeDocument/2006/relationships/hyperlink" Target="https://graduatestudies.uoguelph.ca/sites/default/files/Award%20Letters%20Tips%20Templates%20and%20Recommendations.pdf" TargetMode="External"/><Relationship Id="rId3" Type="http://schemas.openxmlformats.org/officeDocument/2006/relationships/hyperlink" Target="https://www.nserc-crsng.gc.ca/OnlineServices-ServicesEnLigne/instructions/201/pgs-pdf_eng.asp#a29" TargetMode="External"/><Relationship Id="rId7" Type="http://schemas.openxmlformats.org/officeDocument/2006/relationships/hyperlink" Target="https://www.nserc-crsng.gc.ca/ResearchPortal-PortailDeRecherche/Instructions-Instructions/CGSM_REF-BESCM_REF_eng.asp" TargetMode="External"/><Relationship Id="rId12" Type="http://schemas.openxmlformats.org/officeDocument/2006/relationships/hyperlink" Target="https://brocku.ca/unesco-chair/wp-content/uploads/sites/122/ToolkitIDEA.pdf" TargetMode="External"/><Relationship Id="rId2" Type="http://schemas.openxmlformats.org/officeDocument/2006/relationships/hyperlink" Target="https://www.nserc-crsng.gc.ca/Students-Etudiants/PG-CS/cgrsd-besrd_eng.asp#a1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serc-crsng.gc.ca/Students-Etudiants/PG-CS/cgrsm-besrm_eng.asp#a9" TargetMode="External"/><Relationship Id="rId11" Type="http://schemas.openxmlformats.org/officeDocument/2006/relationships/hyperlink" Target="https://brocku.ca/unesco-chair/wp-content/uploads/sites/122/ReflectionPaperIDEA.pdf" TargetMode="External"/><Relationship Id="rId5" Type="http://schemas.openxmlformats.org/officeDocument/2006/relationships/hyperlink" Target="https://cihr-irsc.gc.ca/e/54347.html#B2" TargetMode="External"/><Relationship Id="rId10" Type="http://schemas.openxmlformats.org/officeDocument/2006/relationships/hyperlink" Target="https://apastyle.apa.org/style-grammar-guidelines/bias-free-language" TargetMode="External"/><Relationship Id="rId4" Type="http://schemas.openxmlformats.org/officeDocument/2006/relationships/hyperlink" Target="https://sshrc-crsh.canada.ca/en/funding/opportunities/canada-graduate-research-scholarships/doctoral-program/2025/competition/instructions/applicant.aspx#referees" TargetMode="External"/><Relationship Id="rId9" Type="http://schemas.openxmlformats.org/officeDocument/2006/relationships/hyperlink" Target="https://www.uvic.ca/brand/story/style/inclusivity/index.php" TargetMode="External"/><Relationship Id="rId14" Type="http://schemas.openxmlformats.org/officeDocument/2006/relationships/hyperlink" Target="https://gs.mcmaster.ca/current-students/resources/unconscious-bias-in-graduate-admissions-and-scholarship-adjudicatio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22C5-8B18-D230-B57A-C69B5FB1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1808515"/>
            <a:ext cx="4873792" cy="993775"/>
          </a:xfrm>
        </p:spPr>
        <p:txBody>
          <a:bodyPr/>
          <a:lstStyle/>
          <a:p>
            <a:r>
              <a:rPr lang="en-US" dirty="0"/>
              <a:t>Writing Effective Reference Letters</a:t>
            </a:r>
          </a:p>
        </p:txBody>
      </p:sp>
      <p:pic>
        <p:nvPicPr>
          <p:cNvPr id="3" name="Picture 2" descr="University of Victoria Graduate Studies logo depicting three martlet birds above an open book.">
            <a:extLst>
              <a:ext uri="{FF2B5EF4-FFF2-40B4-BE49-F238E27FC236}">
                <a16:creationId xmlns:a16="http://schemas.microsoft.com/office/drawing/2014/main" id="{76D2795E-358E-5D80-CBE2-0AA94A46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8" y="429261"/>
            <a:ext cx="1143000" cy="112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D596B-A280-3AC1-9C55-65E0F848846C}"/>
              </a:ext>
            </a:extLst>
          </p:cNvPr>
          <p:cNvSpPr txBox="1"/>
          <p:nvPr/>
        </p:nvSpPr>
        <p:spPr>
          <a:xfrm>
            <a:off x="555170" y="3461658"/>
            <a:ext cx="59109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Cedric Littlewood</a:t>
            </a:r>
          </a:p>
          <a:p>
            <a:r>
              <a:rPr lang="en-CA" dirty="0"/>
              <a:t>Associate Dean and Chair, Graduate Awards Committee</a:t>
            </a:r>
          </a:p>
          <a:p>
            <a:pPr>
              <a:spcBef>
                <a:spcPts val="600"/>
              </a:spcBef>
            </a:pPr>
            <a:r>
              <a:rPr lang="en-CA" dirty="0"/>
              <a:t>September 8, 2025</a:t>
            </a:r>
          </a:p>
        </p:txBody>
      </p:sp>
    </p:spTree>
    <p:extLst>
      <p:ext uri="{BB962C8B-B14F-4D97-AF65-F5344CB8AC3E}">
        <p14:creationId xmlns:p14="http://schemas.microsoft.com/office/powerpoint/2010/main" val="71551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0C0C-05CA-A854-480D-3AD0DD24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FEFF-9068-9347-0A5F-6681D497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6910-089A-40F6-6513-6DEFC6C8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072815"/>
            <a:ext cx="8226591" cy="35254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spell-checked/full of mistakes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Vague/thin/generic, lacking in clarity/substance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tailored to the specific student or award criteria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Lacking suitable context for the discipline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Over-use of superlatives with no supporting examples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Too specialized for a general audience of reviewers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Unconscious bias:  assumptions that manifest as </a:t>
            </a:r>
            <a:r>
              <a:rPr lang="en-US" dirty="0" err="1"/>
              <a:t>favourable</a:t>
            </a:r>
            <a:r>
              <a:rPr lang="en-US" dirty="0"/>
              <a:t>/</a:t>
            </a:r>
            <a:r>
              <a:rPr lang="en-US" dirty="0" err="1"/>
              <a:t>unfavourable</a:t>
            </a:r>
            <a:r>
              <a:rPr lang="en-US" dirty="0"/>
              <a:t> assessments related to gender, age, culture, language &amp; other factors</a:t>
            </a:r>
            <a:endParaRPr lang="en-US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8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9747B-FD78-6F55-DF1F-B67D34B4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B6A1-C197-DDD4-91BB-54756C91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Unconscious bias examples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B4ADC3-2E61-BE08-BD5E-26E207940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688436"/>
              </p:ext>
            </p:extLst>
          </p:nvPr>
        </p:nvGraphicFramePr>
        <p:xfrm>
          <a:off x="510949" y="966012"/>
          <a:ext cx="8445273" cy="377145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67187">
                  <a:extLst>
                    <a:ext uri="{9D8B030D-6E8A-4147-A177-3AD203B41FA5}">
                      <a16:colId xmlns:a16="http://schemas.microsoft.com/office/drawing/2014/main" val="2130189439"/>
                    </a:ext>
                  </a:extLst>
                </a:gridCol>
                <a:gridCol w="4278086">
                  <a:extLst>
                    <a:ext uri="{9D8B030D-6E8A-4147-A177-3AD203B41FA5}">
                      <a16:colId xmlns:a16="http://schemas.microsoft.com/office/drawing/2014/main" val="858930904"/>
                    </a:ext>
                  </a:extLst>
                </a:gridCol>
              </a:tblGrid>
              <a:tr h="341516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Instead of: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/>
                        <a:t>Consider using: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87700"/>
                  </a:ext>
                </a:extLst>
              </a:tr>
              <a:tr h="662491">
                <a:tc>
                  <a:txBody>
                    <a:bodyPr/>
                    <a:lstStyle/>
                    <a:p>
                      <a:r>
                        <a:rPr lang="en-CA" dirty="0"/>
                        <a:t>Personal information</a:t>
                      </a:r>
                    </a:p>
                    <a:p>
                      <a:pPr marL="72000"/>
                      <a:r>
                        <a:rPr lang="en-CA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young lady, Ms.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early-career researcher, the applicant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63126"/>
                  </a:ext>
                </a:extLst>
              </a:tr>
              <a:tr h="788114">
                <a:tc>
                  <a:txBody>
                    <a:bodyPr/>
                    <a:lstStyle/>
                    <a:p>
                      <a:r>
                        <a:rPr lang="en-CA" dirty="0"/>
                        <a:t>Interpersonal attributes</a:t>
                      </a:r>
                    </a:p>
                    <a:p>
                      <a:r>
                        <a:rPr lang="en-CA" dirty="0"/>
                        <a:t>&amp; gendered or passive terms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warm, gentle, helpful, fits in, assisted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Description of skills &amp; achievements</a:t>
                      </a:r>
                    </a:p>
                    <a:p>
                      <a:r>
                        <a:rPr lang="en-CA" dirty="0"/>
                        <a:t>using action verbs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innovative, impactful, led, initiated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682059"/>
                  </a:ext>
                </a:extLst>
              </a:tr>
              <a:tr h="788114">
                <a:tc>
                  <a:txBody>
                    <a:bodyPr/>
                    <a:lstStyle/>
                    <a:p>
                      <a:r>
                        <a:rPr lang="en-CA" dirty="0"/>
                        <a:t>Grindstone adjectives</a:t>
                      </a:r>
                    </a:p>
                    <a:p>
                      <a:r>
                        <a:rPr lang="en-CA" sz="1400" dirty="0"/>
                        <a:t>(success is due to effort)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hard-working, dependable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Stand-out adjectives supported by evidence </a:t>
                      </a:r>
                      <a:r>
                        <a:rPr lang="en-CA" sz="1400" dirty="0"/>
                        <a:t>(success is due to ability)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excellent, knowledgeable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454593"/>
                  </a:ext>
                </a:extLst>
              </a:tr>
              <a:tr h="904058">
                <a:tc>
                  <a:txBody>
                    <a:bodyPr/>
                    <a:lstStyle/>
                    <a:p>
                      <a:r>
                        <a:rPr lang="en-CA" dirty="0"/>
                        <a:t>Doubt-raisers &amp; faint praise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has little publishing experience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requires minimal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initial publication is strong</a:t>
                      </a:r>
                    </a:p>
                    <a:p>
                      <a:pPr marL="72000"/>
                      <a:r>
                        <a:rPr lang="en-CA" sz="1800" i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 self-directed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4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10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6139-C21D-92CA-D4E7-FB288BE6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3B4E-C58C-BF2C-044C-9BCEBCEA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AD5E-5A7A-BFC8-AA88-7FCF1EEB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Writing letters for multiple students competing for the same award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Recognizing when you may not be the best reviewer for the student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Recruiting colleagues or graduate advisors to proof-read letters</a:t>
            </a:r>
          </a:p>
        </p:txBody>
      </p:sp>
    </p:spTree>
    <p:extLst>
      <p:ext uri="{BB962C8B-B14F-4D97-AF65-F5344CB8AC3E}">
        <p14:creationId xmlns:p14="http://schemas.microsoft.com/office/powerpoint/2010/main" val="252726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BE39-90D9-5244-5BD4-BC8C1B792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FCE5-83DB-87C6-531C-D2789318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Tri-Agency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B10C-0E82-A380-276A-76E3CD3D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028700"/>
            <a:ext cx="8226591" cy="36021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b="1" dirty="0"/>
              <a:t>Canada Graduate Research Scholarship – Master’s </a:t>
            </a:r>
            <a:r>
              <a:rPr lang="en-US" dirty="0"/>
              <a:t>(CGRS-M)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50% academic excellence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30% research potential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20% personal characteristics &amp; interpersonal skills</a:t>
            </a: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Canada Graduate Research Scholarship – Doctoral </a:t>
            </a:r>
            <a:r>
              <a:rPr lang="en-US" dirty="0"/>
              <a:t>(CGRS-D)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50% research ability &amp; potential &amp; 50% relevant experience within and beyond academia</a:t>
            </a:r>
          </a:p>
          <a:p>
            <a:pPr marL="522900" indent="-342900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1 reference should be from academic supervisor</a:t>
            </a:r>
          </a:p>
          <a:p>
            <a:pPr marL="522900" indent="-342900">
              <a:buFont typeface="Wingdings" panose="05000000000000000000" pitchFamily="2" charset="2"/>
              <a:buChar char="ü"/>
            </a:pPr>
            <a:r>
              <a:rPr lang="en-US" sz="2200" dirty="0"/>
              <a:t>CGRS-M and CGRS–D application workshops:  UVic coaches provide students with advice about selecting 2</a:t>
            </a:r>
            <a:r>
              <a:rPr lang="en-US" sz="2200" baseline="30000" dirty="0"/>
              <a:t>nd</a:t>
            </a:r>
            <a:r>
              <a:rPr lang="en-US" sz="2200" dirty="0"/>
              <a:t> reference</a:t>
            </a:r>
            <a:endParaRPr lang="en-US" sz="2200" b="1" dirty="0"/>
          </a:p>
          <a:p>
            <a:pPr marL="342900" indent="-342900"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CE94F6-208A-AB4D-29D2-6A7F3D4135C9}"/>
              </a:ext>
            </a:extLst>
          </p:cNvPr>
          <p:cNvSpPr/>
          <p:nvPr/>
        </p:nvSpPr>
        <p:spPr>
          <a:xfrm>
            <a:off x="513348" y="3388179"/>
            <a:ext cx="7912195" cy="12427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1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1572-BBA9-6B1F-048D-B8535C696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52D7-CB2F-086B-E4D3-42E2AED0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Tri-Agency indicators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ADA1C48-E113-B8EE-88BE-0FC0E9F94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61665"/>
              </p:ext>
            </p:extLst>
          </p:nvPr>
        </p:nvGraphicFramePr>
        <p:xfrm>
          <a:off x="516655" y="1001556"/>
          <a:ext cx="8257804" cy="36769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0125">
                  <a:extLst>
                    <a:ext uri="{9D8B030D-6E8A-4147-A177-3AD203B41FA5}">
                      <a16:colId xmlns:a16="http://schemas.microsoft.com/office/drawing/2014/main" val="2246711097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val="670433427"/>
                    </a:ext>
                  </a:extLst>
                </a:gridCol>
                <a:gridCol w="4912751">
                  <a:extLst>
                    <a:ext uri="{9D8B030D-6E8A-4147-A177-3AD203B41FA5}">
                      <a16:colId xmlns:a16="http://schemas.microsoft.com/office/drawing/2014/main" val="3559899896"/>
                    </a:ext>
                  </a:extLst>
                </a:gridCol>
              </a:tblGrid>
              <a:tr h="348485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ACADEMIC EXCELLENCE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RESEARCH 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509035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GPA, academic record (first class 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Quality &amp; originality of contributions to research &amp;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40806"/>
                  </a:ext>
                </a:extLst>
              </a:tr>
              <a:tr h="464085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Scholarships &amp; awards held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Relevance of work experience &amp; academic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70060"/>
                  </a:ext>
                </a:extLst>
              </a:tr>
              <a:tr h="464085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Duration of previous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Significance, feasibility &amp; merit of proposed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92536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Type of program &amp; courses pursued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Judgement &amp; ability to think critically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453245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Course load, relative standing (if available)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Ability to apply skills &amp; knowledge; initiative &amp; autonomy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44821"/>
                  </a:ext>
                </a:extLst>
              </a:tr>
              <a:tr h="662978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Research experience &amp; achievement relative to expectations for candidate’s academic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5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1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C223-BD24-EE89-F32C-72D79BDB4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1DB2-FA9A-82BB-BA08-842CDF22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Tri-Agency indicators </a:t>
            </a:r>
            <a:r>
              <a:rPr lang="en-US" sz="2000" dirty="0"/>
              <a:t>(cont’d)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19BBC1C-C736-45FD-13C6-1CAFCA284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76354"/>
              </p:ext>
            </p:extLst>
          </p:nvPr>
        </p:nvGraphicFramePr>
        <p:xfrm>
          <a:off x="538764" y="970547"/>
          <a:ext cx="8066470" cy="3256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8550">
                  <a:extLst>
                    <a:ext uri="{9D8B030D-6E8A-4147-A177-3AD203B41FA5}">
                      <a16:colId xmlns:a16="http://schemas.microsoft.com/office/drawing/2014/main" val="22467110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74379228"/>
                    </a:ext>
                  </a:extLst>
                </a:gridCol>
                <a:gridCol w="3739320">
                  <a:extLst>
                    <a:ext uri="{9D8B030D-6E8A-4147-A177-3AD203B41FA5}">
                      <a16:colId xmlns:a16="http://schemas.microsoft.com/office/drawing/2014/main" val="3559899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PERSONAL CHARACTERISTICS/SKILLS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RESEARCH CONTRIBUTIONS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50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Publications, presentations, posters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4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Leadership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Contributions to policy and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Project management including organizing conferences,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Communication of research results to specialist &amp; non-specialist audiences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9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Ability or potential to communicate theoretical/scientific concepts clearly in written &amp; oral 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Creation/curation of data sets, appropriate data stewardship</a:t>
                      </a:r>
                    </a:p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4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Involvement in academic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Strengthening of research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4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Volunteerism &amp; community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Advances to EDI in research ecosystem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545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42FC09-52DD-E26F-875E-C841999F7907}"/>
              </a:ext>
            </a:extLst>
          </p:cNvPr>
          <p:cNvSpPr txBox="1"/>
          <p:nvPr/>
        </p:nvSpPr>
        <p:spPr>
          <a:xfrm>
            <a:off x="889829" y="4316876"/>
            <a:ext cx="8066471" cy="49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/>
              <a:t>Don’t undervalue ‘non-academic’ accomplishments which may be the tie-breaker between two students with equal academic &amp; research scores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2F03288-B879-AF2D-2D46-FAF1E545634A}"/>
              </a:ext>
            </a:extLst>
          </p:cNvPr>
          <p:cNvSpPr/>
          <p:nvPr/>
        </p:nvSpPr>
        <p:spPr>
          <a:xfrm>
            <a:off x="800099" y="4325040"/>
            <a:ext cx="155120" cy="16531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73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A1D95-8EAF-1CE2-E81C-550C51A62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31AF-EF5A-172B-8991-F4C75E96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Tri-Agency technical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ADAD-5FA5-1A47-377E-A0F6F0D1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970547"/>
            <a:ext cx="8226591" cy="374198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Applicants enter referee contact info in portal to generate email link</a:t>
            </a:r>
          </a:p>
          <a:p>
            <a:r>
              <a:rPr lang="en-CA" dirty="0"/>
              <a:t>Format:  Master’s:  template, cannot be edited after submission.  Doctoral:  no template, can be edited after submission.</a:t>
            </a:r>
          </a:p>
          <a:p>
            <a:r>
              <a:rPr lang="en-CA" dirty="0"/>
              <a:t>Submit your reference </a:t>
            </a:r>
            <a:r>
              <a:rPr lang="en-CA" b="1" dirty="0"/>
              <a:t>well in advance </a:t>
            </a:r>
            <a:r>
              <a:rPr lang="en-CA" dirty="0"/>
              <a:t>of the deadline: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ð"/>
            </a:pPr>
            <a:r>
              <a:rPr lang="en-CA" dirty="0"/>
              <a:t>Students cannot submit their application until both references are complete.  They will not be granted extensions for missing references.</a:t>
            </a:r>
          </a:p>
          <a:p>
            <a:pPr marL="685800" lvl="2">
              <a:buClr>
                <a:srgbClr val="FF0000"/>
              </a:buClr>
            </a:pPr>
            <a:r>
              <a:rPr lang="en-CA" sz="2100" b="1" dirty="0"/>
              <a:t>CGRS-D deadline September 24, 2025 at 12:00pm Pacific</a:t>
            </a:r>
          </a:p>
          <a:p>
            <a:pPr marL="685800" lvl="2">
              <a:buClr>
                <a:srgbClr val="FF0000"/>
              </a:buClr>
            </a:pPr>
            <a:r>
              <a:rPr lang="en-CA" sz="2100" b="1" dirty="0"/>
              <a:t>CGRS-M deadline December 1, 2025 at 5:00pm Pacific</a:t>
            </a:r>
          </a:p>
          <a:p>
            <a:r>
              <a:rPr lang="en-CA" dirty="0"/>
              <a:t>Expect application portals to be slow near deadlines due to number of users.  Allow time to resolve technical issues:  technical support is through Tri-Agencies, not UVic.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2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DE81-181D-50A5-EC3C-2E26A72E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EB5F-0675-5D49-7FB3-9F26CF9D2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41" y="1087558"/>
            <a:ext cx="3867150" cy="3595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Category A:  </a:t>
            </a:r>
            <a:r>
              <a:rPr lang="en-US" dirty="0"/>
              <a:t>Limited to a specific department (e.g., must go to a student in Economics who…) and only requires a completed nomination form to FGS.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Category B:  </a:t>
            </a:r>
            <a:r>
              <a:rPr lang="en-US" dirty="0"/>
              <a:t>Open to students in 2 or more departments and requires additional supporting documents including 1-page reference letter.  Winners selected through FGS adjudication.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A3EFD-75A1-CEFE-EF4D-BC420624F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2830" y="774242"/>
            <a:ext cx="3867150" cy="359501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Terms of eligibility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available at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FGS</a:t>
            </a:r>
            <a:r>
              <a:rPr lang="en-US" dirty="0"/>
              <a:t> &amp; on nomination forms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may include gender, citizenship, research area, &amp; awards that may/may not be held concurrently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b="1" dirty="0"/>
              <a:t>Indicate how student fulfills eligibility terms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e.g., if award is for research in rheumatic disease, clearly indicate how the student’s research is related to rheumatic disease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ED0BA5-0560-E20B-F99A-9D2E4A7445B2}"/>
              </a:ext>
            </a:extLst>
          </p:cNvPr>
          <p:cNvSpPr/>
          <p:nvPr/>
        </p:nvSpPr>
        <p:spPr>
          <a:xfrm>
            <a:off x="4570497" y="445962"/>
            <a:ext cx="4058652" cy="392329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43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87B0-6BC8-92ED-405B-5B82BB36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2F88-9C09-3C9F-1499-42923457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B16B-20A6-E52A-15EF-3F1A58D1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970547"/>
            <a:ext cx="8226591" cy="3741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CGRS-D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 criteria </a:t>
            </a:r>
            <a:r>
              <a:rPr lang="en-US" dirty="0"/>
              <a:t>&amp; instructions for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NSERC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SSHRC</a:t>
            </a:r>
            <a:r>
              <a:rPr lang="en-US" dirty="0"/>
              <a:t>, &amp;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CIHR</a:t>
            </a:r>
            <a:r>
              <a:rPr lang="en-US" dirty="0">
                <a:solidFill>
                  <a:schemeClr val="tx1"/>
                </a:solidFill>
              </a:rPr>
              <a:t> references</a:t>
            </a:r>
          </a:p>
          <a:p>
            <a:pPr marL="0" indent="0">
              <a:buNone/>
            </a:pPr>
            <a:r>
              <a:rPr lang="en-US" dirty="0"/>
              <a:t>CGRS-M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 criteria </a:t>
            </a:r>
            <a:r>
              <a:rPr lang="en-US" dirty="0"/>
              <a:t>&amp; instructions for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 in Peer Review</a:t>
            </a:r>
            <a:r>
              <a:rPr lang="en-US" dirty="0"/>
              <a:t>:  Tri-Agency unconscious bias training module (video)</a:t>
            </a:r>
          </a:p>
          <a:p>
            <a:pPr marL="342900" indent="-342900"/>
            <a:r>
              <a:rPr lang="en-US" dirty="0"/>
              <a:t>UVic Style Guide: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language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/>
            <a:r>
              <a:rPr lang="en-US" dirty="0"/>
              <a:t>APA Style Guide: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Bias-free language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/>
            <a:r>
              <a:rPr lang="en-US" dirty="0"/>
              <a:t>Canadian Commission for UNESCO:  Inclusion, Diversity, Equity and Accessibility (IDEA):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practices for researchers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reference letters:  tips, templates &amp; recommendations for writers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(Guelph)</a:t>
            </a:r>
          </a:p>
          <a:p>
            <a:pPr marL="342900" indent="-342900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Unconscious bias in graduate admissions &amp; scholarship adjudication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(McMaster)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15102-8124-58F9-98B8-E861B10E4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13D9-89D8-C8D4-FF9B-AAAFF924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D13EA5-EA69-D7B0-5639-49AA52876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10083"/>
              </p:ext>
            </p:extLst>
          </p:nvPr>
        </p:nvGraphicFramePr>
        <p:xfrm>
          <a:off x="625929" y="1217385"/>
          <a:ext cx="8004723" cy="30933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3842">
                  <a:extLst>
                    <a:ext uri="{9D8B030D-6E8A-4147-A177-3AD203B41FA5}">
                      <a16:colId xmlns:a16="http://schemas.microsoft.com/office/drawing/2014/main" val="309057092"/>
                    </a:ext>
                  </a:extLst>
                </a:gridCol>
                <a:gridCol w="3388179">
                  <a:extLst>
                    <a:ext uri="{9D8B030D-6E8A-4147-A177-3AD203B41FA5}">
                      <a16:colId xmlns:a16="http://schemas.microsoft.com/office/drawing/2014/main" val="1073835037"/>
                    </a:ext>
                  </a:extLst>
                </a:gridCol>
                <a:gridCol w="2172702">
                  <a:extLst>
                    <a:ext uri="{9D8B030D-6E8A-4147-A177-3AD203B41FA5}">
                      <a16:colId xmlns:a16="http://schemas.microsoft.com/office/drawing/2014/main" val="978910968"/>
                    </a:ext>
                  </a:extLst>
                </a:gridCol>
              </a:tblGrid>
              <a:tr h="415101">
                <a:tc>
                  <a:txBody>
                    <a:bodyPr/>
                    <a:lstStyle/>
                    <a:p>
                      <a:r>
                        <a:rPr lang="en-CA" dirty="0"/>
                        <a:t>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07256"/>
                  </a:ext>
                </a:extLst>
              </a:tr>
              <a:tr h="716476">
                <a:tc>
                  <a:txBody>
                    <a:bodyPr/>
                    <a:lstStyle/>
                    <a:p>
                      <a:r>
                        <a:rPr lang="en-CA" dirty="0"/>
                        <a:t>Cedric Littlewood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Associate Dean and Chair, Graduate Awards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gsadean6@uvic.ca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93972"/>
                  </a:ext>
                </a:extLst>
              </a:tr>
              <a:tr h="415101">
                <a:tc>
                  <a:txBody>
                    <a:bodyPr/>
                    <a:lstStyle/>
                    <a:p>
                      <a:r>
                        <a:rPr lang="en-CA" dirty="0"/>
                        <a:t>Donja 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Donor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scholoff@uvic.ca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55576"/>
                  </a:ext>
                </a:extLst>
              </a:tr>
              <a:tr h="415101">
                <a:tc>
                  <a:txBody>
                    <a:bodyPr/>
                    <a:lstStyle/>
                    <a:p>
                      <a:r>
                        <a:rPr lang="en-CA" dirty="0"/>
                        <a:t>Kathy McCarthy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CGRS-D SSHRC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fgsaward@uvic.ca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49228"/>
                  </a:ext>
                </a:extLst>
              </a:tr>
              <a:tr h="716476">
                <a:tc>
                  <a:txBody>
                    <a:bodyPr/>
                    <a:lstStyle/>
                    <a:p>
                      <a:r>
                        <a:rPr lang="en-CA" dirty="0"/>
                        <a:t>Lisa Pender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CGRS-D NSERC</a:t>
                      </a:r>
                    </a:p>
                    <a:p>
                      <a:r>
                        <a:rPr lang="en-CA" dirty="0"/>
                        <a:t>CGRS-M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lpender@uvic.ca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26887"/>
                  </a:ext>
                </a:extLst>
              </a:tr>
              <a:tr h="415101">
                <a:tc>
                  <a:txBody>
                    <a:bodyPr/>
                    <a:lstStyle/>
                    <a:p>
                      <a:r>
                        <a:rPr lang="en-CA" dirty="0"/>
                        <a:t>Danielle Copp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CGRS-D CIHR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fgsschol@uvic.ca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9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A39F-DBCD-5FBD-0D97-8541BFDE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Territory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B867-A02E-EF3A-536D-3DC4BAB93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acknowledge and respect the </a:t>
            </a:r>
            <a:r>
              <a:rPr lang="en-US" dirty="0" err="1"/>
              <a:t>Lək̓ʷəŋən</a:t>
            </a:r>
            <a:r>
              <a:rPr lang="en-US" dirty="0"/>
              <a:t> (Songhees and </a:t>
            </a:r>
            <a:r>
              <a:rPr lang="en-US" dirty="0" err="1"/>
              <a:t>Xʷsepsəm</a:t>
            </a:r>
            <a:r>
              <a:rPr lang="en-US" dirty="0"/>
              <a:t>/Esquimalt) Peoples on whose territory the university stands, and the </a:t>
            </a:r>
            <a:r>
              <a:rPr lang="en-US" dirty="0" err="1"/>
              <a:t>Lək̓ʷəŋən</a:t>
            </a:r>
            <a:r>
              <a:rPr lang="en-US" dirty="0"/>
              <a:t> and W̱SÁNEĆ Peoples whose historical relationships with the land continue to this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CBC08-28B8-454D-3879-E64329C24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A900-1A56-B760-3B22-F9787AFA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E307-125F-A78A-65F4-D0CB8549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04" y="1072815"/>
            <a:ext cx="8226591" cy="3525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Welcome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Introductions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Purpose of the workshop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Overview of FGS scholarships and awards</a:t>
            </a:r>
          </a:p>
          <a:p>
            <a:pPr marL="0" indent="0">
              <a:buNone/>
            </a:pPr>
            <a:r>
              <a:rPr lang="en-US" b="1" dirty="0"/>
              <a:t>Crafting effective letters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General guidelines</a:t>
            </a:r>
          </a:p>
          <a:p>
            <a:pPr marL="360000">
              <a:spcBef>
                <a:spcPts val="0"/>
              </a:spcBef>
            </a:pPr>
            <a:r>
              <a:rPr lang="en-US" dirty="0"/>
              <a:t>Tri-Agency &amp; donor awards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b="1" dirty="0"/>
              <a:t>Wrap-up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Questions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/>
              <a:t>Helpful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7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1C50-A3BC-E7FB-2321-CFF73EE8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45B3-0F11-BE56-CE59-C1B681B8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14AE9-5597-E250-D79D-AFA83C53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2" y="1080979"/>
            <a:ext cx="8226591" cy="352542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Increase graduate student success with scholarship competitions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Understand the value of strongly written reference letters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Share general principles/best practices for effective letter writing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Improve ability to craft strong letters aligned with award criteria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Reduce the number of poorly written reference letters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dirty="0"/>
              <a:t>Provide 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B329-67AD-E887-3387-B95C1F9B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4795-561C-70D8-1067-6EFB72F4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&amp; awards administered by 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8AB6-54E2-FB58-3D88-09D5EA7C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097308"/>
            <a:ext cx="8226591" cy="3525420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CA" dirty="0"/>
              <a:t>UVic Graduate Fellowships and Graduate Entrance Awards </a:t>
            </a:r>
          </a:p>
          <a:p>
            <a:pPr marL="342900" lvl="1" indent="-342900"/>
            <a:r>
              <a:rPr lang="en-CA" dirty="0"/>
              <a:t>Tri-Agency (NSERC/SSHRC/CIHR) Scholarships:  </a:t>
            </a:r>
            <a:r>
              <a:rPr lang="en-US" dirty="0"/>
              <a:t>CGRS-D, CGRS-M &amp; MSFSS</a:t>
            </a:r>
            <a:endParaRPr lang="en-CA" dirty="0"/>
          </a:p>
          <a:p>
            <a:pPr marL="342900" lvl="1" indent="-342900"/>
            <a:r>
              <a:rPr lang="en-CA" dirty="0"/>
              <a:t>Donor Awards</a:t>
            </a:r>
          </a:p>
          <a:p>
            <a:pPr marL="342900" lvl="1" indent="-342900"/>
            <a:r>
              <a:rPr lang="en-CA" dirty="0"/>
              <a:t>Rhodes Scholarships</a:t>
            </a:r>
          </a:p>
          <a:p>
            <a:pPr marL="342900" lvl="1" indent="-342900"/>
            <a:r>
              <a:rPr lang="en-CA" dirty="0"/>
              <a:t>UVic Gold and Silver Medal Awards</a:t>
            </a:r>
          </a:p>
          <a:p>
            <a:pPr marL="342900" lvl="1" indent="-342900"/>
            <a:r>
              <a:rPr lang="en-US" dirty="0"/>
              <a:t>Canadian Association for Graduate Studies (CAGS) Excellence Awards</a:t>
            </a:r>
          </a:p>
          <a:p>
            <a:pPr marL="342900" lvl="1" indent="-342900"/>
            <a:r>
              <a:rPr lang="en-US" dirty="0"/>
              <a:t>MacKenzie King Memorial Scholarships</a:t>
            </a:r>
          </a:p>
          <a:p>
            <a:pPr marL="342900" lvl="1" indent="-342900"/>
            <a:r>
              <a:rPr lang="en-US" dirty="0"/>
              <a:t>Sara Spencer Foundation Graduate Research Scholarship</a:t>
            </a:r>
          </a:p>
          <a:p>
            <a:pPr marL="342900" lvl="1" indent="-342900"/>
            <a:r>
              <a:rPr lang="en-US" dirty="0"/>
              <a:t>German Academic Exchange Service (DAAD) Scholarships &amp; Grants</a:t>
            </a:r>
          </a:p>
          <a:p>
            <a:pPr marL="342900" lvl="1" indent="-342900"/>
            <a:r>
              <a:rPr lang="en-US" dirty="0"/>
              <a:t>Google Fellowship</a:t>
            </a:r>
          </a:p>
          <a:p>
            <a:pPr marL="342900" lvl="1" indent="-342900"/>
            <a:r>
              <a:rPr lang="en-US" dirty="0"/>
              <a:t>Other awards as they come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5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EF2C-7E4A-CEE8-F7F9-4045BECAA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A717-4078-47B5-BBA2-EF70837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CCBE-01DB-968C-66B8-B2BE1B3D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2" y="1089143"/>
            <a:ext cx="8226591" cy="352542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Liaise with Tri-Agencies:  feedback on processes, advocate in unusual applicant/recipient circumstances</a:t>
            </a:r>
          </a:p>
          <a:p>
            <a:pPr marL="342900" indent="-342900"/>
            <a:r>
              <a:rPr lang="en-US" dirty="0"/>
              <a:t>Clarify eligibility guidelines for applicants and help with applications</a:t>
            </a:r>
          </a:p>
          <a:p>
            <a:pPr marL="342900" indent="-342900"/>
            <a:r>
              <a:rPr lang="en-US" dirty="0"/>
              <a:t>Organize UVic internal competitions, timelines, coaches, workshops</a:t>
            </a:r>
          </a:p>
          <a:p>
            <a:pPr marL="342900" indent="-342900"/>
            <a:r>
              <a:rPr lang="en-US" dirty="0"/>
              <a:t>Issue scholarship payments, manage award changes due to leaves, etc.</a:t>
            </a:r>
          </a:p>
          <a:p>
            <a:pPr marL="342900" indent="-342900"/>
            <a:r>
              <a:rPr lang="en-US" dirty="0"/>
              <a:t>Funding reconciliations, Tri-Agency payments</a:t>
            </a:r>
          </a:p>
        </p:txBody>
      </p:sp>
    </p:spTree>
    <p:extLst>
      <p:ext uri="{BB962C8B-B14F-4D97-AF65-F5344CB8AC3E}">
        <p14:creationId xmlns:p14="http://schemas.microsoft.com/office/powerpoint/2010/main" val="324417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96AB7-F4BF-9753-852A-6A23EAC3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3AD1-185A-33BC-20C9-6220DFC9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don’t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ED29-7CD7-E70E-6033-DF2C785F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dirty="0"/>
              <a:t>Not solely responsible to increase Tri-Agency success rates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Help students choose a topic for their research proposals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Determine Tri-Agency quotas, rules,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3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A52A-5211-F753-8E9F-68AC2533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B495-6995-19A7-7EE2-22F75F21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BDFD-BA4D-5CDC-06DD-440ECDBB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Give yourself enough time to write a strong letter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Review evaluation criteria and tailor your letter to align accordingly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Read the student’s draft application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Proofread for mistakes, gender bias, and poorly expressed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0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1393-F0D2-EE94-7B82-9F4658F9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F917-999B-640A-6F55-DABE4271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</a:t>
            </a:r>
            <a:r>
              <a:rPr lang="en-US" sz="20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E7E0-74D1-FEBB-6B34-7520B71A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dirty="0"/>
              <a:t>Contextualize your assessment according to your field’s disciplinary norms</a:t>
            </a:r>
          </a:p>
          <a:p>
            <a:pPr marL="700088" lvl="1" indent="-342900">
              <a:lnSpc>
                <a:spcPct val="150000"/>
              </a:lnSpc>
              <a:spcBef>
                <a:spcPts val="200"/>
              </a:spcBef>
            </a:pPr>
            <a:r>
              <a:rPr lang="en-US" dirty="0"/>
              <a:t>Situate yourself as a highly qualified assessor of this student’s work</a:t>
            </a:r>
          </a:p>
          <a:p>
            <a:pPr marL="700088" lvl="1" indent="-342900">
              <a:lnSpc>
                <a:spcPct val="150000"/>
              </a:lnSpc>
              <a:spcBef>
                <a:spcPts val="200"/>
              </a:spcBef>
            </a:pPr>
            <a:r>
              <a:rPr lang="en-US" dirty="0"/>
              <a:t>Highlight the significance of the student’s proposed research</a:t>
            </a:r>
          </a:p>
          <a:p>
            <a:pPr marL="700088" lvl="1" indent="-342900">
              <a:lnSpc>
                <a:spcPct val="150000"/>
              </a:lnSpc>
              <a:spcBef>
                <a:spcPts val="200"/>
              </a:spcBef>
            </a:pPr>
            <a:r>
              <a:rPr lang="en-US" dirty="0"/>
              <a:t>Use specific examples to support your assessment</a:t>
            </a:r>
          </a:p>
          <a:p>
            <a:pPr marL="700088" lvl="1" indent="-3429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Describe the generally accepted expectations in your field for a master’s or doctoral student; timelines for publications, patents, program completions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06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UVic Brand Refresh">
      <a:dk1>
        <a:srgbClr val="002858"/>
      </a:dk1>
      <a:lt1>
        <a:srgbClr val="FFFFFF"/>
      </a:lt1>
      <a:dk2>
        <a:srgbClr val="002F60"/>
      </a:dk2>
      <a:lt2>
        <a:srgbClr val="BEE7F9"/>
      </a:lt2>
      <a:accent1>
        <a:srgbClr val="26A738"/>
      </a:accent1>
      <a:accent2>
        <a:srgbClr val="0073BC"/>
      </a:accent2>
      <a:accent3>
        <a:srgbClr val="002858"/>
      </a:accent3>
      <a:accent4>
        <a:srgbClr val="FDB813"/>
      </a:accent4>
      <a:accent5>
        <a:srgbClr val="0073BC"/>
      </a:accent5>
      <a:accent6>
        <a:srgbClr val="008538"/>
      </a:accent6>
      <a:hlink>
        <a:srgbClr val="FFFFFF"/>
      </a:hlink>
      <a:folHlink>
        <a:srgbClr val="0028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M_06262_EdgePPTTmplts_16x9_white_OUTrev" id="{E37DACD6-36C3-6D4A-9C6C-CED8923AB4D3}" vid="{6B14BE1E-503F-0F44-BAAA-8D1C2E4CCE06}"/>
    </a:ext>
  </a:extLst>
</a:theme>
</file>

<file path=ppt/theme/theme2.xml><?xml version="1.0" encoding="utf-8"?>
<a:theme xmlns:a="http://schemas.openxmlformats.org/drawingml/2006/main" name="Title Slide 2">
  <a:themeElements>
    <a:clrScheme name="UVic Brand Refresh">
      <a:dk1>
        <a:srgbClr val="002858"/>
      </a:dk1>
      <a:lt1>
        <a:srgbClr val="FFFFFF"/>
      </a:lt1>
      <a:dk2>
        <a:srgbClr val="002F60"/>
      </a:dk2>
      <a:lt2>
        <a:srgbClr val="BEE7F9"/>
      </a:lt2>
      <a:accent1>
        <a:srgbClr val="26A738"/>
      </a:accent1>
      <a:accent2>
        <a:srgbClr val="0073BC"/>
      </a:accent2>
      <a:accent3>
        <a:srgbClr val="002858"/>
      </a:accent3>
      <a:accent4>
        <a:srgbClr val="FDB813"/>
      </a:accent4>
      <a:accent5>
        <a:srgbClr val="0073BC"/>
      </a:accent5>
      <a:accent6>
        <a:srgbClr val="008538"/>
      </a:accent6>
      <a:hlink>
        <a:srgbClr val="FFFFFF"/>
      </a:hlink>
      <a:folHlink>
        <a:srgbClr val="0028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M_06262_EdgePPTTmplts_16x9_white_OUTrev" id="{E37DACD6-36C3-6D4A-9C6C-CED8923AB4D3}" vid="{6B14BE1E-503F-0F44-BAAA-8D1C2E4CCE06}"/>
    </a:ext>
  </a:extLst>
</a:theme>
</file>

<file path=ppt/theme/theme3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3084634b-2aa7-4fa5-9bec-f2a99e7ad866">
      <Url xsi:nil="true"/>
      <Description xsi:nil="true"/>
    </Hyperlink>
    <TEST xmlns="3084634b-2aa7-4fa5-9bec-f2a99e7ad866" xsi:nil="true"/>
    <Imageexample_x003f_ xmlns="3084634b-2aa7-4fa5-9bec-f2a99e7ad866" xsi:nil="true"/>
    <lcf76f155ced4ddcb4097134ff3c332f xmlns="3084634b-2aa7-4fa5-9bec-f2a99e7ad8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781699DA9134B9A08F06DE4F7F9CE" ma:contentTypeVersion="16" ma:contentTypeDescription="Create a new document." ma:contentTypeScope="" ma:versionID="8db29772acb1a8b647b51fb4415b510b">
  <xsd:schema xmlns:xsd="http://www.w3.org/2001/XMLSchema" xmlns:xs="http://www.w3.org/2001/XMLSchema" xmlns:p="http://schemas.microsoft.com/office/2006/metadata/properties" xmlns:ns2="3084634b-2aa7-4fa5-9bec-f2a99e7ad866" targetNamespace="http://schemas.microsoft.com/office/2006/metadata/properties" ma:root="true" ma:fieldsID="9187c11962bdf088f170aab5221f96ef" ns2:_="">
    <xsd:import namespace="3084634b-2aa7-4fa5-9bec-f2a99e7ad866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Imageexample_x003f_" minOccurs="0"/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Hyper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4634b-2aa7-4fa5-9bec-f2a99e7ad866" elementFormDefault="qualified">
    <xsd:import namespace="http://schemas.microsoft.com/office/2006/documentManagement/types"/>
    <xsd:import namespace="http://schemas.microsoft.com/office/infopath/2007/PartnerControls"/>
    <xsd:element name="TEST" ma:index="8" nillable="true" ma:displayName="TEST " ma:description="TEST Image" ma:format="Thumbnail" ma:internalName="TEST">
      <xsd:simpleType>
        <xsd:restriction base="dms:Unknown"/>
      </xsd:simpleType>
    </xsd:element>
    <xsd:element name="Imageexample_x003f_" ma:index="9" nillable="true" ma:displayName="Image Preview" ma:format="Thumbnail" ma:internalName="Imageexample_x003f_">
      <xsd:simpleType>
        <xsd:restriction base="dms:Unknown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efc961-1432-4524-a5af-13225f490e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Hyperlink" ma:index="20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F097E-A19E-4B0C-A87C-771EE5DE8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98738-F6A9-47E3-8A50-6B27BA2EEEF4}">
  <ds:schemaRefs>
    <ds:schemaRef ds:uri="http://schemas.microsoft.com/office/2006/metadata/properties"/>
    <ds:schemaRef ds:uri="http://schemas.microsoft.com/office/infopath/2007/PartnerControls"/>
    <ds:schemaRef ds:uri="3084634b-2aa7-4fa5-9bec-f2a99e7ad866"/>
  </ds:schemaRefs>
</ds:datastoreItem>
</file>

<file path=customXml/itemProps3.xml><?xml version="1.0" encoding="utf-8"?>
<ds:datastoreItem xmlns:ds="http://schemas.openxmlformats.org/officeDocument/2006/customXml" ds:itemID="{759CFE0A-3F58-450B-89F8-3C98A6943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84634b-2aa7-4fa5-9bec-f2a99e7ad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2515</TotalTime>
  <Words>1258</Words>
  <Application>Microsoft Office PowerPoint</Application>
  <PresentationFormat>On-screen Show (16:9)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Noto Sans</vt:lpstr>
      <vt:lpstr>Noto Sans Light</vt:lpstr>
      <vt:lpstr>Wingdings</vt:lpstr>
      <vt:lpstr>Title Slide 1</vt:lpstr>
      <vt:lpstr>Title Slide 2</vt:lpstr>
      <vt:lpstr>Content Slide 1</vt:lpstr>
      <vt:lpstr>Content Slide 2</vt:lpstr>
      <vt:lpstr>Writing Effective Reference Letters</vt:lpstr>
      <vt:lpstr>Territory acknowledgement</vt:lpstr>
      <vt:lpstr>Workshop outline</vt:lpstr>
      <vt:lpstr>Purpose of the workshop</vt:lpstr>
      <vt:lpstr>Scholarships &amp; awards administered by FGS</vt:lpstr>
      <vt:lpstr>What we do</vt:lpstr>
      <vt:lpstr>What we don’t do</vt:lpstr>
      <vt:lpstr>General guidelines</vt:lpstr>
      <vt:lpstr>General guidelines (cont’d)</vt:lpstr>
      <vt:lpstr>Pitfalls to avoid</vt:lpstr>
      <vt:lpstr>Unconscious bias examples</vt:lpstr>
      <vt:lpstr>Other considerations</vt:lpstr>
      <vt:lpstr>Tri-Agency selection criteria</vt:lpstr>
      <vt:lpstr>Tri-Agency indicators</vt:lpstr>
      <vt:lpstr>Tri-Agency indicators (cont’d)</vt:lpstr>
      <vt:lpstr>Tri-Agency technical matters</vt:lpstr>
      <vt:lpstr>Donor awards</vt:lpstr>
      <vt:lpstr>Resources</vt:lpstr>
      <vt:lpstr>Wrap-up and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Melanie Carter</dc:creator>
  <cp:keywords/>
  <dc:description/>
  <cp:lastModifiedBy>Lisa Pender</cp:lastModifiedBy>
  <cp:revision>123</cp:revision>
  <cp:lastPrinted>2024-11-13T22:44:28Z</cp:lastPrinted>
  <dcterms:created xsi:type="dcterms:W3CDTF">2024-09-26T18:33:03Z</dcterms:created>
  <dcterms:modified xsi:type="dcterms:W3CDTF">2025-08-26T21:58:15Z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0x010100366781699DA9134B9A08F06DE4F7F9CE</vt:lpwstr>
  </property>
  <property fmtid="{D5CDD505-2E9C-101B-9397-08002B2CF9AE}" pid="3" name="MediaServiceImageTags">
    <vt:lpwstr/>
  </property>
</Properties>
</file>