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42" r:id="rId4"/>
    <p:sldMasterId id="2147483932" r:id="rId5"/>
    <p:sldMasterId id="2147483986" r:id="rId6"/>
    <p:sldMasterId id="2147484008" r:id="rId7"/>
  </p:sldMasterIdLst>
  <p:notesMasterIdLst>
    <p:notesMasterId r:id="rId19"/>
  </p:notesMasterIdLst>
  <p:sldIdLst>
    <p:sldId id="393" r:id="rId8"/>
    <p:sldId id="385" r:id="rId9"/>
    <p:sldId id="394" r:id="rId10"/>
    <p:sldId id="389" r:id="rId11"/>
    <p:sldId id="401" r:id="rId12"/>
    <p:sldId id="397" r:id="rId13"/>
    <p:sldId id="399" r:id="rId14"/>
    <p:sldId id="400" r:id="rId15"/>
    <p:sldId id="386" r:id="rId16"/>
    <p:sldId id="384" r:id="rId17"/>
    <p:sldId id="402" r:id="rId18"/>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E09"/>
    <a:srgbClr val="DD5A09"/>
    <a:srgbClr val="E9C02B"/>
    <a:srgbClr val="137683"/>
    <a:srgbClr val="002858"/>
    <a:srgbClr val="036EB3"/>
    <a:srgbClr val="009A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6053"/>
  </p:normalViewPr>
  <p:slideViewPr>
    <p:cSldViewPr snapToGrid="0" snapToObjects="1" showGuides="1">
      <p:cViewPr varScale="1">
        <p:scale>
          <a:sx n="144" d="100"/>
          <a:sy n="144" d="100"/>
        </p:scale>
        <p:origin x="666" y="12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73" d="100"/>
          <a:sy n="73" d="100"/>
        </p:scale>
        <p:origin x="243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B2A74CC1-50B6-A346-9F2F-A73D55FF36C0}" type="datetimeFigureOut">
              <a:rPr lang="en-US" smtClean="0"/>
              <a:t>8/12/2026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E7725CF2-3302-D948-BF01-550CF443BDA2}" type="slidenum">
              <a:rPr lang="en-US" smtClean="0"/>
              <a:t>‹#›</a:t>
            </a:fld>
            <a:endParaRPr lang="en-US"/>
          </a:p>
        </p:txBody>
      </p:sp>
    </p:spTree>
    <p:extLst>
      <p:ext uri="{BB962C8B-B14F-4D97-AF65-F5344CB8AC3E}">
        <p14:creationId xmlns:p14="http://schemas.microsoft.com/office/powerpoint/2010/main" val="1780007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kathymcc@uvic.c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ebapps.nserc.ca/SSHRC/faces/logon.jsp?lang=en_C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serc-crsng.gc.ca/Students-Etudiants/PG-CS/CGSD-BESCD_eng.asp#a15"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nserc-crsng.gc.ca/NSERC-CRSNG/policies-politiques/FAQBlackScholars-FAQUniversitairesNoirs_eng.asp"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sshrc-crsh.canada.ca/funding-financement/nfrf-fnfr/resources-ressources/standards-normes-eng.aspx"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shrc-crsh.canada.ca/en/funding/opportunities/canada-graduate-research-scholarships/doctoral-program/2025/competition/instructions/letter-of-appraisal.aspx"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Welcome to the SSHRC CGRSD information session offering </a:t>
            </a:r>
            <a:r>
              <a:rPr lang="en-CA" sz="1200" b="1" kern="1200" dirty="0">
                <a:solidFill>
                  <a:schemeClr val="tx1"/>
                </a:solidFill>
                <a:effectLst/>
                <a:latin typeface="+mn-lt"/>
                <a:ea typeface="+mn-ea"/>
                <a:cs typeface="+mn-cs"/>
              </a:rPr>
              <a:t>Application advice and support</a:t>
            </a:r>
            <a:r>
              <a:rPr lang="en-CA" sz="1200" kern="1200" dirty="0">
                <a:solidFill>
                  <a:schemeClr val="tx1"/>
                </a:solidFill>
                <a:effectLst/>
                <a:latin typeface="+mn-lt"/>
                <a:ea typeface="+mn-ea"/>
                <a:cs typeface="+mn-cs"/>
              </a:rPr>
              <a:t>, hosted by the Faculty of Graduate Studies.</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1</a:t>
            </a:fld>
            <a:endParaRPr lang="en-US"/>
          </a:p>
        </p:txBody>
      </p:sp>
    </p:spTree>
    <p:extLst>
      <p:ext uri="{BB962C8B-B14F-4D97-AF65-F5344CB8AC3E}">
        <p14:creationId xmlns:p14="http://schemas.microsoft.com/office/powerpoint/2010/main" val="964576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Faculty of Graduate Studies provides support throughout the application process. On the FGS CGRS-D webpage you can locate my contact information, coaches’ contact information, the application deadline, and the voice-recorded versions of our Part 1 and Part 2 SSHRC presentations. </a:t>
            </a:r>
          </a:p>
          <a:p>
            <a:r>
              <a:rPr lang="en-CA" dirty="0"/>
              <a:t>The SSHRC online system, where you prepare the application, has the instructions and the helpdesk contact details for accessibility and technical support.</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10</a:t>
            </a:fld>
            <a:endParaRPr lang="en-US"/>
          </a:p>
        </p:txBody>
      </p:sp>
    </p:spTree>
    <p:extLst>
      <p:ext uri="{BB962C8B-B14F-4D97-AF65-F5344CB8AC3E}">
        <p14:creationId xmlns:p14="http://schemas.microsoft.com/office/powerpoint/2010/main" val="2438294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Last but certainly not least</a:t>
            </a:r>
            <a:r>
              <a:rPr lang="en-CA" sz="1200" kern="1200" dirty="0">
                <a:solidFill>
                  <a:schemeClr val="tx1"/>
                </a:solidFill>
                <a:effectLst/>
                <a:latin typeface="+mn-lt"/>
                <a:ea typeface="+mn-ea"/>
                <a:cs typeface="+mn-cs"/>
              </a:rPr>
              <a:t>, an important resource available to you here on campus over the next few weeks are the UVic SSHRC Coaches. Although we have four faculty members offering their time and support, </a:t>
            </a:r>
            <a:r>
              <a:rPr lang="en-CA" sz="1200" b="1" kern="1200" dirty="0">
                <a:solidFill>
                  <a:schemeClr val="tx1"/>
                </a:solidFill>
                <a:effectLst/>
                <a:latin typeface="+mn-lt"/>
                <a:ea typeface="+mn-ea"/>
                <a:cs typeface="+mn-cs"/>
              </a:rPr>
              <a:t>YOUR ASSIGNED COACH</a:t>
            </a:r>
            <a:r>
              <a:rPr lang="en-CA" sz="1200" kern="1200" dirty="0">
                <a:solidFill>
                  <a:schemeClr val="tx1"/>
                </a:solidFill>
                <a:effectLst/>
                <a:latin typeface="+mn-lt"/>
                <a:ea typeface="+mn-ea"/>
                <a:cs typeface="+mn-cs"/>
              </a:rPr>
              <a:t> depends on the spelling of your surname. The </a:t>
            </a:r>
            <a:r>
              <a:rPr lang="en-CA" sz="1200" b="1" kern="1200" dirty="0">
                <a:solidFill>
                  <a:schemeClr val="tx1"/>
                </a:solidFill>
                <a:effectLst/>
                <a:latin typeface="+mn-lt"/>
                <a:ea typeface="+mn-ea"/>
                <a:cs typeface="+mn-cs"/>
              </a:rPr>
              <a:t>first letter of your last name</a:t>
            </a:r>
            <a:r>
              <a:rPr lang="en-CA" sz="1200" kern="1200" dirty="0">
                <a:solidFill>
                  <a:schemeClr val="tx1"/>
                </a:solidFill>
                <a:effectLst/>
                <a:latin typeface="+mn-lt"/>
                <a:ea typeface="+mn-ea"/>
                <a:cs typeface="+mn-cs"/>
              </a:rPr>
              <a:t> determines who you will contact to request advice and feedback on your application, particularly your research proposal and your application strategy.</a:t>
            </a:r>
          </a:p>
          <a:p>
            <a:r>
              <a:rPr lang="en-CA" sz="1200" b="1" i="1" kern="1200" dirty="0">
                <a:solidFill>
                  <a:schemeClr val="tx1"/>
                </a:solidFill>
                <a:effectLst/>
                <a:latin typeface="+mn-lt"/>
                <a:ea typeface="+mn-ea"/>
                <a:cs typeface="+mn-cs"/>
              </a:rPr>
              <a:t>So with that</a:t>
            </a:r>
            <a:r>
              <a:rPr lang="en-CA" sz="1200" kern="1200" dirty="0">
                <a:solidFill>
                  <a:schemeClr val="tx1"/>
                </a:solidFill>
                <a:effectLst/>
                <a:latin typeface="+mn-lt"/>
                <a:ea typeface="+mn-ea"/>
                <a:cs typeface="+mn-cs"/>
              </a:rPr>
              <a:t>… I will turn the presentation over to </a:t>
            </a:r>
          </a:p>
          <a:p>
            <a:r>
              <a:rPr lang="en-CA" sz="1200" u="sng" kern="1200" dirty="0">
                <a:solidFill>
                  <a:schemeClr val="tx1"/>
                </a:solidFill>
                <a:effectLst/>
                <a:latin typeface="+mn-lt"/>
                <a:ea typeface="+mn-ea"/>
                <a:cs typeface="+mn-cs"/>
              </a:rPr>
              <a:t>two</a:t>
            </a:r>
            <a:r>
              <a:rPr lang="en-CA" sz="1200" kern="1200" dirty="0">
                <a:solidFill>
                  <a:schemeClr val="tx1"/>
                </a:solidFill>
                <a:effectLst/>
                <a:latin typeface="+mn-lt"/>
                <a:ea typeface="+mn-ea"/>
                <a:cs typeface="+mn-cs"/>
              </a:rPr>
              <a:t> of the coaches here with us today:  </a:t>
            </a:r>
          </a:p>
          <a:p>
            <a:r>
              <a:rPr lang="en-CA" sz="1200" kern="1200" dirty="0">
                <a:solidFill>
                  <a:schemeClr val="tx1"/>
                </a:solidFill>
                <a:effectLst/>
                <a:latin typeface="+mn-lt"/>
                <a:ea typeface="+mn-ea"/>
                <a:cs typeface="+mn-cs"/>
              </a:rPr>
              <a:t>Dr. Penny Bryden and Dr. Frederick Grouzet. </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11</a:t>
            </a:fld>
            <a:endParaRPr lang="en-US"/>
          </a:p>
        </p:txBody>
      </p:sp>
    </p:spTree>
    <p:extLst>
      <p:ext uri="{BB962C8B-B14F-4D97-AF65-F5344CB8AC3E}">
        <p14:creationId xmlns:p14="http://schemas.microsoft.com/office/powerpoint/2010/main" val="1381825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My name is </a:t>
            </a:r>
            <a:r>
              <a:rPr lang="en-CA" sz="1200" b="1" kern="1200" dirty="0">
                <a:solidFill>
                  <a:schemeClr val="tx1"/>
                </a:solidFill>
                <a:effectLst/>
                <a:latin typeface="+mn-lt"/>
                <a:ea typeface="+mn-ea"/>
                <a:cs typeface="+mn-cs"/>
              </a:rPr>
              <a:t>Kathy McCarthy</a:t>
            </a:r>
            <a:r>
              <a:rPr lang="en-CA" sz="1200" kern="1200" dirty="0">
                <a:solidFill>
                  <a:schemeClr val="tx1"/>
                </a:solidFill>
                <a:effectLst/>
                <a:latin typeface="+mn-lt"/>
                <a:ea typeface="+mn-ea"/>
                <a:cs typeface="+mn-cs"/>
              </a:rPr>
              <a:t> and I’m a Scholarship Officer in the Faculty of Graduate Studies.  In our session today I will spend about 20 minutes providing you with application tips, resources, and a timeline of the selection process over the fall term.</a:t>
            </a:r>
          </a:p>
          <a:p>
            <a:r>
              <a:rPr lang="en-CA" sz="1200" kern="1200" dirty="0">
                <a:solidFill>
                  <a:schemeClr val="tx1"/>
                </a:solidFill>
                <a:effectLst/>
                <a:latin typeface="+mn-lt"/>
                <a:ea typeface="+mn-ea"/>
                <a:cs typeface="+mn-cs"/>
              </a:rPr>
              <a:t>We are joined today by two of the SSHRC coaches:  </a:t>
            </a:r>
            <a:r>
              <a:rPr lang="en-CA" sz="1200" b="1" kern="1200" dirty="0">
                <a:solidFill>
                  <a:schemeClr val="tx1"/>
                </a:solidFill>
                <a:effectLst/>
                <a:latin typeface="+mn-lt"/>
                <a:ea typeface="+mn-ea"/>
                <a:cs typeface="+mn-cs"/>
              </a:rPr>
              <a:t>Dr. Penny Bryden</a:t>
            </a:r>
            <a:r>
              <a:rPr lang="en-CA" sz="1200" kern="1200" dirty="0">
                <a:solidFill>
                  <a:schemeClr val="tx1"/>
                </a:solidFill>
                <a:effectLst/>
                <a:latin typeface="+mn-lt"/>
                <a:ea typeface="+mn-ea"/>
                <a:cs typeface="+mn-cs"/>
              </a:rPr>
              <a:t> and </a:t>
            </a:r>
            <a:r>
              <a:rPr lang="en-CA" sz="1200" b="1" kern="1200" dirty="0">
                <a:solidFill>
                  <a:schemeClr val="tx1"/>
                </a:solidFill>
                <a:effectLst/>
                <a:latin typeface="+mn-lt"/>
                <a:ea typeface="+mn-ea"/>
                <a:cs typeface="+mn-cs"/>
              </a:rPr>
              <a:t>Dr. Frederick Grouzet</a:t>
            </a:r>
            <a:r>
              <a:rPr lang="en-CA" sz="1200" kern="1200" dirty="0">
                <a:solidFill>
                  <a:schemeClr val="tx1"/>
                </a:solidFill>
                <a:effectLst/>
                <a:latin typeface="+mn-lt"/>
                <a:ea typeface="+mn-ea"/>
                <a:cs typeface="+mn-cs"/>
              </a:rPr>
              <a:t>, UVic faculty members who can provide strategic advice as you prepare your application. They will address the context and scope of their supporting role in the 2</a:t>
            </a:r>
            <a:r>
              <a:rPr lang="en-CA" sz="1200" kern="1200" baseline="30000" dirty="0">
                <a:solidFill>
                  <a:schemeClr val="tx1"/>
                </a:solidFill>
                <a:effectLst/>
                <a:latin typeface="+mn-lt"/>
                <a:ea typeface="+mn-ea"/>
                <a:cs typeface="+mn-cs"/>
              </a:rPr>
              <a:t>nd</a:t>
            </a:r>
            <a:r>
              <a:rPr lang="en-CA" sz="1200" kern="1200" dirty="0">
                <a:solidFill>
                  <a:schemeClr val="tx1"/>
                </a:solidFill>
                <a:effectLst/>
                <a:latin typeface="+mn-lt"/>
                <a:ea typeface="+mn-ea"/>
                <a:cs typeface="+mn-cs"/>
              </a:rPr>
              <a:t>-half of the session.</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Also joining us today is </a:t>
            </a:r>
            <a:r>
              <a:rPr lang="en-CA" sz="1200" b="1" kern="1200" dirty="0">
                <a:solidFill>
                  <a:schemeClr val="tx1"/>
                </a:solidFill>
                <a:effectLst/>
                <a:latin typeface="+mn-lt"/>
                <a:ea typeface="+mn-ea"/>
                <a:cs typeface="+mn-cs"/>
              </a:rPr>
              <a:t>Elias del Valle</a:t>
            </a:r>
            <a:r>
              <a:rPr lang="en-CA" sz="1200" kern="1200" dirty="0">
                <a:solidFill>
                  <a:schemeClr val="tx1"/>
                </a:solidFill>
                <a:effectLst/>
                <a:latin typeface="+mn-lt"/>
                <a:ea typeface="+mn-ea"/>
                <a:cs typeface="+mn-cs"/>
              </a:rPr>
              <a:t>, a doctoral candidate in Environmental Studies </a:t>
            </a:r>
            <a:r>
              <a:rPr lang="en-CA" sz="1200" u="sng" kern="1200" dirty="0">
                <a:solidFill>
                  <a:schemeClr val="tx1"/>
                </a:solidFill>
                <a:effectLst/>
                <a:latin typeface="+mn-lt"/>
                <a:ea typeface="+mn-ea"/>
                <a:cs typeface="+mn-cs"/>
              </a:rPr>
              <a:t>and</a:t>
            </a:r>
            <a:r>
              <a:rPr lang="en-CA" sz="1200" kern="1200" dirty="0">
                <a:solidFill>
                  <a:schemeClr val="tx1"/>
                </a:solidFill>
                <a:effectLst/>
                <a:latin typeface="+mn-lt"/>
                <a:ea typeface="+mn-ea"/>
                <a:cs typeface="+mn-cs"/>
              </a:rPr>
              <a:t> recent recipient of a SSHRC Canada Graduate Scholarship. Elias will join the discussion portion of the session to share some insights in developing a successful application.</a:t>
            </a:r>
          </a:p>
          <a:p>
            <a:r>
              <a:rPr lang="en-CA" sz="1200" kern="1200" dirty="0">
                <a:solidFill>
                  <a:schemeClr val="tx1"/>
                </a:solidFill>
                <a:effectLst/>
                <a:latin typeface="+mn-lt"/>
                <a:ea typeface="+mn-ea"/>
                <a:cs typeface="+mn-cs"/>
              </a:rPr>
              <a:t>Please hold your questions until the end of the presentation and we will answer them during the discussion period. If you would like to ask questions after the workshop, you can find contact information on the resources slide.</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2</a:t>
            </a:fld>
            <a:endParaRPr lang="en-US"/>
          </a:p>
        </p:txBody>
      </p:sp>
    </p:spTree>
    <p:extLst>
      <p:ext uri="{BB962C8B-B14F-4D97-AF65-F5344CB8AC3E}">
        <p14:creationId xmlns:p14="http://schemas.microsoft.com/office/powerpoint/2010/main" val="1707486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This session is not being recorded, but a separate voice-recorded version of my portion of the presentation is available on our website with audio and a transcript in Microsoft Word.</a:t>
            </a:r>
          </a:p>
          <a:p>
            <a:r>
              <a:rPr lang="en-CA" sz="1200" kern="1200" dirty="0">
                <a:solidFill>
                  <a:schemeClr val="tx1"/>
                </a:solidFill>
                <a:effectLst/>
                <a:latin typeface="+mn-lt"/>
                <a:ea typeface="+mn-ea"/>
                <a:cs typeface="+mn-cs"/>
              </a:rPr>
              <a:t>If you experience accessibility barriers with this presentation, please contact me at </a:t>
            </a:r>
            <a:r>
              <a:rPr lang="en-CA" sz="1200" u="sng" kern="1200" dirty="0">
                <a:solidFill>
                  <a:schemeClr val="tx1"/>
                </a:solidFill>
                <a:effectLst/>
                <a:latin typeface="+mn-lt"/>
                <a:ea typeface="+mn-ea"/>
                <a:cs typeface="+mn-cs"/>
                <a:hlinkClick r:id="rId3"/>
              </a:rPr>
              <a:t>kathymcc@uvic.ca</a:t>
            </a:r>
            <a:r>
              <a:rPr lang="en-CA" sz="1200" kern="1200" dirty="0">
                <a:solidFill>
                  <a:schemeClr val="tx1"/>
                </a:solidFill>
                <a:effectLst/>
                <a:latin typeface="+mn-lt"/>
                <a:ea typeface="+mn-ea"/>
                <a:cs typeface="+mn-cs"/>
              </a:rPr>
              <a:t> or telephone (250) 472-5402.</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3</a:t>
            </a:fld>
            <a:endParaRPr lang="en-US"/>
          </a:p>
        </p:txBody>
      </p:sp>
    </p:spTree>
    <p:extLst>
      <p:ext uri="{BB962C8B-B14F-4D97-AF65-F5344CB8AC3E}">
        <p14:creationId xmlns:p14="http://schemas.microsoft.com/office/powerpoint/2010/main" val="3010918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Here is an </a:t>
            </a:r>
            <a:r>
              <a:rPr lang="en-CA" sz="1200" b="1" kern="1200" dirty="0">
                <a:solidFill>
                  <a:schemeClr val="tx1"/>
                </a:solidFill>
                <a:effectLst/>
                <a:latin typeface="+mn-lt"/>
                <a:ea typeface="+mn-ea"/>
                <a:cs typeface="+mn-cs"/>
              </a:rPr>
              <a:t>overview </a:t>
            </a:r>
            <a:r>
              <a:rPr lang="en-CA" sz="1200" kern="1200" dirty="0">
                <a:solidFill>
                  <a:schemeClr val="tx1"/>
                </a:solidFill>
                <a:effectLst/>
                <a:latin typeface="+mn-lt"/>
                <a:ea typeface="+mn-ea"/>
                <a:cs typeface="+mn-cs"/>
              </a:rPr>
              <a:t>of the information I shared in the first recording. If you have not already done so, please watch the first presentation to confirm your eligibility and learn how to initiate an application in the SSHRC Online application system</a:t>
            </a:r>
            <a:endParaRPr lang="en-CA" sz="11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Canada Graduate Research Scholarship – Doctoral program:</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*Offers $40,000 per year for up to 3 years.</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*The award is offered through Canada’s 3 research councils:  </a:t>
            </a:r>
            <a:r>
              <a:rPr lang="en-CA" sz="1200" b="1" kern="1200" dirty="0">
                <a:solidFill>
                  <a:schemeClr val="tx1"/>
                </a:solidFill>
                <a:effectLst/>
                <a:latin typeface="+mn-lt"/>
                <a:ea typeface="+mn-ea"/>
                <a:cs typeface="+mn-cs"/>
              </a:rPr>
              <a:t>this presentation</a:t>
            </a:r>
            <a:r>
              <a:rPr lang="en-CA" sz="1200" kern="1200" dirty="0">
                <a:solidFill>
                  <a:schemeClr val="tx1"/>
                </a:solidFill>
                <a:effectLst/>
                <a:latin typeface="+mn-lt"/>
                <a:ea typeface="+mn-ea"/>
                <a:cs typeface="+mn-cs"/>
              </a:rPr>
              <a:t> is for applications to the </a:t>
            </a:r>
            <a:r>
              <a:rPr lang="en-CA" sz="1200" b="1" kern="1200" dirty="0">
                <a:solidFill>
                  <a:schemeClr val="tx1"/>
                </a:solidFill>
                <a:effectLst/>
                <a:latin typeface="+mn-lt"/>
                <a:ea typeface="+mn-ea"/>
                <a:cs typeface="+mn-cs"/>
              </a:rPr>
              <a:t>Social Sciences and Humanities Research Council</a:t>
            </a:r>
            <a:r>
              <a:rPr lang="en-CA" sz="1200"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known as</a:t>
            </a:r>
            <a:r>
              <a:rPr lang="en-CA" sz="1200" kern="120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SSHRC</a:t>
            </a:r>
            <a:r>
              <a:rPr lang="en-CA" sz="1200" kern="1200" dirty="0">
                <a:solidFill>
                  <a:schemeClr val="tx1"/>
                </a:solidFill>
                <a:effectLst/>
                <a:latin typeface="+mn-lt"/>
                <a:ea typeface="+mn-ea"/>
                <a:cs typeface="+mn-cs"/>
              </a:rPr>
              <a:t>.</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*You may only complete one application per year to </a:t>
            </a:r>
            <a:r>
              <a:rPr lang="en-CA" sz="1200" b="1" u="sng" kern="1200" dirty="0">
                <a:solidFill>
                  <a:schemeClr val="tx1"/>
                </a:solidFill>
                <a:effectLst/>
                <a:latin typeface="+mn-lt"/>
                <a:ea typeface="+mn-ea"/>
                <a:cs typeface="+mn-cs"/>
              </a:rPr>
              <a:t>one</a:t>
            </a:r>
            <a:r>
              <a:rPr lang="en-CA" sz="1200" kern="1200" dirty="0">
                <a:solidFill>
                  <a:schemeClr val="tx1"/>
                </a:solidFill>
                <a:effectLst/>
                <a:latin typeface="+mn-lt"/>
                <a:ea typeface="+mn-ea"/>
                <a:cs typeface="+mn-cs"/>
              </a:rPr>
              <a:t> research council.</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*The award is open to domestic and international students who have no more than 36 months of full-time study in their doctoral program as of December 31, 2025.</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*Domestics students can apply prior to beginning their doctoral program (in the last year of their master’s or after completing a master’s but prior to beginning a doctoral program). </a:t>
            </a:r>
            <a:endParaRPr lang="en-CA" sz="1100" kern="1200" dirty="0">
              <a:solidFill>
                <a:schemeClr val="tx1"/>
              </a:solidFill>
              <a:effectLst/>
              <a:latin typeface="+mn-lt"/>
              <a:ea typeface="+mn-ea"/>
              <a:cs typeface="+mn-cs"/>
            </a:endParaRPr>
          </a:p>
          <a:p>
            <a:pPr lvl="0"/>
            <a:r>
              <a:rPr lang="en-CA" sz="1200" b="1" kern="1200" dirty="0">
                <a:solidFill>
                  <a:schemeClr val="tx1"/>
                </a:solidFill>
                <a:effectLst/>
                <a:latin typeface="+mn-lt"/>
                <a:ea typeface="+mn-ea"/>
                <a:cs typeface="+mn-cs"/>
              </a:rPr>
              <a:t>*International students must be registered in a doctoral program as of the September 24</a:t>
            </a:r>
            <a:r>
              <a:rPr lang="en-CA" sz="1200" b="1" kern="1200" baseline="30000" dirty="0">
                <a:solidFill>
                  <a:schemeClr val="tx1"/>
                </a:solidFill>
                <a:effectLst/>
                <a:latin typeface="+mn-lt"/>
                <a:ea typeface="+mn-ea"/>
                <a:cs typeface="+mn-cs"/>
              </a:rPr>
              <a:t>th</a:t>
            </a:r>
            <a:r>
              <a:rPr lang="en-CA" sz="1200" b="1" kern="1200" dirty="0">
                <a:solidFill>
                  <a:schemeClr val="tx1"/>
                </a:solidFill>
                <a:effectLst/>
                <a:latin typeface="+mn-lt"/>
                <a:ea typeface="+mn-ea"/>
                <a:cs typeface="+mn-cs"/>
              </a:rPr>
              <a:t> - UVic application deadline</a:t>
            </a:r>
            <a:r>
              <a:rPr lang="en-CA" sz="1200" kern="1200" dirty="0">
                <a:solidFill>
                  <a:schemeClr val="tx1"/>
                </a:solidFill>
                <a:effectLst/>
                <a:latin typeface="+mn-lt"/>
                <a:ea typeface="+mn-ea"/>
                <a:cs typeface="+mn-cs"/>
              </a:rPr>
              <a:t>.</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International students who are enrolled at UVic but are beginning their program remotely </a:t>
            </a:r>
            <a:r>
              <a:rPr lang="en-CA" sz="1200" u="sng" kern="1200" dirty="0">
                <a:solidFill>
                  <a:schemeClr val="tx1"/>
                </a:solidFill>
                <a:effectLst/>
                <a:latin typeface="+mn-lt"/>
                <a:ea typeface="+mn-ea"/>
                <a:cs typeface="+mn-cs"/>
              </a:rPr>
              <a:t>are</a:t>
            </a:r>
            <a:r>
              <a:rPr lang="en-CA" sz="1200" kern="1200" dirty="0">
                <a:solidFill>
                  <a:schemeClr val="tx1"/>
                </a:solidFill>
                <a:effectLst/>
                <a:latin typeface="+mn-lt"/>
                <a:ea typeface="+mn-ea"/>
                <a:cs typeface="+mn-cs"/>
              </a:rPr>
              <a:t> eligible to apply.</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If you are transferring from a master’s to a doctoral program, your transcript must show registration in a doctoral program by Sept 24</a:t>
            </a:r>
            <a:r>
              <a:rPr lang="en-CA" sz="1200" kern="1200" baseline="30000" dirty="0">
                <a:solidFill>
                  <a:schemeClr val="tx1"/>
                </a:solidFill>
                <a:effectLst/>
                <a:latin typeface="+mn-lt"/>
                <a:ea typeface="+mn-ea"/>
                <a:cs typeface="+mn-cs"/>
              </a:rPr>
              <a:t>th</a:t>
            </a:r>
            <a:r>
              <a:rPr lang="en-CA" sz="1200" kern="1200" dirty="0">
                <a:solidFill>
                  <a:schemeClr val="tx1"/>
                </a:solidFill>
                <a:effectLst/>
                <a:latin typeface="+mn-lt"/>
                <a:ea typeface="+mn-ea"/>
                <a:cs typeface="+mn-cs"/>
              </a:rPr>
              <a:t>.</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*Register, prepare and submit the application in the </a:t>
            </a:r>
            <a:r>
              <a:rPr lang="en-CA" sz="1200" b="1" u="sng" kern="1200" dirty="0">
                <a:solidFill>
                  <a:schemeClr val="tx1"/>
                </a:solidFill>
                <a:effectLst/>
                <a:latin typeface="+mn-lt"/>
                <a:ea typeface="+mn-ea"/>
                <a:cs typeface="+mn-cs"/>
                <a:hlinkClick r:id="rId3"/>
              </a:rPr>
              <a:t>SSHRC on-line system</a:t>
            </a:r>
            <a:r>
              <a:rPr lang="en-CA" sz="1200" kern="1200" dirty="0">
                <a:solidFill>
                  <a:schemeClr val="tx1"/>
                </a:solidFill>
                <a:effectLst/>
                <a:latin typeface="+mn-lt"/>
                <a:ea typeface="+mn-ea"/>
                <a:cs typeface="+mn-cs"/>
              </a:rPr>
              <a:t>. Follow the instructions to complete the online application.</a:t>
            </a:r>
            <a:endParaRPr lang="en-CA" sz="11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4</a:t>
            </a:fld>
            <a:endParaRPr lang="en-US"/>
          </a:p>
        </p:txBody>
      </p:sp>
    </p:spTree>
    <p:extLst>
      <p:ext uri="{BB962C8B-B14F-4D97-AF65-F5344CB8AC3E}">
        <p14:creationId xmlns:p14="http://schemas.microsoft.com/office/powerpoint/2010/main" val="1177350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*Submit your application by the UVic internal deadline:  Sept 24 </a:t>
            </a:r>
            <a:r>
              <a:rPr lang="en-CA" sz="1200" u="sng" kern="1200" dirty="0">
                <a:solidFill>
                  <a:schemeClr val="tx1"/>
                </a:solidFill>
                <a:effectLst/>
                <a:latin typeface="+mn-lt"/>
                <a:ea typeface="+mn-ea"/>
                <a:cs typeface="+mn-cs"/>
              </a:rPr>
              <a:t>no later than</a:t>
            </a:r>
            <a:r>
              <a:rPr lang="en-CA" sz="1200" kern="120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NOON </a:t>
            </a:r>
            <a:r>
              <a:rPr lang="en-CA" sz="1200" kern="1200" dirty="0">
                <a:solidFill>
                  <a:schemeClr val="tx1"/>
                </a:solidFill>
                <a:effectLst/>
                <a:latin typeface="+mn-lt"/>
                <a:ea typeface="+mn-ea"/>
                <a:cs typeface="+mn-cs"/>
              </a:rPr>
              <a:t>Pacific Daylight Time.</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*During the first 2 weeks of October your department will review applications and identify the most competitive to more forward to the campus-wide review.  Departments will have a maximum number of applications that can be nominated to move forward.  If you are not selected to move forward, your department will notify you.</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*If you are selected to move forward, FGS may contact you after conducting a technical review of your application. If you are contacted it will be to alert you to required corrections and a period of time during which you may edit your application.  You will then re-submit it in the portal by a specified deadline provided, in late October.</a:t>
            </a:r>
            <a:endParaRPr lang="en-CA" sz="1100" kern="1200" dirty="0">
              <a:solidFill>
                <a:schemeClr val="tx1"/>
              </a:solidFill>
              <a:effectLst/>
              <a:latin typeface="+mn-lt"/>
              <a:ea typeface="+mn-ea"/>
              <a:cs typeface="+mn-cs"/>
            </a:endParaRPr>
          </a:p>
          <a:p>
            <a:pPr lvl="0"/>
            <a:r>
              <a:rPr lang="en-CA" dirty="0"/>
              <a:t>*</a:t>
            </a:r>
            <a:r>
              <a:rPr lang="en-CA" sz="1200" kern="1200" dirty="0">
                <a:solidFill>
                  <a:schemeClr val="tx1"/>
                </a:solidFill>
                <a:effectLst/>
                <a:latin typeface="+mn-lt"/>
                <a:ea typeface="+mn-ea"/>
                <a:cs typeface="+mn-cs"/>
              </a:rPr>
              <a:t>During the first 2 weeks of November, a multi-disciplinary committee will review and score the applications, with top-ranked applications being forwarded to the SSHRC national competition in late November.  UVic has a </a:t>
            </a:r>
            <a:r>
              <a:rPr lang="en-CA" sz="1200" b="1" kern="1200" dirty="0">
                <a:solidFill>
                  <a:schemeClr val="tx1"/>
                </a:solidFill>
                <a:effectLst/>
                <a:latin typeface="+mn-lt"/>
                <a:ea typeface="+mn-ea"/>
                <a:cs typeface="+mn-cs"/>
              </a:rPr>
              <a:t>quota of 47</a:t>
            </a:r>
            <a:r>
              <a:rPr lang="en-CA" sz="1200" kern="1200" dirty="0">
                <a:solidFill>
                  <a:schemeClr val="tx1"/>
                </a:solidFill>
                <a:effectLst/>
                <a:latin typeface="+mn-lt"/>
                <a:ea typeface="+mn-ea"/>
                <a:cs typeface="+mn-cs"/>
              </a:rPr>
              <a:t> this year, which means we can forward 47 applications to the national competition.</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SSHRC has announced that up to 15% of CGRS-D awards will be provided to international applicants.  Therefore, approximately 15% of our quota will be international applications.</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FGS will inform you of the outcome of the campus-wide review.</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*SSHRC will announce results in April (usually mid to late April)</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*Successful applicants can choose to begin receiving their scholarship payments on either May 1, or September 1, 2026, or January 1, 2027.  UVic issues the annual value in monthly installments, so you would receive $3,333 per month.</a:t>
            </a:r>
            <a:endParaRPr lang="en-CA" sz="11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5</a:t>
            </a:fld>
            <a:endParaRPr lang="en-US"/>
          </a:p>
        </p:txBody>
      </p:sp>
    </p:spTree>
    <p:extLst>
      <p:ext uri="{BB962C8B-B14F-4D97-AF65-F5344CB8AC3E}">
        <p14:creationId xmlns:p14="http://schemas.microsoft.com/office/powerpoint/2010/main" val="2983308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SSHRC uses data from your </a:t>
            </a:r>
            <a:r>
              <a:rPr lang="en-CA" sz="1200" b="1" kern="1200" dirty="0">
                <a:solidFill>
                  <a:schemeClr val="tx1"/>
                </a:solidFill>
                <a:effectLst/>
                <a:latin typeface="+mn-lt"/>
                <a:ea typeface="+mn-ea"/>
                <a:cs typeface="+mn-cs"/>
              </a:rPr>
              <a:t>My Account </a:t>
            </a:r>
            <a:r>
              <a:rPr lang="en-CA" sz="1200" kern="1200" dirty="0">
                <a:solidFill>
                  <a:schemeClr val="tx1"/>
                </a:solidFill>
                <a:effectLst/>
                <a:latin typeface="+mn-lt"/>
                <a:ea typeface="+mn-ea"/>
                <a:cs typeface="+mn-cs"/>
              </a:rPr>
              <a:t>section of the on-line system</a:t>
            </a:r>
            <a:r>
              <a:rPr lang="en-CA" sz="1200" b="1"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to inform equity, diversity, and inclusion initiatives.  This information is not available to UVic, referees, or reviewers.  </a:t>
            </a:r>
          </a:p>
          <a:p>
            <a:r>
              <a:rPr lang="en-CA" sz="1200" kern="1200" dirty="0">
                <a:solidFill>
                  <a:schemeClr val="tx1"/>
                </a:solidFill>
                <a:effectLst/>
                <a:latin typeface="+mn-lt"/>
                <a:ea typeface="+mn-ea"/>
                <a:cs typeface="+mn-cs"/>
              </a:rPr>
              <a:t>You may select “</a:t>
            </a:r>
            <a:r>
              <a:rPr lang="en-CA" sz="1200" i="1" kern="1200" dirty="0">
                <a:solidFill>
                  <a:schemeClr val="tx1"/>
                </a:solidFill>
                <a:effectLst/>
                <a:latin typeface="+mn-lt"/>
                <a:ea typeface="+mn-ea"/>
                <a:cs typeface="+mn-cs"/>
              </a:rPr>
              <a:t>I prefer not to answer</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Applicants who self-identify as Indigenous and consent in this section will be noted by FGS and SSHRC personnel for the purpose of forwarding applications to the national competition Equity initiatives for domestic students</a:t>
            </a:r>
          </a:p>
          <a:p>
            <a:r>
              <a:rPr lang="en-CA" sz="1200" b="1" u="sng" kern="1200" dirty="0">
                <a:solidFill>
                  <a:schemeClr val="tx1"/>
                </a:solidFill>
                <a:effectLst/>
                <a:latin typeface="+mn-lt"/>
                <a:ea typeface="+mn-ea"/>
                <a:cs typeface="+mn-cs"/>
                <a:hlinkClick r:id="rId3"/>
              </a:rPr>
              <a:t>Indigenous student researchers</a:t>
            </a:r>
            <a:r>
              <a:rPr lang="en-CA" sz="1200" kern="1200" dirty="0">
                <a:solidFill>
                  <a:schemeClr val="tx1"/>
                </a:solidFill>
                <a:effectLst/>
                <a:latin typeface="+mn-lt"/>
                <a:ea typeface="+mn-ea"/>
                <a:cs typeface="+mn-cs"/>
              </a:rPr>
              <a:t>.  As part of the Tri-Agencies commitment to supporting research by and with Indigenous peoples, institutions may recommend an unlimited number of applications from Indigenous students to the national competition.</a:t>
            </a:r>
          </a:p>
          <a:p>
            <a:r>
              <a:rPr lang="en-CA" sz="1200" b="1" u="sng" kern="1200" dirty="0">
                <a:solidFill>
                  <a:schemeClr val="tx1"/>
                </a:solidFill>
                <a:effectLst/>
                <a:latin typeface="+mn-lt"/>
                <a:ea typeface="+mn-ea"/>
                <a:cs typeface="+mn-cs"/>
                <a:hlinkClick r:id="rId4"/>
              </a:rPr>
              <a:t>Black student researchers</a:t>
            </a:r>
            <a:r>
              <a:rPr lang="en-CA" sz="1200" kern="1200" dirty="0">
                <a:solidFill>
                  <a:schemeClr val="tx1"/>
                </a:solidFill>
                <a:effectLst/>
                <a:latin typeface="+mn-lt"/>
                <a:ea typeface="+mn-ea"/>
                <a:cs typeface="+mn-cs"/>
              </a:rPr>
              <a:t>.  The Tri-Agencies have also dedicated resources to address the disproportionate underfunding of Black scholars.  This support will help strengthen efforts to address inequities, making Canada’s research culture more equitable, diverse, and inclusive.</a:t>
            </a:r>
          </a:p>
          <a:p>
            <a:r>
              <a:rPr lang="en-CA" sz="1200" kern="1200" dirty="0">
                <a:solidFill>
                  <a:schemeClr val="tx1"/>
                </a:solidFill>
                <a:effectLst/>
                <a:latin typeface="+mn-lt"/>
                <a:ea typeface="+mn-ea"/>
                <a:cs typeface="+mn-cs"/>
              </a:rPr>
              <a:t>In order to be considered for these initiatives, students are invited to self-identify in the online application.</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6</a:t>
            </a:fld>
            <a:endParaRPr lang="en-US"/>
          </a:p>
        </p:txBody>
      </p:sp>
    </p:spTree>
    <p:extLst>
      <p:ext uri="{BB962C8B-B14F-4D97-AF65-F5344CB8AC3E}">
        <p14:creationId xmlns:p14="http://schemas.microsoft.com/office/powerpoint/2010/main" val="276340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29639" y="3373754"/>
            <a:ext cx="7583739" cy="7966907"/>
          </a:xfrm>
        </p:spPr>
        <p:txBody>
          <a:bodyPr/>
          <a:lstStyle/>
          <a:p>
            <a:r>
              <a:rPr lang="en-CA" sz="1200" kern="1200" dirty="0">
                <a:solidFill>
                  <a:schemeClr val="tx1"/>
                </a:solidFill>
                <a:effectLst/>
                <a:latin typeface="+mn-lt"/>
                <a:ea typeface="+mn-ea"/>
                <a:cs typeface="+mn-cs"/>
              </a:rPr>
              <a:t>Here are some specific tips for the different sections of your application.</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*In the </a:t>
            </a:r>
            <a:r>
              <a:rPr lang="en-CA" sz="1200" b="1" kern="1200" dirty="0">
                <a:solidFill>
                  <a:schemeClr val="tx1"/>
                </a:solidFill>
                <a:effectLst/>
                <a:latin typeface="+mn-lt"/>
                <a:ea typeface="+mn-ea"/>
                <a:cs typeface="+mn-cs"/>
              </a:rPr>
              <a:t>Program information</a:t>
            </a:r>
            <a:r>
              <a:rPr lang="en-CA" sz="1200" kern="1200" dirty="0">
                <a:solidFill>
                  <a:schemeClr val="tx1"/>
                </a:solidFill>
                <a:effectLst/>
                <a:latin typeface="+mn-lt"/>
                <a:ea typeface="+mn-ea"/>
                <a:cs typeface="+mn-cs"/>
              </a:rPr>
              <a:t> tab (options A to D) </a:t>
            </a:r>
            <a:r>
              <a:rPr lang="en-CA" sz="1200" kern="1200" dirty="0">
                <a:solidFill>
                  <a:schemeClr val="tx1"/>
                </a:solidFill>
                <a:effectLst/>
                <a:latin typeface="+mn-lt"/>
                <a:ea typeface="+mn-ea"/>
                <a:cs typeface="+mn-cs"/>
                <a:sym typeface="Wingdings" panose="05000000000000000000" pitchFamily="2" charset="2"/>
              </a:rPr>
              <a:t></a:t>
            </a:r>
            <a:r>
              <a:rPr lang="en-CA" sz="1200" kern="1200" dirty="0">
                <a:solidFill>
                  <a:schemeClr val="tx1"/>
                </a:solidFill>
                <a:effectLst/>
                <a:latin typeface="+mn-lt"/>
                <a:ea typeface="+mn-ea"/>
                <a:cs typeface="+mn-cs"/>
              </a:rPr>
              <a:t> ensure you are in the UVic competition by choosing </a:t>
            </a:r>
            <a:r>
              <a:rPr lang="en-CA" sz="1200" b="1" kern="1200" dirty="0">
                <a:solidFill>
                  <a:schemeClr val="tx1"/>
                </a:solidFill>
                <a:effectLst/>
                <a:latin typeface="+mn-lt"/>
                <a:ea typeface="+mn-ea"/>
                <a:cs typeface="+mn-cs"/>
              </a:rPr>
              <a:t>Option A </a:t>
            </a:r>
            <a:r>
              <a:rPr lang="en-CA" sz="1200" u="sng" kern="1200" dirty="0">
                <a:solidFill>
                  <a:schemeClr val="tx1"/>
                </a:solidFill>
                <a:effectLst/>
                <a:latin typeface="+mn-lt"/>
                <a:ea typeface="+mn-ea"/>
                <a:cs typeface="+mn-cs"/>
              </a:rPr>
              <a:t>or</a:t>
            </a:r>
            <a:r>
              <a:rPr lang="en-CA" sz="1200" kern="120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B </a:t>
            </a:r>
            <a:r>
              <a:rPr lang="en-CA" sz="1200" kern="1200" dirty="0">
                <a:solidFill>
                  <a:schemeClr val="tx1"/>
                </a:solidFill>
                <a:effectLst/>
                <a:latin typeface="+mn-lt"/>
                <a:ea typeface="+mn-ea"/>
                <a:cs typeface="+mn-cs"/>
              </a:rPr>
              <a:t>to reflect your affiliation with UVic which you’ll specify in the </a:t>
            </a:r>
            <a:r>
              <a:rPr lang="en-CA" sz="1200" b="1" kern="1200" dirty="0">
                <a:solidFill>
                  <a:schemeClr val="tx1"/>
                </a:solidFill>
                <a:effectLst/>
                <a:latin typeface="+mn-lt"/>
                <a:ea typeface="+mn-ea"/>
                <a:cs typeface="+mn-cs"/>
              </a:rPr>
              <a:t>Organization at Time of Application</a:t>
            </a:r>
            <a:r>
              <a:rPr lang="en-CA" sz="1200" kern="1200" dirty="0">
                <a:solidFill>
                  <a:schemeClr val="tx1"/>
                </a:solidFill>
                <a:effectLst/>
                <a:latin typeface="+mn-lt"/>
                <a:ea typeface="+mn-ea"/>
                <a:cs typeface="+mn-cs"/>
              </a:rPr>
              <a:t> section.  You are encouraged to contact me and ask if I can see your application in the SSHRC on-line system, once you’ve gotten started, to confirm you’ve made the correct selection.  If I can’t see it in the portal, then your application very may well be in the wrong place and SSHRC will not accept it.</a:t>
            </a:r>
            <a:endParaRPr lang="en-CA" sz="1100" kern="1200" dirty="0">
              <a:solidFill>
                <a:schemeClr val="tx1"/>
              </a:solidFill>
              <a:effectLst/>
              <a:latin typeface="+mn-lt"/>
              <a:ea typeface="+mn-ea"/>
              <a:cs typeface="+mn-cs"/>
            </a:endParaRPr>
          </a:p>
          <a:p>
            <a:pPr lvl="0"/>
            <a:r>
              <a:rPr lang="en-CA" sz="1200" b="1" kern="1200" dirty="0">
                <a:solidFill>
                  <a:schemeClr val="tx1"/>
                </a:solidFill>
                <a:effectLst/>
                <a:latin typeface="+mn-lt"/>
                <a:ea typeface="+mn-ea"/>
                <a:cs typeface="+mn-cs"/>
              </a:rPr>
              <a:t>*Months of full-time study in the program</a:t>
            </a:r>
            <a:r>
              <a:rPr lang="en-CA" sz="1200" kern="1200" dirty="0">
                <a:solidFill>
                  <a:schemeClr val="tx1"/>
                </a:solidFill>
                <a:effectLst/>
                <a:latin typeface="+mn-lt"/>
                <a:ea typeface="+mn-ea"/>
                <a:cs typeface="+mn-cs"/>
              </a:rPr>
              <a:t>.</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3 units per term = full time.</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There are 4 months per term.</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Part time study qualifies as less than 3 units per term which then equates to: 2 months per term in your SSHRC months-of-study-calculation.</a:t>
            </a:r>
            <a:endParaRPr lang="en-CA" sz="11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If you are transitioning from a master’s to a doctoral program (with no master’s degree conferred), you count your months in program as of the date your transcript shows your registration in the doctoral program.</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*The </a:t>
            </a:r>
            <a:r>
              <a:rPr lang="en-CA" sz="1200" b="1" kern="1200" dirty="0">
                <a:solidFill>
                  <a:schemeClr val="tx1"/>
                </a:solidFill>
                <a:effectLst/>
                <a:latin typeface="+mn-lt"/>
                <a:ea typeface="+mn-ea"/>
                <a:cs typeface="+mn-cs"/>
              </a:rPr>
              <a:t>CV component</a:t>
            </a:r>
            <a:r>
              <a:rPr lang="en-CA" sz="1200" kern="1200" dirty="0">
                <a:solidFill>
                  <a:schemeClr val="tx1"/>
                </a:solidFill>
                <a:effectLst/>
                <a:latin typeface="+mn-lt"/>
                <a:ea typeface="+mn-ea"/>
                <a:cs typeface="+mn-cs"/>
              </a:rPr>
              <a:t> appears within the main page Portfolio tab. There is an Academic background section of the CV where you are prompted to list up to 5 degrees completed and (if applicable) one currently in progress. If you are new to your PhD program in September or continuing, you must list it as your highest degree, in progress.</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*Your </a:t>
            </a:r>
            <a:r>
              <a:rPr lang="en-CA" sz="1200" b="1" kern="1200" dirty="0">
                <a:solidFill>
                  <a:schemeClr val="tx1"/>
                </a:solidFill>
                <a:effectLst/>
                <a:latin typeface="+mn-lt"/>
                <a:ea typeface="+mn-ea"/>
                <a:cs typeface="+mn-cs"/>
              </a:rPr>
              <a:t>Research proposal</a:t>
            </a:r>
            <a:r>
              <a:rPr lang="en-CA" sz="1200" kern="1200" dirty="0">
                <a:solidFill>
                  <a:schemeClr val="tx1"/>
                </a:solidFill>
                <a:effectLst/>
                <a:latin typeface="+mn-lt"/>
                <a:ea typeface="+mn-ea"/>
                <a:cs typeface="+mn-cs"/>
              </a:rPr>
              <a:t> is restricted to </a:t>
            </a:r>
            <a:r>
              <a:rPr lang="en-CA" sz="1200" b="1" kern="1200" dirty="0">
                <a:solidFill>
                  <a:schemeClr val="tx1"/>
                </a:solidFill>
                <a:effectLst/>
                <a:latin typeface="+mn-lt"/>
                <a:ea typeface="+mn-ea"/>
                <a:cs typeface="+mn-cs"/>
              </a:rPr>
              <a:t>Two</a:t>
            </a:r>
            <a:r>
              <a:rPr lang="en-CA" sz="1200" kern="1200" dirty="0">
                <a:solidFill>
                  <a:schemeClr val="tx1"/>
                </a:solidFill>
                <a:effectLst/>
                <a:latin typeface="+mn-lt"/>
                <a:ea typeface="+mn-ea"/>
                <a:cs typeface="+mn-cs"/>
              </a:rPr>
              <a:t> pages maximum.  Use a citation style that saves space (such as numerical references in superscript) and enhance readability with way-finding headings. </a:t>
            </a:r>
            <a:r>
              <a:rPr lang="en-CA" sz="1200" i="1" u="sng" kern="1200" dirty="0">
                <a:solidFill>
                  <a:schemeClr val="tx1"/>
                </a:solidFill>
                <a:effectLst/>
                <a:latin typeface="+mn-lt"/>
                <a:ea typeface="+mn-ea"/>
                <a:cs typeface="+mn-cs"/>
              </a:rPr>
              <a:t>Or</a:t>
            </a:r>
            <a:r>
              <a:rPr lang="en-CA" sz="1200" kern="1200" dirty="0">
                <a:solidFill>
                  <a:schemeClr val="tx1"/>
                </a:solidFill>
                <a:effectLst/>
                <a:latin typeface="+mn-lt"/>
                <a:ea typeface="+mn-ea"/>
                <a:cs typeface="+mn-cs"/>
              </a:rPr>
              <a:t> embed sub-headings in bold in the first line of a paragraph.  </a:t>
            </a:r>
            <a:r>
              <a:rPr lang="en-CA" sz="1200" b="1" i="1" kern="1200" dirty="0">
                <a:solidFill>
                  <a:schemeClr val="tx1"/>
                </a:solidFill>
                <a:effectLst/>
                <a:latin typeface="+mn-lt"/>
                <a:ea typeface="+mn-ea"/>
                <a:cs typeface="+mn-cs"/>
              </a:rPr>
              <a:t>Eliminating spaces and headings to fit in more text does not make for a pleasant reading experience</a:t>
            </a:r>
            <a:r>
              <a:rPr lang="en-CA" sz="1200" kern="1200" dirty="0">
                <a:solidFill>
                  <a:schemeClr val="tx1"/>
                </a:solidFill>
                <a:effectLst/>
                <a:latin typeface="+mn-lt"/>
                <a:ea typeface="+mn-ea"/>
                <a:cs typeface="+mn-cs"/>
              </a:rPr>
              <a:t>:  it puts the work on the reader to navigate through your proposal instead of you leading the reader through it.</a:t>
            </a:r>
            <a:endParaRPr lang="en-CA" sz="11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*Your</a:t>
            </a:r>
            <a:r>
              <a:rPr lang="en-CA" sz="1200" b="1" kern="1200" dirty="0">
                <a:solidFill>
                  <a:schemeClr val="tx1"/>
                </a:solidFill>
                <a:effectLst/>
                <a:latin typeface="+mn-lt"/>
                <a:ea typeface="+mn-ea"/>
                <a:cs typeface="+mn-cs"/>
              </a:rPr>
              <a:t> Bibliography</a:t>
            </a:r>
            <a:r>
              <a:rPr lang="en-CA" sz="1200" kern="1200" dirty="0">
                <a:solidFill>
                  <a:schemeClr val="tx1"/>
                </a:solidFill>
                <a:effectLst/>
                <a:latin typeface="+mn-lt"/>
                <a:ea typeface="+mn-ea"/>
                <a:cs typeface="+mn-cs"/>
              </a:rPr>
              <a:t> is also an opportunity to demonstrate awareness of foundational and relevant works in your field. Be selective rather than fill the page just to use all of the space.</a:t>
            </a:r>
            <a:endParaRPr lang="en-CA" sz="1100" kern="1200" dirty="0">
              <a:solidFill>
                <a:schemeClr val="tx1"/>
              </a:solidFill>
              <a:effectLst/>
              <a:latin typeface="+mn-lt"/>
              <a:ea typeface="+mn-ea"/>
              <a:cs typeface="+mn-cs"/>
            </a:endParaRPr>
          </a:p>
          <a:p>
            <a:pPr lvl="0"/>
            <a:r>
              <a:rPr lang="en-CA" sz="1200" b="1" kern="1200" dirty="0">
                <a:solidFill>
                  <a:schemeClr val="tx1"/>
                </a:solidFill>
                <a:effectLst/>
                <a:latin typeface="+mn-lt"/>
                <a:ea typeface="+mn-ea"/>
                <a:cs typeface="+mn-cs"/>
              </a:rPr>
              <a:t>*Research contributions and statements</a:t>
            </a:r>
            <a:r>
              <a:rPr lang="en-CA" sz="1200" kern="1200" dirty="0">
                <a:solidFill>
                  <a:schemeClr val="tx1"/>
                </a:solidFill>
                <a:effectLst/>
                <a:latin typeface="+mn-lt"/>
                <a:ea typeface="+mn-ea"/>
                <a:cs typeface="+mn-cs"/>
              </a:rPr>
              <a:t>.  Use the headings and format specified in the SSHRC application instructions.  Do not add different headings.  If you do not have anything to list under a heading, </a:t>
            </a:r>
            <a:r>
              <a:rPr lang="en-CA" sz="1200" u="sng" kern="1200" dirty="0">
                <a:solidFill>
                  <a:schemeClr val="tx1"/>
                </a:solidFill>
                <a:effectLst/>
                <a:latin typeface="+mn-lt"/>
                <a:ea typeface="+mn-ea"/>
                <a:cs typeface="+mn-cs"/>
              </a:rPr>
              <a:t>include the heading</a:t>
            </a:r>
            <a:r>
              <a:rPr lang="en-CA" sz="1200" kern="1200" dirty="0">
                <a:solidFill>
                  <a:schemeClr val="tx1"/>
                </a:solidFill>
                <a:effectLst/>
                <a:latin typeface="+mn-lt"/>
                <a:ea typeface="+mn-ea"/>
                <a:cs typeface="+mn-cs"/>
              </a:rPr>
              <a:t> and type “not applicable” underneath it.</a:t>
            </a:r>
            <a:endParaRPr lang="en-CA" sz="1100" kern="1200" dirty="0">
              <a:solidFill>
                <a:schemeClr val="tx1"/>
              </a:solidFill>
              <a:effectLst/>
              <a:latin typeface="+mn-lt"/>
              <a:ea typeface="+mn-ea"/>
              <a:cs typeface="+mn-cs"/>
            </a:endParaRPr>
          </a:p>
          <a:p>
            <a:pPr lvl="0"/>
            <a:r>
              <a:rPr lang="en-CA" sz="1200" b="1" kern="1200" dirty="0">
                <a:solidFill>
                  <a:schemeClr val="tx1"/>
                </a:solidFill>
                <a:effectLst/>
                <a:latin typeface="+mn-lt"/>
                <a:ea typeface="+mn-ea"/>
                <a:cs typeface="+mn-cs"/>
              </a:rPr>
              <a:t>*Allowable Inclusions </a:t>
            </a:r>
            <a:r>
              <a:rPr lang="en-CA" sz="1200" kern="1200" dirty="0">
                <a:solidFill>
                  <a:schemeClr val="tx1"/>
                </a:solidFill>
                <a:effectLst/>
                <a:latin typeface="+mn-lt"/>
                <a:ea typeface="+mn-ea"/>
                <a:cs typeface="+mn-cs"/>
              </a:rPr>
              <a:t>is an optional pdf document you can create and attach according to the presentation and attachment standards.  You can identify challenges, delays, or significant gaps in your research, professional career, academic record, or degree completion. Relevant circumstances could include administrative responsibilities, maternity/parental leave, child-rearing, illness, disability, cultural or community responsibilities, socio-economic context, health-related family responsibilities, trauma and loss, or the COVID-19 pandemic. Specify the dates for any delays or interruptions. </a:t>
            </a:r>
            <a:r>
              <a:rPr lang="en-CA" sz="1200" b="1" kern="1200" dirty="0">
                <a:solidFill>
                  <a:schemeClr val="tx1"/>
                </a:solidFill>
                <a:effectLst/>
                <a:latin typeface="+mn-lt"/>
                <a:ea typeface="+mn-ea"/>
                <a:cs typeface="+mn-cs"/>
              </a:rPr>
              <a:t>Be clear and concise and avoid identifying other individuals</a:t>
            </a:r>
            <a:r>
              <a:rPr lang="en-CA" sz="1200" kern="1200" dirty="0">
                <a:solidFill>
                  <a:schemeClr val="tx1"/>
                </a:solidFill>
                <a:effectLst/>
                <a:latin typeface="+mn-lt"/>
                <a:ea typeface="+mn-ea"/>
                <a:cs typeface="+mn-cs"/>
              </a:rPr>
              <a:t> (</a:t>
            </a:r>
            <a:r>
              <a:rPr lang="en-CA" sz="1200" i="1" kern="1200" dirty="0">
                <a:solidFill>
                  <a:schemeClr val="tx1"/>
                </a:solidFill>
                <a:effectLst/>
                <a:latin typeface="+mn-lt"/>
                <a:ea typeface="+mn-ea"/>
                <a:cs typeface="+mn-cs"/>
              </a:rPr>
              <a:t>for example, do not describe a particular relative’s health details</a:t>
            </a:r>
            <a:r>
              <a:rPr lang="en-CA" sz="1200" kern="1200" dirty="0">
                <a:solidFill>
                  <a:schemeClr val="tx1"/>
                </a:solidFill>
                <a:effectLst/>
                <a:latin typeface="+mn-lt"/>
                <a:ea typeface="+mn-ea"/>
                <a:cs typeface="+mn-cs"/>
              </a:rPr>
              <a:t>).  This portion of the application can be viewed by FGS, your referees, and by UVic and SSHRC reviewers.</a:t>
            </a:r>
            <a:endParaRPr lang="en-CA" sz="11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Be mindful as you prepare these attachments to follow the </a:t>
            </a:r>
            <a:r>
              <a:rPr lang="en-CA" sz="1200" u="sng" kern="1200" dirty="0">
                <a:solidFill>
                  <a:schemeClr val="tx1"/>
                </a:solidFill>
                <a:effectLst/>
                <a:latin typeface="+mn-lt"/>
                <a:ea typeface="+mn-ea"/>
                <a:cs typeface="+mn-cs"/>
                <a:hlinkClick r:id="rId3"/>
              </a:rPr>
              <a:t>presentation and attachment standards</a:t>
            </a:r>
            <a:r>
              <a:rPr lang="en-CA" sz="1400" kern="1200" dirty="0">
                <a:solidFill>
                  <a:schemeClr val="tx1"/>
                </a:solidFill>
                <a:effectLst/>
                <a:latin typeface="+mn-lt"/>
                <a:ea typeface="+mn-ea"/>
                <a:cs typeface="+mn-cs"/>
              </a:rPr>
              <a:t>.</a:t>
            </a:r>
          </a:p>
          <a:p>
            <a:endParaRPr lang="en-CA" sz="1400" kern="1200" dirty="0">
              <a:solidFill>
                <a:schemeClr val="tx1"/>
              </a:solidFill>
              <a:effectLst/>
              <a:latin typeface="+mn-lt"/>
              <a:ea typeface="+mn-ea"/>
              <a:cs typeface="+mn-cs"/>
            </a:endParaRPr>
          </a:p>
          <a:p>
            <a:r>
              <a:rPr lang="en-CA" sz="1200" b="1" kern="1200" dirty="0">
                <a:solidFill>
                  <a:schemeClr val="tx1"/>
                </a:solidFill>
                <a:effectLst/>
                <a:latin typeface="+mn-lt"/>
                <a:ea typeface="+mn-ea"/>
                <a:cs typeface="+mn-cs"/>
              </a:rPr>
              <a:t>*Initiate your application, then edit and save frequently.  Don’t wait until the last minute to initiate an application and upload your attachments.  </a:t>
            </a:r>
            <a:r>
              <a:rPr lang="en-CA" sz="1200" kern="1200" dirty="0">
                <a:solidFill>
                  <a:schemeClr val="tx1"/>
                </a:solidFill>
                <a:effectLst/>
                <a:latin typeface="+mn-lt"/>
                <a:ea typeface="+mn-ea"/>
                <a:cs typeface="+mn-cs"/>
              </a:rPr>
              <a:t>A couple of reasons why this is recommended:</a:t>
            </a:r>
          </a:p>
          <a:p>
            <a:pPr lvl="0"/>
            <a:r>
              <a:rPr lang="en-CA" sz="1200" kern="1200" dirty="0">
                <a:solidFill>
                  <a:schemeClr val="tx1"/>
                </a:solidFill>
                <a:effectLst/>
                <a:latin typeface="+mn-lt"/>
                <a:ea typeface="+mn-ea"/>
                <a:cs typeface="+mn-cs"/>
              </a:rPr>
              <a:t>If you initiate an application, then check with me if it’s in the portal, you’ll know you have selected the correct option to be in the UVic pool of applicants.  </a:t>
            </a:r>
          </a:p>
          <a:p>
            <a:pPr lvl="0"/>
            <a:r>
              <a:rPr lang="en-CA" sz="1200" kern="1200" dirty="0">
                <a:solidFill>
                  <a:schemeClr val="tx1"/>
                </a:solidFill>
                <a:effectLst/>
                <a:latin typeface="+mn-lt"/>
                <a:ea typeface="+mn-ea"/>
                <a:cs typeface="+mn-cs"/>
              </a:rPr>
              <a:t>In the event of a system-wide technical problem – which does happen from time to time – we will know that you are an applicant in this competition and we will be able to provide you with information and instructions.</a:t>
            </a:r>
          </a:p>
          <a:p>
            <a:r>
              <a:rPr lang="en-CA" sz="1200" kern="1200" dirty="0">
                <a:solidFill>
                  <a:schemeClr val="tx1"/>
                </a:solidFill>
                <a:effectLst/>
                <a:latin typeface="+mn-lt"/>
                <a:ea typeface="+mn-ea"/>
                <a:cs typeface="+mn-cs"/>
              </a:rPr>
              <a:t>If you are experiencing technical difficulties with your application, contact the SSHRC help desk for support. </a:t>
            </a:r>
          </a:p>
          <a:p>
            <a:endParaRPr lang="en-CA" sz="1400" kern="1200" dirty="0">
              <a:solidFill>
                <a:schemeClr val="tx1"/>
              </a:solidFill>
              <a:effectLst/>
              <a:latin typeface="+mn-lt"/>
              <a:ea typeface="+mn-ea"/>
              <a:cs typeface="+mn-cs"/>
            </a:endParaRPr>
          </a:p>
          <a:p>
            <a:endParaRPr lang="en-CA" sz="11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7</a:t>
            </a:fld>
            <a:endParaRPr lang="en-US"/>
          </a:p>
        </p:txBody>
      </p:sp>
    </p:spTree>
    <p:extLst>
      <p:ext uri="{BB962C8B-B14F-4D97-AF65-F5344CB8AC3E}">
        <p14:creationId xmlns:p14="http://schemas.microsoft.com/office/powerpoint/2010/main" val="3532750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It is very important that your transcripts meet both the SSHRC requirements, and UVic requirements </a:t>
            </a:r>
            <a:r>
              <a:rPr lang="en-CA" sz="1200" b="1" kern="1200" dirty="0">
                <a:solidFill>
                  <a:schemeClr val="tx1"/>
                </a:solidFill>
                <a:effectLst/>
                <a:latin typeface="+mn-lt"/>
                <a:ea typeface="+mn-ea"/>
                <a:cs typeface="+mn-cs"/>
              </a:rPr>
              <a:t>or </a:t>
            </a:r>
            <a:r>
              <a:rPr lang="en-CA" sz="1200" kern="1200" dirty="0">
                <a:solidFill>
                  <a:schemeClr val="tx1"/>
                </a:solidFill>
                <a:effectLst/>
                <a:latin typeface="+mn-lt"/>
                <a:ea typeface="+mn-ea"/>
                <a:cs typeface="+mn-cs"/>
              </a:rPr>
              <a:t>you risk having your application disqualified.</a:t>
            </a:r>
          </a:p>
          <a:p>
            <a:pPr lvl="0"/>
            <a:r>
              <a:rPr lang="en-CA" sz="1200" kern="1200" dirty="0">
                <a:solidFill>
                  <a:schemeClr val="tx1"/>
                </a:solidFill>
                <a:effectLst/>
                <a:latin typeface="+mn-lt"/>
                <a:ea typeface="+mn-ea"/>
                <a:cs typeface="+mn-cs"/>
              </a:rPr>
              <a:t>Your transcripts must be complete.  You must have transcripts for all post-secondary studies including transfer credit, study abroad, and programs not completed.  If you participated in international exchange and those courses are listed in your home institution’s transcript, it must include a letter grade or score, not just a complete or incomplete designation.  If a score isn’t included you will need an official transcript from the host institution.</a:t>
            </a:r>
          </a:p>
          <a:p>
            <a:pPr lvl="0"/>
            <a:r>
              <a:rPr lang="en-CA" sz="1200" kern="1200" dirty="0">
                <a:solidFill>
                  <a:schemeClr val="tx1"/>
                </a:solidFill>
                <a:effectLst/>
                <a:latin typeface="+mn-lt"/>
                <a:ea typeface="+mn-ea"/>
                <a:cs typeface="+mn-cs"/>
              </a:rPr>
              <a:t>Your transcripts must be up-to-date </a:t>
            </a:r>
            <a:r>
              <a:rPr lang="en-CA" sz="1200" u="sng" kern="1200" dirty="0">
                <a:solidFill>
                  <a:schemeClr val="tx1"/>
                </a:solidFill>
                <a:effectLst/>
                <a:latin typeface="+mn-lt"/>
                <a:ea typeface="+mn-ea"/>
                <a:cs typeface="+mn-cs"/>
              </a:rPr>
              <a:t>including fall 2025 registration</a:t>
            </a:r>
            <a:r>
              <a:rPr lang="en-CA" sz="1200" kern="1200" dirty="0">
                <a:solidFill>
                  <a:schemeClr val="tx1"/>
                </a:solidFill>
                <a:effectLst/>
                <a:latin typeface="+mn-lt"/>
                <a:ea typeface="+mn-ea"/>
                <a:cs typeface="+mn-cs"/>
              </a:rPr>
              <a:t>.  This is important for proof of registration and the months of study eligibility requirement.</a:t>
            </a:r>
          </a:p>
          <a:p>
            <a:pPr lvl="0"/>
            <a:r>
              <a:rPr lang="en-CA" sz="1200" b="1" kern="1200" dirty="0">
                <a:solidFill>
                  <a:schemeClr val="tx1"/>
                </a:solidFill>
                <a:effectLst/>
                <a:latin typeface="+mn-lt"/>
                <a:ea typeface="+mn-ea"/>
                <a:cs typeface="+mn-cs"/>
              </a:rPr>
              <a:t>Transcripts from other institutions must be official</a:t>
            </a:r>
            <a:r>
              <a:rPr lang="en-CA" sz="1200" kern="1200" dirty="0">
                <a:solidFill>
                  <a:schemeClr val="tx1"/>
                </a:solidFill>
                <a:effectLst/>
                <a:latin typeface="+mn-lt"/>
                <a:ea typeface="+mn-ea"/>
                <a:cs typeface="+mn-cs"/>
              </a:rPr>
              <a:t>.</a:t>
            </a:r>
          </a:p>
          <a:p>
            <a:pPr lvl="0"/>
            <a:r>
              <a:rPr lang="en-CA" sz="1200" kern="1200" dirty="0">
                <a:solidFill>
                  <a:schemeClr val="tx1"/>
                </a:solidFill>
                <a:effectLst/>
                <a:latin typeface="+mn-lt"/>
                <a:ea typeface="+mn-ea"/>
                <a:cs typeface="+mn-cs"/>
              </a:rPr>
              <a:t>An official UVic transcript is preferred but an unofficial is accepted.  You can access an administrative transcript through your Online Tools.</a:t>
            </a:r>
          </a:p>
          <a:p>
            <a:pPr lvl="0"/>
            <a:r>
              <a:rPr lang="en-CA" sz="1200" kern="1200" dirty="0">
                <a:solidFill>
                  <a:schemeClr val="tx1"/>
                </a:solidFill>
                <a:effectLst/>
                <a:latin typeface="+mn-lt"/>
                <a:ea typeface="+mn-ea"/>
                <a:cs typeface="+mn-cs"/>
              </a:rPr>
              <a:t>Include o</a:t>
            </a:r>
            <a:r>
              <a:rPr lang="en-CA" sz="1200" b="1" kern="1200" dirty="0">
                <a:solidFill>
                  <a:schemeClr val="tx1"/>
                </a:solidFill>
                <a:effectLst/>
                <a:latin typeface="+mn-lt"/>
                <a:ea typeface="+mn-ea"/>
                <a:cs typeface="+mn-cs"/>
              </a:rPr>
              <a:t>ne copy of the legend for each transcript</a:t>
            </a:r>
            <a:r>
              <a:rPr lang="en-CA" sz="1200" kern="1200" dirty="0">
                <a:solidFill>
                  <a:schemeClr val="tx1"/>
                </a:solidFill>
                <a:effectLst/>
                <a:latin typeface="+mn-lt"/>
                <a:ea typeface="+mn-ea"/>
                <a:cs typeface="+mn-cs"/>
              </a:rPr>
              <a:t>, including the UVic transcript.</a:t>
            </a:r>
          </a:p>
          <a:p>
            <a:pPr lvl="0"/>
            <a:r>
              <a:rPr lang="en-CA" sz="1200" kern="1200" dirty="0">
                <a:solidFill>
                  <a:schemeClr val="tx1"/>
                </a:solidFill>
                <a:effectLst/>
                <a:latin typeface="+mn-lt"/>
                <a:ea typeface="+mn-ea"/>
                <a:cs typeface="+mn-cs"/>
              </a:rPr>
              <a:t>Your transcript must be in English, French, or accompanied by a certified translation.</a:t>
            </a:r>
          </a:p>
          <a:p>
            <a:pPr lvl="0"/>
            <a:r>
              <a:rPr lang="en-CA" sz="1200" kern="1200" dirty="0">
                <a:solidFill>
                  <a:schemeClr val="tx1"/>
                </a:solidFill>
                <a:effectLst/>
                <a:latin typeface="+mn-lt"/>
                <a:ea typeface="+mn-ea"/>
                <a:cs typeface="+mn-cs"/>
              </a:rPr>
              <a:t>When ordering transcripts, request that they be sent to you, not FGS.</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8</a:t>
            </a:fld>
            <a:endParaRPr lang="en-US"/>
          </a:p>
        </p:txBody>
      </p:sp>
    </p:spTree>
    <p:extLst>
      <p:ext uri="{BB962C8B-B14F-4D97-AF65-F5344CB8AC3E}">
        <p14:creationId xmlns:p14="http://schemas.microsoft.com/office/powerpoint/2010/main" val="420169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1. Ask your referees to upload their Letter of Appraisal form well in advance of your application deadline. Provide your referees with a copy of your draft application and the </a:t>
            </a:r>
            <a:r>
              <a:rPr lang="en-CA" sz="1200" b="1" u="sng" kern="1200" dirty="0">
                <a:solidFill>
                  <a:schemeClr val="tx1"/>
                </a:solidFill>
                <a:effectLst/>
                <a:latin typeface="+mn-lt"/>
                <a:ea typeface="+mn-ea"/>
                <a:cs typeface="+mn-cs"/>
                <a:hlinkClick r:id="rId3"/>
              </a:rPr>
              <a:t>Letter of Appraisal form – Instructions for referees</a:t>
            </a:r>
            <a:r>
              <a:rPr lang="en-CA" sz="1200" b="1" kern="1200" dirty="0">
                <a:solidFill>
                  <a:schemeClr val="tx1"/>
                </a:solidFill>
                <a:effectLst/>
                <a:latin typeface="+mn-lt"/>
                <a:ea typeface="+mn-ea"/>
                <a:cs typeface="+mn-cs"/>
              </a:rPr>
              <a:t>.</a:t>
            </a:r>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You will enter their contact information into the online form which will then generate an email with a link they can use to upload their form to your application.  </a:t>
            </a:r>
            <a:r>
              <a:rPr lang="en-CA" sz="1200" b="1" kern="1200" dirty="0">
                <a:solidFill>
                  <a:schemeClr val="tx1"/>
                </a:solidFill>
                <a:effectLst/>
                <a:latin typeface="+mn-lt"/>
                <a:ea typeface="+mn-ea"/>
                <a:cs typeface="+mn-cs"/>
              </a:rPr>
              <a:t>Set an earlier deadline for your referees</a:t>
            </a:r>
            <a:r>
              <a:rPr lang="en-CA" sz="1200" kern="1200" dirty="0">
                <a:solidFill>
                  <a:schemeClr val="tx1"/>
                </a:solidFill>
                <a:effectLst/>
                <a:latin typeface="+mn-lt"/>
                <a:ea typeface="+mn-ea"/>
                <a:cs typeface="+mn-cs"/>
              </a:rPr>
              <a:t> *(</a:t>
            </a:r>
            <a:r>
              <a:rPr lang="en-CA" sz="1200" b="1" u="sng" kern="1200" dirty="0">
                <a:solidFill>
                  <a:schemeClr val="tx1"/>
                </a:solidFill>
                <a:effectLst/>
                <a:latin typeface="+mn-lt"/>
                <a:ea typeface="+mn-ea"/>
                <a:cs typeface="+mn-cs"/>
              </a:rPr>
              <a:t>earlier</a:t>
            </a:r>
            <a:r>
              <a:rPr lang="en-CA" sz="1200" kern="1200" dirty="0">
                <a:solidFill>
                  <a:schemeClr val="tx1"/>
                </a:solidFill>
                <a:effectLst/>
                <a:latin typeface="+mn-lt"/>
                <a:ea typeface="+mn-ea"/>
                <a:cs typeface="+mn-cs"/>
              </a:rPr>
              <a:t> than September 24</a:t>
            </a:r>
            <a:r>
              <a:rPr lang="en-CA" sz="1200" kern="1200" baseline="30000" dirty="0">
                <a:solidFill>
                  <a:schemeClr val="tx1"/>
                </a:solidFill>
                <a:effectLst/>
                <a:latin typeface="+mn-lt"/>
                <a:ea typeface="+mn-ea"/>
                <a:cs typeface="+mn-cs"/>
              </a:rPr>
              <a:t>th</a:t>
            </a:r>
            <a:r>
              <a:rPr lang="en-CA" sz="1200" kern="1200" dirty="0">
                <a:solidFill>
                  <a:schemeClr val="tx1"/>
                </a:solidFill>
                <a:effectLst/>
                <a:latin typeface="+mn-lt"/>
                <a:ea typeface="+mn-ea"/>
                <a:cs typeface="+mn-cs"/>
              </a:rPr>
              <a:t>), as you will not be able to submit your application until those forms are complete and attached to your application.</a:t>
            </a:r>
          </a:p>
          <a:p>
            <a:pPr lvl="0"/>
            <a:r>
              <a:rPr lang="en-CA" sz="1200" kern="1200" dirty="0">
                <a:solidFill>
                  <a:schemeClr val="tx1"/>
                </a:solidFill>
                <a:effectLst/>
                <a:latin typeface="+mn-lt"/>
                <a:ea typeface="+mn-ea"/>
                <a:cs typeface="+mn-cs"/>
              </a:rPr>
              <a:t>2. Assemble your transcripts pdf.</a:t>
            </a:r>
          </a:p>
          <a:p>
            <a:pPr lvl="0"/>
            <a:r>
              <a:rPr lang="en-CA" sz="1200" kern="1200" dirty="0">
                <a:solidFill>
                  <a:schemeClr val="tx1"/>
                </a:solidFill>
                <a:effectLst/>
                <a:latin typeface="+mn-lt"/>
                <a:ea typeface="+mn-ea"/>
                <a:cs typeface="+mn-cs"/>
              </a:rPr>
              <a:t>3. Seek feedback from your supervisor and SSHRC coach.</a:t>
            </a:r>
          </a:p>
          <a:p>
            <a:pPr lvl="0"/>
            <a:r>
              <a:rPr lang="en-CA" sz="1200" kern="1200" dirty="0">
                <a:solidFill>
                  <a:schemeClr val="tx1"/>
                </a:solidFill>
                <a:effectLst/>
                <a:latin typeface="+mn-lt"/>
                <a:ea typeface="+mn-ea"/>
                <a:cs typeface="+mn-cs"/>
              </a:rPr>
              <a:t>4. Submit your application prior to the deadline </a:t>
            </a:r>
            <a:r>
              <a:rPr lang="en-CA" sz="1200" b="1" kern="1200" dirty="0">
                <a:solidFill>
                  <a:schemeClr val="tx1"/>
                </a:solidFill>
                <a:effectLst/>
                <a:latin typeface="+mn-lt"/>
                <a:ea typeface="+mn-ea"/>
                <a:cs typeface="+mn-cs"/>
              </a:rPr>
              <a:t>to allow time to resolve any technical issues</a:t>
            </a:r>
            <a:r>
              <a:rPr lang="en-CA" sz="1200" kern="1200" dirty="0">
                <a:solidFill>
                  <a:schemeClr val="tx1"/>
                </a:solidFill>
                <a:effectLst/>
                <a:latin typeface="+mn-lt"/>
                <a:ea typeface="+mn-ea"/>
                <a:cs typeface="+mn-cs"/>
              </a:rPr>
              <a:t>.  Remember that technical support is through SSHRC, not UVic.</a:t>
            </a:r>
          </a:p>
          <a:p>
            <a:pPr lvl="0"/>
            <a:r>
              <a:rPr lang="en-CA" sz="1200" kern="1200" dirty="0">
                <a:solidFill>
                  <a:schemeClr val="tx1"/>
                </a:solidFill>
                <a:effectLst/>
                <a:latin typeface="+mn-lt"/>
                <a:ea typeface="+mn-ea"/>
                <a:cs typeface="+mn-cs"/>
              </a:rPr>
              <a:t>5. Monitor your UVic preferred email for communications from me or my office (FGS).  We will contact you at the email you provided in your Online Tools.</a:t>
            </a:r>
          </a:p>
          <a:p>
            <a:endParaRPr lang="en-CA" dirty="0"/>
          </a:p>
        </p:txBody>
      </p:sp>
      <p:sp>
        <p:nvSpPr>
          <p:cNvPr id="4" name="Slide Number Placeholder 3"/>
          <p:cNvSpPr>
            <a:spLocks noGrp="1"/>
          </p:cNvSpPr>
          <p:nvPr>
            <p:ph type="sldNum" sz="quarter" idx="5"/>
          </p:nvPr>
        </p:nvSpPr>
        <p:spPr/>
        <p:txBody>
          <a:bodyPr/>
          <a:lstStyle/>
          <a:p>
            <a:fld id="{E7725CF2-3302-D948-BF01-550CF443BDA2}" type="slidenum">
              <a:rPr lang="en-US" smtClean="0"/>
              <a:t>9</a:t>
            </a:fld>
            <a:endParaRPr lang="en-US"/>
          </a:p>
        </p:txBody>
      </p:sp>
    </p:spTree>
    <p:extLst>
      <p:ext uri="{BB962C8B-B14F-4D97-AF65-F5344CB8AC3E}">
        <p14:creationId xmlns:p14="http://schemas.microsoft.com/office/powerpoint/2010/main" val="1126284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F909D-5583-F6A4-B783-8DE6F219D339}"/>
              </a:ext>
            </a:extLst>
          </p:cNvPr>
          <p:cNvSpPr>
            <a:spLocks noGrp="1"/>
          </p:cNvSpPr>
          <p:nvPr>
            <p:ph type="title"/>
          </p:nvPr>
        </p:nvSpPr>
        <p:spPr>
          <a:xfrm>
            <a:off x="628650" y="1245179"/>
            <a:ext cx="4873792" cy="993775"/>
          </a:xfrm>
          <a:prstGeom prst="rect">
            <a:avLst/>
          </a:prstGeom>
        </p:spPr>
        <p:txBody>
          <a:bodyPr/>
          <a:lstStyle>
            <a:lvl1pPr>
              <a:defRPr sz="3200" b="0" i="0">
                <a:solidFill>
                  <a:srgbClr val="036EB3"/>
                </a:solidFill>
                <a:latin typeface="Noto Sans" panose="020B0502040504020204" pitchFamily="34" charset="0"/>
                <a:ea typeface="Noto Sans" panose="020B0502040504020204" pitchFamily="34" charset="0"/>
                <a:cs typeface="Noto Sans" panose="020B0502040504020204" pitchFamily="34" charset="0"/>
              </a:defRPr>
            </a:lvl1pPr>
          </a:lstStyle>
          <a:p>
            <a:r>
              <a:rPr lang="en-US" dirty="0"/>
              <a:t>Click to edit Master title</a:t>
            </a:r>
          </a:p>
        </p:txBody>
      </p:sp>
    </p:spTree>
    <p:extLst>
      <p:ext uri="{BB962C8B-B14F-4D97-AF65-F5344CB8AC3E}">
        <p14:creationId xmlns:p14="http://schemas.microsoft.com/office/powerpoint/2010/main" val="2080752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hasCustomPrompt="1"/>
          </p:nvPr>
        </p:nvSpPr>
        <p:spPr>
          <a:xfrm>
            <a:off x="396041" y="274638"/>
            <a:ext cx="3798970" cy="1217278"/>
          </a:xfrm>
        </p:spPr>
        <p:txBody>
          <a:bodyPr/>
          <a:lstStyle/>
          <a:p>
            <a:r>
              <a:rPr lang="en-US" dirty="0"/>
              <a:t>Click to edit </a:t>
            </a:r>
            <a:br>
              <a:rPr lang="en-US" dirty="0"/>
            </a:br>
            <a:r>
              <a:rPr lang="en-US" dirty="0"/>
              <a:t>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652337"/>
            <a:ext cx="3798970" cy="3064042"/>
          </a:xfrm>
        </p:spPr>
        <p:txBody>
          <a:bodyPr/>
          <a:lstStyle/>
          <a:p>
            <a:pPr lvl="0"/>
            <a:r>
              <a:rPr lang="en-US" dirty="0"/>
              <a:t>Click to edit Master text</a:t>
            </a:r>
          </a:p>
          <a:p>
            <a:pPr lvl="1"/>
            <a:r>
              <a:rPr lang="en-US" dirty="0"/>
              <a:t>Second level</a:t>
            </a:r>
          </a:p>
        </p:txBody>
      </p:sp>
      <p:sp>
        <p:nvSpPr>
          <p:cNvPr id="6" name="Picture Placeholder 5">
            <a:extLst>
              <a:ext uri="{FF2B5EF4-FFF2-40B4-BE49-F238E27FC236}">
                <a16:creationId xmlns:a16="http://schemas.microsoft.com/office/drawing/2014/main" id="{B5407534-7220-C9EE-B470-1582C22D62F5}"/>
              </a:ext>
            </a:extLst>
          </p:cNvPr>
          <p:cNvSpPr>
            <a:spLocks noGrp="1"/>
          </p:cNvSpPr>
          <p:nvPr>
            <p:ph type="pic" sz="quarter" idx="10"/>
          </p:nvPr>
        </p:nvSpPr>
        <p:spPr>
          <a:xfrm>
            <a:off x="4427621" y="1"/>
            <a:ext cx="4716379" cy="4868862"/>
          </a:xfrm>
        </p:spPr>
        <p:txBody>
          <a:bodyPr>
            <a:normAutofit/>
          </a:bodyPr>
          <a:lstStyle>
            <a:lvl1pPr marL="0" indent="0">
              <a:buFontTx/>
              <a:buNone/>
              <a:defRPr sz="1800"/>
            </a:lvl1pPr>
          </a:lstStyle>
          <a:p>
            <a:endParaRPr lang="en-US" dirty="0"/>
          </a:p>
        </p:txBody>
      </p:sp>
    </p:spTree>
    <p:extLst>
      <p:ext uri="{BB962C8B-B14F-4D97-AF65-F5344CB8AC3E}">
        <p14:creationId xmlns:p14="http://schemas.microsoft.com/office/powerpoint/2010/main" val="3242985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F909D-5583-F6A4-B783-8DE6F219D339}"/>
              </a:ext>
            </a:extLst>
          </p:cNvPr>
          <p:cNvSpPr>
            <a:spLocks noGrp="1"/>
          </p:cNvSpPr>
          <p:nvPr>
            <p:ph type="title"/>
          </p:nvPr>
        </p:nvSpPr>
        <p:spPr>
          <a:xfrm>
            <a:off x="628649" y="1245179"/>
            <a:ext cx="5034213" cy="993775"/>
          </a:xfrm>
          <a:prstGeom prst="rect">
            <a:avLst/>
          </a:prstGeom>
        </p:spPr>
        <p:txBody>
          <a:bodyPr/>
          <a:lstStyle>
            <a:lvl1pPr>
              <a:defRPr sz="3200" b="0" i="0">
                <a:solidFill>
                  <a:schemeClr val="bg1"/>
                </a:solidFill>
                <a:latin typeface="Noto Sans" panose="020B0502040504020204" pitchFamily="34" charset="0"/>
                <a:ea typeface="Noto Sans" panose="020B0502040504020204" pitchFamily="34" charset="0"/>
                <a:cs typeface="Noto Sans" panose="020B0502040504020204" pitchFamily="34" charset="0"/>
              </a:defRPr>
            </a:lvl1pPr>
          </a:lstStyle>
          <a:p>
            <a:r>
              <a:rPr lang="en-US" dirty="0"/>
              <a:t>Click to edit Master title</a:t>
            </a:r>
          </a:p>
        </p:txBody>
      </p:sp>
    </p:spTree>
    <p:extLst>
      <p:ext uri="{BB962C8B-B14F-4D97-AF65-F5344CB8AC3E}">
        <p14:creationId xmlns:p14="http://schemas.microsoft.com/office/powerpoint/2010/main" val="336681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97E1A-E7E1-2EE6-CC35-03F8B51CAACF}"/>
              </a:ext>
            </a:extLst>
          </p:cNvPr>
          <p:cNvSpPr>
            <a:spLocks noGrp="1"/>
          </p:cNvSpPr>
          <p:nvPr>
            <p:ph type="title"/>
          </p:nvPr>
        </p:nvSpPr>
        <p:spPr/>
        <p:txBody>
          <a:bodyPr/>
          <a:lstStyle/>
          <a:p>
            <a:r>
              <a:rPr lang="en-US" dirty="0"/>
              <a:t>Click to edit Master title</a:t>
            </a:r>
          </a:p>
        </p:txBody>
      </p:sp>
      <p:sp>
        <p:nvSpPr>
          <p:cNvPr id="3" name="Content Placeholder 2">
            <a:extLst>
              <a:ext uri="{FF2B5EF4-FFF2-40B4-BE49-F238E27FC236}">
                <a16:creationId xmlns:a16="http://schemas.microsoft.com/office/drawing/2014/main" id="{E3A64EAF-EFA5-42AE-B3E2-800F911DEC8A}"/>
              </a:ext>
            </a:extLst>
          </p:cNvPr>
          <p:cNvSpPr>
            <a:spLocks noGrp="1"/>
          </p:cNvSpPr>
          <p:nvPr>
            <p:ph idx="1"/>
          </p:nvPr>
        </p:nvSpPr>
        <p:spPr>
          <a:xfrm>
            <a:off x="404061" y="1187115"/>
            <a:ext cx="8226591" cy="3525420"/>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1530049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p:nvPr>
        </p:nvSpPr>
        <p:spPr/>
        <p:txBody>
          <a:bodyPr/>
          <a:lstStyle/>
          <a:p>
            <a:r>
              <a:rPr lang="en-US" dirty="0"/>
              <a:t>Click to edit 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185529"/>
            <a:ext cx="3867150" cy="3595017"/>
          </a:xfrm>
        </p:spPr>
        <p:txBody>
          <a:bodyPr/>
          <a:lstStyle/>
          <a:p>
            <a:pPr lvl="0"/>
            <a:r>
              <a:rPr lang="en-US" dirty="0"/>
              <a:t>Click to edit Master text</a:t>
            </a:r>
          </a:p>
          <a:p>
            <a:pPr lvl="1"/>
            <a:r>
              <a:rPr lang="en-US" dirty="0"/>
              <a:t>Second level</a:t>
            </a:r>
          </a:p>
        </p:txBody>
      </p:sp>
      <p:sp>
        <p:nvSpPr>
          <p:cNvPr id="4" name="Content Placeholder 3">
            <a:extLst>
              <a:ext uri="{FF2B5EF4-FFF2-40B4-BE49-F238E27FC236}">
                <a16:creationId xmlns:a16="http://schemas.microsoft.com/office/drawing/2014/main" id="{898C72F3-2C9E-B99D-C021-1797173065B5}"/>
              </a:ext>
            </a:extLst>
          </p:cNvPr>
          <p:cNvSpPr>
            <a:spLocks noGrp="1"/>
          </p:cNvSpPr>
          <p:nvPr>
            <p:ph sz="half" idx="2"/>
          </p:nvPr>
        </p:nvSpPr>
        <p:spPr>
          <a:xfrm>
            <a:off x="4744452" y="1185530"/>
            <a:ext cx="3867150" cy="3595016"/>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419768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hasCustomPrompt="1"/>
          </p:nvPr>
        </p:nvSpPr>
        <p:spPr>
          <a:xfrm>
            <a:off x="396041" y="274638"/>
            <a:ext cx="3798970" cy="1217278"/>
          </a:xfrm>
        </p:spPr>
        <p:txBody>
          <a:bodyPr/>
          <a:lstStyle/>
          <a:p>
            <a:r>
              <a:rPr lang="en-US" dirty="0"/>
              <a:t>Click to edit </a:t>
            </a:r>
            <a:br>
              <a:rPr lang="en-US" dirty="0"/>
            </a:br>
            <a:r>
              <a:rPr lang="en-US" dirty="0"/>
              <a:t>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652337"/>
            <a:ext cx="3798970" cy="3064042"/>
          </a:xfrm>
        </p:spPr>
        <p:txBody>
          <a:bodyPr/>
          <a:lstStyle/>
          <a:p>
            <a:pPr lvl="0"/>
            <a:r>
              <a:rPr lang="en-US" dirty="0"/>
              <a:t>Click to edit Master text</a:t>
            </a:r>
          </a:p>
          <a:p>
            <a:pPr lvl="1"/>
            <a:r>
              <a:rPr lang="en-US" dirty="0"/>
              <a:t>Second level</a:t>
            </a:r>
          </a:p>
        </p:txBody>
      </p:sp>
      <p:sp>
        <p:nvSpPr>
          <p:cNvPr id="6" name="Picture Placeholder 5">
            <a:extLst>
              <a:ext uri="{FF2B5EF4-FFF2-40B4-BE49-F238E27FC236}">
                <a16:creationId xmlns:a16="http://schemas.microsoft.com/office/drawing/2014/main" id="{B5407534-7220-C9EE-B470-1582C22D62F5}"/>
              </a:ext>
            </a:extLst>
          </p:cNvPr>
          <p:cNvSpPr>
            <a:spLocks noGrp="1"/>
          </p:cNvSpPr>
          <p:nvPr>
            <p:ph type="pic" sz="quarter" idx="10"/>
          </p:nvPr>
        </p:nvSpPr>
        <p:spPr>
          <a:xfrm>
            <a:off x="4427621" y="1"/>
            <a:ext cx="4716379" cy="4868862"/>
          </a:xfrm>
        </p:spPr>
        <p:txBody>
          <a:bodyPr>
            <a:normAutofit/>
          </a:bodyPr>
          <a:lstStyle>
            <a:lvl1pPr marL="0" indent="0">
              <a:buFontTx/>
              <a:buNone/>
              <a:defRPr sz="1800"/>
            </a:lvl1pPr>
          </a:lstStyle>
          <a:p>
            <a:endParaRPr lang="en-US" dirty="0"/>
          </a:p>
        </p:txBody>
      </p:sp>
    </p:spTree>
    <p:extLst>
      <p:ext uri="{BB962C8B-B14F-4D97-AF65-F5344CB8AC3E}">
        <p14:creationId xmlns:p14="http://schemas.microsoft.com/office/powerpoint/2010/main" val="3565485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F1A3485-A06D-A24B-1739-BE459E5D41F3}"/>
              </a:ext>
            </a:extLst>
          </p:cNvPr>
          <p:cNvSpPr>
            <a:spLocks noGrp="1"/>
          </p:cNvSpPr>
          <p:nvPr>
            <p:ph type="pic" sz="quarter" idx="10"/>
          </p:nvPr>
        </p:nvSpPr>
        <p:spPr>
          <a:xfrm>
            <a:off x="0" y="0"/>
            <a:ext cx="9144000" cy="4860925"/>
          </a:xfrm>
        </p:spPr>
        <p:txBody>
          <a:bodyPr>
            <a:normAutofit/>
          </a:bodyPr>
          <a:lstStyle>
            <a:lvl1pPr marL="0" indent="0">
              <a:buFontTx/>
              <a:buNone/>
              <a:defRPr sz="1800"/>
            </a:lvl1pPr>
          </a:lstStyle>
          <a:p>
            <a:endParaRPr lang="en-US" dirty="0"/>
          </a:p>
        </p:txBody>
      </p:sp>
      <p:sp>
        <p:nvSpPr>
          <p:cNvPr id="2" name="Title 1">
            <a:extLst>
              <a:ext uri="{FF2B5EF4-FFF2-40B4-BE49-F238E27FC236}">
                <a16:creationId xmlns:a16="http://schemas.microsoft.com/office/drawing/2014/main" id="{B9997E1A-E7E1-2EE6-CC35-03F8B51CAACF}"/>
              </a:ext>
            </a:extLst>
          </p:cNvPr>
          <p:cNvSpPr>
            <a:spLocks noGrp="1"/>
          </p:cNvSpPr>
          <p:nvPr>
            <p:ph type="title"/>
          </p:nvPr>
        </p:nvSpPr>
        <p:spPr>
          <a:xfrm>
            <a:off x="628650" y="1413627"/>
            <a:ext cx="7886700" cy="695909"/>
          </a:xfrm>
        </p:spPr>
        <p:txBody>
          <a:bodyPr/>
          <a:lstStyle>
            <a:lvl1pPr algn="ctr">
              <a:defRPr>
                <a:solidFill>
                  <a:schemeClr val="bg1"/>
                </a:solidFill>
              </a:defRPr>
            </a:lvl1pPr>
          </a:lstStyle>
          <a:p>
            <a:r>
              <a:rPr lang="en-US" dirty="0"/>
              <a:t>Click to edit Master title</a:t>
            </a:r>
          </a:p>
        </p:txBody>
      </p:sp>
    </p:spTree>
    <p:extLst>
      <p:ext uri="{BB962C8B-B14F-4D97-AF65-F5344CB8AC3E}">
        <p14:creationId xmlns:p14="http://schemas.microsoft.com/office/powerpoint/2010/main" val="2417352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8FAFEB3-3BD0-79FD-E8F9-856564D8775E}"/>
              </a:ext>
            </a:extLst>
          </p:cNvPr>
          <p:cNvSpPr>
            <a:spLocks noGrp="1"/>
          </p:cNvSpPr>
          <p:nvPr>
            <p:ph type="pic" idx="1"/>
          </p:nvPr>
        </p:nvSpPr>
        <p:spPr>
          <a:xfrm>
            <a:off x="0" y="0"/>
            <a:ext cx="9144000" cy="4860757"/>
          </a:xfrm>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427376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97E1A-E7E1-2EE6-CC35-03F8B51CAACF}"/>
              </a:ext>
            </a:extLst>
          </p:cNvPr>
          <p:cNvSpPr>
            <a:spLocks noGrp="1"/>
          </p:cNvSpPr>
          <p:nvPr>
            <p:ph type="title"/>
          </p:nvPr>
        </p:nvSpPr>
        <p:spPr>
          <a:xfrm>
            <a:off x="396041" y="274638"/>
            <a:ext cx="8162422" cy="695909"/>
          </a:xfrm>
        </p:spPr>
        <p:txBody>
          <a:bodyPr/>
          <a:lstStyle/>
          <a:p>
            <a:r>
              <a:rPr lang="en-US" dirty="0"/>
              <a:t>Click to edit Master title</a:t>
            </a:r>
          </a:p>
        </p:txBody>
      </p:sp>
      <p:sp>
        <p:nvSpPr>
          <p:cNvPr id="3" name="Content Placeholder 2">
            <a:extLst>
              <a:ext uri="{FF2B5EF4-FFF2-40B4-BE49-F238E27FC236}">
                <a16:creationId xmlns:a16="http://schemas.microsoft.com/office/drawing/2014/main" id="{E3A64EAF-EFA5-42AE-B3E2-800F911DEC8A}"/>
              </a:ext>
            </a:extLst>
          </p:cNvPr>
          <p:cNvSpPr>
            <a:spLocks noGrp="1"/>
          </p:cNvSpPr>
          <p:nvPr>
            <p:ph idx="1"/>
          </p:nvPr>
        </p:nvSpPr>
        <p:spPr>
          <a:xfrm>
            <a:off x="404061" y="1187115"/>
            <a:ext cx="8154401" cy="3525420"/>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332650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CE29-7529-38B8-8F9E-CFFF80CFB45B}"/>
              </a:ext>
            </a:extLst>
          </p:cNvPr>
          <p:cNvSpPr>
            <a:spLocks noGrp="1"/>
          </p:cNvSpPr>
          <p:nvPr>
            <p:ph type="title"/>
          </p:nvPr>
        </p:nvSpPr>
        <p:spPr/>
        <p:txBody>
          <a:bodyPr/>
          <a:lstStyle/>
          <a:p>
            <a:r>
              <a:rPr lang="en-US" dirty="0"/>
              <a:t>Click to edit Master title</a:t>
            </a:r>
          </a:p>
        </p:txBody>
      </p:sp>
      <p:sp>
        <p:nvSpPr>
          <p:cNvPr id="3" name="Content Placeholder 2">
            <a:extLst>
              <a:ext uri="{FF2B5EF4-FFF2-40B4-BE49-F238E27FC236}">
                <a16:creationId xmlns:a16="http://schemas.microsoft.com/office/drawing/2014/main" id="{9DB05C58-2CD4-D126-B408-B16F4949D482}"/>
              </a:ext>
            </a:extLst>
          </p:cNvPr>
          <p:cNvSpPr>
            <a:spLocks noGrp="1"/>
          </p:cNvSpPr>
          <p:nvPr>
            <p:ph sz="half" idx="1"/>
          </p:nvPr>
        </p:nvSpPr>
        <p:spPr>
          <a:xfrm>
            <a:off x="396041" y="1185529"/>
            <a:ext cx="3867150" cy="3595017"/>
          </a:xfrm>
        </p:spPr>
        <p:txBody>
          <a:bodyPr/>
          <a:lstStyle/>
          <a:p>
            <a:pPr lvl="0"/>
            <a:r>
              <a:rPr lang="en-US" dirty="0"/>
              <a:t>Click to edit Master text</a:t>
            </a:r>
          </a:p>
          <a:p>
            <a:pPr lvl="1"/>
            <a:r>
              <a:rPr lang="en-US" dirty="0"/>
              <a:t>Second level</a:t>
            </a:r>
          </a:p>
        </p:txBody>
      </p:sp>
      <p:sp>
        <p:nvSpPr>
          <p:cNvPr id="4" name="Content Placeholder 3">
            <a:extLst>
              <a:ext uri="{FF2B5EF4-FFF2-40B4-BE49-F238E27FC236}">
                <a16:creationId xmlns:a16="http://schemas.microsoft.com/office/drawing/2014/main" id="{898C72F3-2C9E-B99D-C021-1797173065B5}"/>
              </a:ext>
            </a:extLst>
          </p:cNvPr>
          <p:cNvSpPr>
            <a:spLocks noGrp="1"/>
          </p:cNvSpPr>
          <p:nvPr>
            <p:ph sz="half" idx="2"/>
          </p:nvPr>
        </p:nvSpPr>
        <p:spPr>
          <a:xfrm>
            <a:off x="4648200" y="1185530"/>
            <a:ext cx="3867150" cy="3595016"/>
          </a:xfrm>
        </p:spPr>
        <p:txBody>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3571450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3.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D164CC-AF7C-9B41-A01E-8DA48FEE0F36}"/>
              </a:ext>
            </a:extLst>
          </p:cNvPr>
          <p:cNvPicPr>
            <a:picLocks noChangeAspect="1"/>
          </p:cNvPicPr>
          <p:nvPr userDrawn="1"/>
        </p:nvPicPr>
        <p:blipFill>
          <a:blip r:embed="rId4"/>
          <a:stretch>
            <a:fillRect/>
          </a:stretch>
        </p:blipFill>
        <p:spPr>
          <a:xfrm>
            <a:off x="0" y="-153699"/>
            <a:ext cx="0" cy="0"/>
          </a:xfrm>
          <a:prstGeom prst="rect">
            <a:avLst/>
          </a:prstGeom>
        </p:spPr>
      </p:pic>
    </p:spTree>
    <p:extLst>
      <p:ext uri="{BB962C8B-B14F-4D97-AF65-F5344CB8AC3E}">
        <p14:creationId xmlns:p14="http://schemas.microsoft.com/office/powerpoint/2010/main" val="445884180"/>
      </p:ext>
    </p:extLst>
  </p:cSld>
  <p:clrMap bg1="lt1" tx1="dk1" bg2="lt2" tx2="dk2" accent1="accent1" accent2="accent2" accent3="accent3" accent4="accent4" accent5="accent5" accent6="accent6" hlink="hlink" folHlink="folHlink"/>
  <p:sldLayoutIdLst>
    <p:sldLayoutId id="2147483931" r:id="rId1"/>
  </p:sldLayoutIdLst>
  <p:hf hdr="0"/>
  <p:txStyles>
    <p:titleStyle>
      <a:lvl1pPr algn="l" defTabSz="514350" rtl="0" eaLnBrk="1" latinLnBrk="0" hangingPunct="1">
        <a:lnSpc>
          <a:spcPts val="4300"/>
        </a:lnSpc>
        <a:spcBef>
          <a:spcPct val="0"/>
        </a:spcBef>
        <a:buNone/>
        <a:defRPr sz="4200" b="0" i="0" kern="1200" cap="none" baseline="0">
          <a:solidFill>
            <a:schemeClr val="tx2"/>
          </a:solidFill>
          <a:latin typeface="Noto Sans Light" panose="020B0402040504020204" pitchFamily="34" charset="0"/>
          <a:ea typeface="+mj-ea"/>
          <a:cs typeface="Noto Sans Light" panose="020B0402040504020204" pitchFamily="34" charset="0"/>
        </a:defRPr>
      </a:lvl1pPr>
    </p:titleStyle>
    <p:bodyStyle>
      <a:lvl1pPr marL="0" marR="0" indent="0" algn="l" defTabSz="514350" rtl="0" eaLnBrk="1" fontAlgn="auto" latinLnBrk="0" hangingPunct="1">
        <a:lnSpc>
          <a:spcPct val="100000"/>
        </a:lnSpc>
        <a:spcBef>
          <a:spcPts val="0"/>
        </a:spcBef>
        <a:spcAft>
          <a:spcPts val="0"/>
        </a:spcAft>
        <a:buClrTx/>
        <a:buSzPct val="85000"/>
        <a:buFontTx/>
        <a:buNone/>
        <a:tabLst/>
        <a:defRPr sz="2800" b="0" i="0" kern="1200">
          <a:solidFill>
            <a:schemeClr val="tx2"/>
          </a:solidFill>
          <a:latin typeface="Noto Sans Light" panose="020B0402040504020204" pitchFamily="34" charset="0"/>
          <a:ea typeface="+mn-ea"/>
          <a:cs typeface="Noto Sans Light" panose="020B0402040504020204" pitchFamily="34" charset="0"/>
        </a:defRPr>
      </a:lvl1pPr>
      <a:lvl2pPr marL="403225" marR="0" indent="-22383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2pPr>
      <a:lvl3pPr marL="628650" marR="0" indent="-22542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3pPr>
      <a:lvl4pPr marL="808038" marR="0" indent="-17938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4pPr>
      <a:lvl5pPr marL="989013" marR="0" indent="-18097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pos="260" userDrawn="1">
          <p15:clr>
            <a:srgbClr val="F26B43"/>
          </p15:clr>
        </p15:guide>
        <p15:guide id="4" orient="horz" pos="2981" userDrawn="1">
          <p15:clr>
            <a:srgbClr val="F26B43"/>
          </p15:clr>
        </p15:guide>
        <p15:guide id="5" pos="272" userDrawn="1">
          <p15:clr>
            <a:srgbClr val="F26B43"/>
          </p15:clr>
        </p15:guide>
        <p15:guide id="6" pos="5488" userDrawn="1">
          <p15:clr>
            <a:srgbClr val="F26B43"/>
          </p15:clr>
        </p15:guide>
        <p15:guide id="7" orient="horz" pos="583" userDrawn="1">
          <p15:clr>
            <a:srgbClr val="F26B43"/>
          </p15:clr>
        </p15:guide>
        <p15:guide id="8" orient="horz" pos="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D164CC-AF7C-9B41-A01E-8DA48FEE0F36}"/>
              </a:ext>
            </a:extLst>
          </p:cNvPr>
          <p:cNvPicPr>
            <a:picLocks noChangeAspect="1"/>
          </p:cNvPicPr>
          <p:nvPr userDrawn="1"/>
        </p:nvPicPr>
        <p:blipFill>
          <a:blip r:embed="rId4"/>
          <a:stretch>
            <a:fillRect/>
          </a:stretch>
        </p:blipFill>
        <p:spPr>
          <a:xfrm>
            <a:off x="0" y="-153699"/>
            <a:ext cx="0" cy="0"/>
          </a:xfrm>
          <a:prstGeom prst="rect">
            <a:avLst/>
          </a:prstGeom>
        </p:spPr>
      </p:pic>
    </p:spTree>
    <p:extLst>
      <p:ext uri="{BB962C8B-B14F-4D97-AF65-F5344CB8AC3E}">
        <p14:creationId xmlns:p14="http://schemas.microsoft.com/office/powerpoint/2010/main" val="216750390"/>
      </p:ext>
    </p:extLst>
  </p:cSld>
  <p:clrMap bg1="lt1" tx1="dk1" bg2="lt2" tx2="dk2" accent1="accent1" accent2="accent2" accent3="accent3" accent4="accent4" accent5="accent5" accent6="accent6" hlink="hlink" folHlink="folHlink"/>
  <p:sldLayoutIdLst>
    <p:sldLayoutId id="2147483933" r:id="rId1"/>
  </p:sldLayoutIdLst>
  <p:hf hdr="0"/>
  <p:txStyles>
    <p:titleStyle>
      <a:lvl1pPr algn="l" defTabSz="514350" rtl="0" eaLnBrk="1" latinLnBrk="0" hangingPunct="1">
        <a:lnSpc>
          <a:spcPts val="4300"/>
        </a:lnSpc>
        <a:spcBef>
          <a:spcPct val="0"/>
        </a:spcBef>
        <a:buNone/>
        <a:defRPr sz="4200" b="0" i="0" kern="1200" cap="none" baseline="0">
          <a:solidFill>
            <a:schemeClr val="tx2"/>
          </a:solidFill>
          <a:latin typeface="Noto Sans Light" panose="020B0402040504020204" pitchFamily="34" charset="0"/>
          <a:ea typeface="+mj-ea"/>
          <a:cs typeface="Noto Sans Light" panose="020B0402040504020204" pitchFamily="34" charset="0"/>
        </a:defRPr>
      </a:lvl1pPr>
    </p:titleStyle>
    <p:bodyStyle>
      <a:lvl1pPr marL="0" marR="0" indent="0" algn="l" defTabSz="514350" rtl="0" eaLnBrk="1" fontAlgn="auto" latinLnBrk="0" hangingPunct="1">
        <a:lnSpc>
          <a:spcPct val="100000"/>
        </a:lnSpc>
        <a:spcBef>
          <a:spcPts val="0"/>
        </a:spcBef>
        <a:spcAft>
          <a:spcPts val="0"/>
        </a:spcAft>
        <a:buClrTx/>
        <a:buSzPct val="85000"/>
        <a:buFontTx/>
        <a:buNone/>
        <a:tabLst/>
        <a:defRPr sz="2800" b="0" i="0" kern="1200">
          <a:solidFill>
            <a:schemeClr val="tx2"/>
          </a:solidFill>
          <a:latin typeface="Noto Sans Light" panose="020B0402040504020204" pitchFamily="34" charset="0"/>
          <a:ea typeface="+mn-ea"/>
          <a:cs typeface="Noto Sans Light" panose="020B0402040504020204" pitchFamily="34" charset="0"/>
        </a:defRPr>
      </a:lvl1pPr>
      <a:lvl2pPr marL="403225" marR="0" indent="-22383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2pPr>
      <a:lvl3pPr marL="628650" marR="0" indent="-22542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3pPr>
      <a:lvl4pPr marL="808038" marR="0" indent="-179388"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4pPr>
      <a:lvl5pPr marL="989013" marR="0" indent="-180975" algn="l" defTabSz="514350" rtl="0" eaLnBrk="1" fontAlgn="auto" latinLnBrk="0" hangingPunct="1">
        <a:lnSpc>
          <a:spcPct val="100000"/>
        </a:lnSpc>
        <a:spcBef>
          <a:spcPts val="0"/>
        </a:spcBef>
        <a:spcAft>
          <a:spcPts val="0"/>
        </a:spcAft>
        <a:buClrTx/>
        <a:buSzPct val="85000"/>
        <a:buFont typeface="Wingdings" pitchFamily="2" charset="2"/>
        <a:buChar char="§"/>
        <a:tabLst/>
        <a:defRPr sz="2000" b="0" i="0" kern="1200">
          <a:solidFill>
            <a:schemeClr val="tx2"/>
          </a:solidFill>
          <a:latin typeface="Noto Sans Light" panose="020B0402040504020204" pitchFamily="34" charset="0"/>
          <a:ea typeface="+mn-ea"/>
          <a:cs typeface="Noto Sans Light" panose="020B0402040504020204" pitchFamily="34"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pos="260" userDrawn="1">
          <p15:clr>
            <a:srgbClr val="F26B43"/>
          </p15:clr>
        </p15:guide>
        <p15:guide id="4" orient="horz" pos="2981" userDrawn="1">
          <p15:clr>
            <a:srgbClr val="F26B43"/>
          </p15:clr>
        </p15:guide>
        <p15:guide id="5" pos="272" userDrawn="1">
          <p15:clr>
            <a:srgbClr val="F26B43"/>
          </p15:clr>
        </p15:guide>
        <p15:guide id="6" pos="5488" userDrawn="1">
          <p15:clr>
            <a:srgbClr val="F26B43"/>
          </p15:clr>
        </p15:guide>
        <p15:guide id="7" orient="horz" pos="583" userDrawn="1">
          <p15:clr>
            <a:srgbClr val="F26B43"/>
          </p15:clr>
        </p15:guide>
        <p15:guide id="8" orient="horz" pos="83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CA1F4-A1E8-AB66-6187-7C9EAB63FB83}"/>
              </a:ext>
            </a:extLst>
          </p:cNvPr>
          <p:cNvSpPr>
            <a:spLocks noGrp="1"/>
          </p:cNvSpPr>
          <p:nvPr>
            <p:ph type="title"/>
          </p:nvPr>
        </p:nvSpPr>
        <p:spPr>
          <a:xfrm>
            <a:off x="396041" y="274638"/>
            <a:ext cx="8234612" cy="695909"/>
          </a:xfrm>
          <a:prstGeom prst="rect">
            <a:avLst/>
          </a:prstGeom>
        </p:spPr>
        <p:txBody>
          <a:bodyPr vert="horz" lIns="91440" tIns="45720" rIns="91440" bIns="45720" rtlCol="0" anchor="ctr">
            <a:normAutofit/>
          </a:bodyPr>
          <a:lstStyle/>
          <a:p>
            <a:r>
              <a:rPr lang="en-US" dirty="0"/>
              <a:t>Click to edit Master title</a:t>
            </a:r>
          </a:p>
        </p:txBody>
      </p:sp>
      <p:sp>
        <p:nvSpPr>
          <p:cNvPr id="3" name="Text Placeholder 2">
            <a:extLst>
              <a:ext uri="{FF2B5EF4-FFF2-40B4-BE49-F238E27FC236}">
                <a16:creationId xmlns:a16="http://schemas.microsoft.com/office/drawing/2014/main" id="{9E91A40C-A7D6-F091-3A92-CB442D8560E8}"/>
              </a:ext>
            </a:extLst>
          </p:cNvPr>
          <p:cNvSpPr>
            <a:spLocks noGrp="1"/>
          </p:cNvSpPr>
          <p:nvPr>
            <p:ph type="body" idx="1"/>
          </p:nvPr>
        </p:nvSpPr>
        <p:spPr>
          <a:xfrm>
            <a:off x="396041" y="1187116"/>
            <a:ext cx="8234612" cy="3445209"/>
          </a:xfrm>
          <a:prstGeom prst="rect">
            <a:avLst/>
          </a:prstGeom>
        </p:spPr>
        <p:txBody>
          <a:bodyPr vert="horz" lIns="91440" tIns="45720" rIns="91440" bIns="45720" rtlCol="0">
            <a:normAutofit/>
          </a:bodyPr>
          <a:lstStyle/>
          <a:p>
            <a:pPr lvl="0"/>
            <a:r>
              <a:rPr lang="en-US" dirty="0"/>
              <a:t>Click to edit Master text</a:t>
            </a:r>
          </a:p>
          <a:p>
            <a:pPr lvl="1"/>
            <a:r>
              <a:rPr lang="en-US" dirty="0"/>
              <a:t>Second level</a:t>
            </a:r>
          </a:p>
          <a:p>
            <a:pPr lvl="2"/>
            <a:endParaRPr lang="en-US" dirty="0"/>
          </a:p>
        </p:txBody>
      </p:sp>
    </p:spTree>
    <p:extLst>
      <p:ext uri="{BB962C8B-B14F-4D97-AF65-F5344CB8AC3E}">
        <p14:creationId xmlns:p14="http://schemas.microsoft.com/office/powerpoint/2010/main" val="2404270698"/>
      </p:ext>
    </p:extLst>
  </p:cSld>
  <p:clrMap bg1="lt1" tx1="dk1" bg2="lt2" tx2="dk2" accent1="accent1" accent2="accent2" accent3="accent3" accent4="accent4" accent5="accent5" accent6="accent6" hlink="hlink" folHlink="folHlink"/>
  <p:sldLayoutIdLst>
    <p:sldLayoutId id="2147483988" r:id="rId1"/>
    <p:sldLayoutId id="2147483990" r:id="rId2"/>
    <p:sldLayoutId id="2147484011" r:id="rId3"/>
    <p:sldLayoutId id="2147483997" r:id="rId4"/>
    <p:sldLayoutId id="2147483995" r:id="rId5"/>
  </p:sldLayoutIdLst>
  <p:txStyles>
    <p:titleStyle>
      <a:lvl1pPr algn="l" defTabSz="914400" rtl="0" eaLnBrk="1" latinLnBrk="0" hangingPunct="1">
        <a:lnSpc>
          <a:spcPct val="100000"/>
        </a:lnSpc>
        <a:spcBef>
          <a:spcPct val="0"/>
        </a:spcBef>
        <a:buNone/>
        <a:defRPr sz="3000" b="0" i="0" kern="1200" baseline="0">
          <a:solidFill>
            <a:srgbClr val="036EB3"/>
          </a:solidFill>
          <a:latin typeface="Noto Sans" panose="020B0502040504020204" pitchFamily="34" charset="0"/>
          <a:ea typeface="Noto Sans" panose="020B0502040504020204" pitchFamily="34" charset="0"/>
          <a:cs typeface="Noto Sans" panose="020B0502040504020204" pitchFamily="34" charset="0"/>
        </a:defRPr>
      </a:lvl1pPr>
    </p:titleStyle>
    <p:bodyStyle>
      <a:lvl1pPr marL="228600" indent="-228600" algn="l" defTabSz="914400" rtl="0" eaLnBrk="1" latinLnBrk="0" hangingPunct="1">
        <a:lnSpc>
          <a:spcPct val="90000"/>
        </a:lnSpc>
        <a:spcBef>
          <a:spcPts val="1000"/>
        </a:spcBef>
        <a:buClr>
          <a:srgbClr val="036EB3"/>
        </a:buClr>
        <a:buFont typeface="Arial" panose="020B0604020202020204" pitchFamily="34" charset="0"/>
        <a:buChar char="•"/>
        <a:defRPr sz="24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1pPr>
      <a:lvl2pPr marL="685800" indent="-228600" algn="l" defTabSz="914400" rtl="0" eaLnBrk="1" latinLnBrk="0" hangingPunct="1">
        <a:lnSpc>
          <a:spcPct val="90000"/>
        </a:lnSpc>
        <a:spcBef>
          <a:spcPts val="500"/>
        </a:spcBef>
        <a:buClr>
          <a:srgbClr val="036EB3"/>
        </a:buClr>
        <a:buFont typeface="Arial" panose="020B0604020202020204" pitchFamily="34" charset="0"/>
        <a:buChar char="•"/>
        <a:defRPr sz="20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5CA1F4-A1E8-AB66-6187-7C9EAB63FB83}"/>
              </a:ext>
            </a:extLst>
          </p:cNvPr>
          <p:cNvSpPr>
            <a:spLocks noGrp="1"/>
          </p:cNvSpPr>
          <p:nvPr>
            <p:ph type="title"/>
          </p:nvPr>
        </p:nvSpPr>
        <p:spPr>
          <a:xfrm>
            <a:off x="396040" y="274638"/>
            <a:ext cx="8154401" cy="695909"/>
          </a:xfrm>
          <a:prstGeom prst="rect">
            <a:avLst/>
          </a:prstGeom>
        </p:spPr>
        <p:txBody>
          <a:bodyPr vert="horz" lIns="91440" tIns="45720" rIns="91440" bIns="45720" rtlCol="0" anchor="ctr">
            <a:normAutofit/>
          </a:bodyPr>
          <a:lstStyle/>
          <a:p>
            <a:r>
              <a:rPr lang="en-US" dirty="0"/>
              <a:t>Click to edit Master title</a:t>
            </a:r>
          </a:p>
        </p:txBody>
      </p:sp>
      <p:sp>
        <p:nvSpPr>
          <p:cNvPr id="3" name="Text Placeholder 2">
            <a:extLst>
              <a:ext uri="{FF2B5EF4-FFF2-40B4-BE49-F238E27FC236}">
                <a16:creationId xmlns:a16="http://schemas.microsoft.com/office/drawing/2014/main" id="{9E91A40C-A7D6-F091-3A92-CB442D8560E8}"/>
              </a:ext>
            </a:extLst>
          </p:cNvPr>
          <p:cNvSpPr>
            <a:spLocks noGrp="1"/>
          </p:cNvSpPr>
          <p:nvPr>
            <p:ph type="body" idx="1"/>
          </p:nvPr>
        </p:nvSpPr>
        <p:spPr>
          <a:xfrm>
            <a:off x="396041" y="1187116"/>
            <a:ext cx="8154400" cy="3445209"/>
          </a:xfrm>
          <a:prstGeom prst="rect">
            <a:avLst/>
          </a:prstGeom>
        </p:spPr>
        <p:txBody>
          <a:bodyPr vert="horz" lIns="91440" tIns="45720" rIns="91440" bIns="45720" rtlCol="0">
            <a:normAutofit/>
          </a:bodyPr>
          <a:lstStyle/>
          <a:p>
            <a:pPr lvl="0"/>
            <a:r>
              <a:rPr lang="en-US" dirty="0"/>
              <a:t>Click to edit Master text</a:t>
            </a:r>
          </a:p>
          <a:p>
            <a:pPr lvl="1"/>
            <a:r>
              <a:rPr lang="en-US" dirty="0"/>
              <a:t>Second level</a:t>
            </a:r>
          </a:p>
        </p:txBody>
      </p:sp>
    </p:spTree>
    <p:extLst>
      <p:ext uri="{BB962C8B-B14F-4D97-AF65-F5344CB8AC3E}">
        <p14:creationId xmlns:p14="http://schemas.microsoft.com/office/powerpoint/2010/main" val="229408019"/>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2" r:id="rId3"/>
  </p:sldLayoutIdLst>
  <p:txStyles>
    <p:titleStyle>
      <a:lvl1pPr algn="l" defTabSz="914400" rtl="0" eaLnBrk="1" latinLnBrk="0" hangingPunct="1">
        <a:lnSpc>
          <a:spcPct val="100000"/>
        </a:lnSpc>
        <a:spcBef>
          <a:spcPct val="0"/>
        </a:spcBef>
        <a:buNone/>
        <a:defRPr sz="3000" b="0" i="0" kern="1200" baseline="0">
          <a:solidFill>
            <a:srgbClr val="FFFFFF"/>
          </a:solidFill>
          <a:latin typeface="Noto Sans" panose="020B0502040504020204" pitchFamily="34" charset="0"/>
          <a:ea typeface="Noto Sans" panose="020B0502040504020204" pitchFamily="34" charset="0"/>
          <a:cs typeface="Noto Sans" panose="020B0502040504020204" pitchFamily="34" charset="0"/>
        </a:defRPr>
      </a:lvl1pPr>
    </p:titleStyle>
    <p:bodyStyle>
      <a:lvl1pPr marL="228600" indent="-228600" algn="l" defTabSz="914400" rtl="0" eaLnBrk="1" latinLnBrk="0" hangingPunct="1">
        <a:lnSpc>
          <a:spcPct val="90000"/>
        </a:lnSpc>
        <a:spcBef>
          <a:spcPts val="1000"/>
        </a:spcBef>
        <a:buClr>
          <a:srgbClr val="036EB3"/>
        </a:buClr>
        <a:buFont typeface="Arial" panose="020B0604020202020204" pitchFamily="34" charset="0"/>
        <a:buChar char="•"/>
        <a:defRPr sz="2400" b="0" i="0" kern="1200">
          <a:solidFill>
            <a:schemeClr val="bg1"/>
          </a:solidFill>
          <a:latin typeface="Noto Sans Light" panose="020B0402040504020204" pitchFamily="34" charset="0"/>
          <a:ea typeface="Noto Sans Light" panose="020B0402040504020204" pitchFamily="34" charset="0"/>
          <a:cs typeface="Noto Sans Light" panose="020B0402040504020204" pitchFamily="34" charset="0"/>
        </a:defRPr>
      </a:lvl1pPr>
      <a:lvl2pPr marL="685800" indent="-228600" algn="l" defTabSz="914400" rtl="0" eaLnBrk="1" latinLnBrk="0" hangingPunct="1">
        <a:lnSpc>
          <a:spcPct val="90000"/>
        </a:lnSpc>
        <a:spcBef>
          <a:spcPts val="500"/>
        </a:spcBef>
        <a:buClr>
          <a:srgbClr val="036EB3"/>
        </a:buClr>
        <a:buFont typeface="Arial" panose="020B0604020202020204" pitchFamily="34" charset="0"/>
        <a:buChar char="•"/>
        <a:defRPr sz="2000" b="0" i="0" kern="1200">
          <a:solidFill>
            <a:schemeClr val="bg1"/>
          </a:solidFill>
          <a:latin typeface="Noto Sans Light" panose="020B0402040504020204" pitchFamily="34" charset="0"/>
          <a:ea typeface="Noto Sans Light" panose="020B0402040504020204" pitchFamily="34" charset="0"/>
          <a:cs typeface="Noto Sans Light" panose="020B04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002858"/>
          </a:solidFill>
          <a:latin typeface="Noto Sans Light" panose="020B0402040504020204" pitchFamily="34" charset="0"/>
          <a:ea typeface="Noto Sans Light" panose="020B0402040504020204" pitchFamily="34" charset="0"/>
          <a:cs typeface="Noto Sans Light" panose="020B04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sshrc-crsh.canada.ca/en/funding/opportunities/canada-graduate-research-scholarships/doctoral-program/2025/competition/instructions/applicant.aspx" TargetMode="External"/><Relationship Id="rId3" Type="http://schemas.openxmlformats.org/officeDocument/2006/relationships/slideLayout" Target="../slideLayouts/slideLayout4.xml"/><Relationship Id="rId7" Type="http://schemas.openxmlformats.org/officeDocument/2006/relationships/hyperlink" Target="https://www.nserc-crsng.gc.ca/Students-Etudiants/PG-CS/cgrsd-besrd_eng.asp" TargetMode="Externa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www.uvic.ca/graduatestudies/finances/search-funding/award-pages/canada-graduate-scholarships-doctoral.php" TargetMode="External"/><Relationship Id="rId11" Type="http://schemas.openxmlformats.org/officeDocument/2006/relationships/image" Target="../media/image7.png"/><Relationship Id="rId5" Type="http://schemas.openxmlformats.org/officeDocument/2006/relationships/hyperlink" Target="mailto:kathymcc@uvic.ca" TargetMode="External"/><Relationship Id="rId10" Type="http://schemas.openxmlformats.org/officeDocument/2006/relationships/hyperlink" Target="mailto:webgrant@sshrc-crsh.gc.ca" TargetMode="External"/><Relationship Id="rId4" Type="http://schemas.openxmlformats.org/officeDocument/2006/relationships/notesSlide" Target="../notesSlides/notesSlide10.xml"/><Relationship Id="rId9" Type="http://schemas.openxmlformats.org/officeDocument/2006/relationships/hyperlink" Target="https://sshrc-crsh.canada.ca/en/funding/opportunities/canada-graduate-research-scholarships/doctoral-program/2025/competition/instructions/letter-of-appraisal.aspx"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png"/><Relationship Id="rId5" Type="http://schemas.openxmlformats.org/officeDocument/2006/relationships/hyperlink" Target="https://www.uvic.ca/graduatestudies/finances/search-funding/award-pages/canada-graduate-scholarships-doctoral.php"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hyperlink" Target="https://webapps.nserc.ca/SSHRC/faces/logon.jsp?lang=en_CA"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hyperlink" Target="https://can01.safelinks.protection.outlook.com/?url=https%3A%2F%2Fwww.canada.ca%2Fen%2Fresearch-coordinating-committee%2Fprograms%2Fpolicies-directives%2Ftri-agency-policy-indigenous-citizenship-membership-affirmation.html&amp;data=05%7C02%7Ckathymcc%40uvic.ca%7Cf12964116d43471ecce008def7e1510e%7C9c61d3779894427cb13b1d6a51662b4e%7C0%7C0%7C639220744243744774%7CUnknown%7CTWFpbGZsb3d8eyJFbXB0eU1hcGkiOnRydWUsIlYiOiIwLjAuMDAwMCIsIlAiOiJXaW4zMiIsIkFOIjoiTWFpbCIsIldUIjoyfQ%3D%3D%7C0%7C%7C%7C&amp;sdata=e8L38bm5gz9fx9%2BM8r8YE0uMGv9X197y3HmBXxb%2FdUw%3D&amp;reserved=0" TargetMode="Externa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sshrc-crsh.canada.ca/funding-financement/nfrf-fnfr/resources-ressources/standards-normes-eng.aspx" TargetMode="External"/><Relationship Id="rId5" Type="http://schemas.openxmlformats.org/officeDocument/2006/relationships/hyperlink" Target="https://sshrc-crsh.canada.ca/en/funding/opportunities/canada-graduate-research-scholarships/doctoral-program/2025/competition/instructions/applicant.aspx#allowable-inclusions" TargetMode="Externa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7.png"/><Relationship Id="rId5" Type="http://schemas.openxmlformats.org/officeDocument/2006/relationships/hyperlink" Target="https://www.uvic.ca/graduatestudies/finances/search-funding/award-pages/canada-graduate-scholarships-doctoral.php"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7.png"/><Relationship Id="rId5" Type="http://schemas.openxmlformats.org/officeDocument/2006/relationships/hyperlink" Target="https://sshrc-crsh.canada.ca/en/funding/opportunities/canada-graduate-research-scholarships/doctoral-program/2025/competition/instructions/letter-of-appraisal.aspx" TargetMode="Externa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73C93-4BDF-07FB-E938-8719602FFB8A}"/>
              </a:ext>
            </a:extLst>
          </p:cNvPr>
          <p:cNvSpPr>
            <a:spLocks noGrp="1"/>
          </p:cNvSpPr>
          <p:nvPr>
            <p:ph type="title"/>
          </p:nvPr>
        </p:nvSpPr>
        <p:spPr>
          <a:xfrm>
            <a:off x="548463" y="1871331"/>
            <a:ext cx="5438997" cy="1515336"/>
          </a:xfrm>
        </p:spPr>
        <p:txBody>
          <a:bodyPr/>
          <a:lstStyle/>
          <a:p>
            <a:pPr>
              <a:lnSpc>
                <a:spcPct val="100000"/>
              </a:lnSpc>
              <a:spcBef>
                <a:spcPts val="0"/>
              </a:spcBef>
            </a:pPr>
            <a:r>
              <a:rPr lang="en-US" sz="5200" dirty="0">
                <a:solidFill>
                  <a:srgbClr val="002858"/>
                </a:solidFill>
              </a:rPr>
              <a:t>SSHRC CGRS-D</a:t>
            </a:r>
            <a:br>
              <a:rPr lang="en-US" sz="4000" dirty="0">
                <a:solidFill>
                  <a:srgbClr val="002858"/>
                </a:solidFill>
              </a:rPr>
            </a:br>
            <a:r>
              <a:rPr lang="en-US" sz="3000" dirty="0">
                <a:solidFill>
                  <a:srgbClr val="002858"/>
                </a:solidFill>
              </a:rPr>
              <a:t>Application advice &amp; support</a:t>
            </a:r>
            <a:br>
              <a:rPr lang="en-US" sz="3000" dirty="0">
                <a:solidFill>
                  <a:srgbClr val="002858"/>
                </a:solidFill>
              </a:rPr>
            </a:br>
            <a:br>
              <a:rPr lang="en-US" sz="800" dirty="0">
                <a:solidFill>
                  <a:srgbClr val="002858"/>
                </a:solidFill>
              </a:rPr>
            </a:br>
            <a:br>
              <a:rPr lang="en-US" sz="800" dirty="0">
                <a:solidFill>
                  <a:srgbClr val="002858"/>
                </a:solidFill>
              </a:rPr>
            </a:br>
            <a:r>
              <a:rPr lang="en-US" sz="2000" i="1" dirty="0">
                <a:solidFill>
                  <a:schemeClr val="accent2">
                    <a:lumMod val="50000"/>
                  </a:schemeClr>
                </a:solidFill>
              </a:rPr>
              <a:t>Voice recorded presentation</a:t>
            </a:r>
            <a:br>
              <a:rPr lang="en-US" sz="2800" dirty="0">
                <a:solidFill>
                  <a:schemeClr val="accent2">
                    <a:lumMod val="50000"/>
                  </a:schemeClr>
                </a:solidFill>
              </a:rPr>
            </a:br>
            <a:br>
              <a:rPr lang="en-US" sz="3000" dirty="0">
                <a:solidFill>
                  <a:srgbClr val="002858"/>
                </a:solidFill>
              </a:rPr>
            </a:br>
            <a:r>
              <a:rPr lang="en-US" sz="2000" dirty="0">
                <a:solidFill>
                  <a:srgbClr val="C00000"/>
                </a:solidFill>
                <a:latin typeface="Congenial Light" panose="020F0502020204030204" pitchFamily="2" charset="0"/>
              </a:rPr>
              <a:t>August 2026</a:t>
            </a:r>
            <a:br>
              <a:rPr lang="en-US" sz="3000" dirty="0">
                <a:solidFill>
                  <a:srgbClr val="C00000"/>
                </a:solidFill>
              </a:rPr>
            </a:br>
            <a:br>
              <a:rPr lang="en-US" sz="3000" dirty="0">
                <a:solidFill>
                  <a:srgbClr val="002858"/>
                </a:solidFill>
              </a:rPr>
            </a:br>
            <a:endParaRPr lang="en-CA" sz="1800" dirty="0"/>
          </a:p>
        </p:txBody>
      </p:sp>
      <p:pic>
        <p:nvPicPr>
          <p:cNvPr id="3" name="Picture 2" descr="University of Victoria Graduate Studies logo depicting three martlet birds above an open book.">
            <a:extLst>
              <a:ext uri="{FF2B5EF4-FFF2-40B4-BE49-F238E27FC236}">
                <a16:creationId xmlns:a16="http://schemas.microsoft.com/office/drawing/2014/main" id="{D0ECBD06-D3C7-90D4-8B6E-1DCE36B9309B}"/>
              </a:ext>
            </a:extLst>
          </p:cNvPr>
          <p:cNvPicPr>
            <a:picLocks noChangeAspect="1"/>
          </p:cNvPicPr>
          <p:nvPr/>
        </p:nvPicPr>
        <p:blipFill>
          <a:blip r:embed="rId5"/>
          <a:stretch>
            <a:fillRect/>
          </a:stretch>
        </p:blipFill>
        <p:spPr>
          <a:xfrm>
            <a:off x="633519" y="426792"/>
            <a:ext cx="1143000" cy="1124712"/>
          </a:xfrm>
          <a:prstGeom prst="rect">
            <a:avLst/>
          </a:prstGeom>
        </p:spPr>
      </p:pic>
      <p:pic>
        <p:nvPicPr>
          <p:cNvPr id="5" name="Recorded Sound">
            <a:hlinkClick r:id="" action="ppaction://media"/>
            <a:extLst>
              <a:ext uri="{FF2B5EF4-FFF2-40B4-BE49-F238E27FC236}">
                <a16:creationId xmlns:a16="http://schemas.microsoft.com/office/drawing/2014/main" id="{8EAE604D-00AA-1145-2728-09AB498FD75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041913" y="3260863"/>
            <a:ext cx="609600" cy="609600"/>
          </a:xfrm>
          <a:prstGeom prst="rect">
            <a:avLst/>
          </a:prstGeom>
        </p:spPr>
      </p:pic>
    </p:spTree>
    <p:extLst>
      <p:ext uri="{BB962C8B-B14F-4D97-AF65-F5344CB8AC3E}">
        <p14:creationId xmlns:p14="http://schemas.microsoft.com/office/powerpoint/2010/main" val="803271625"/>
      </p:ext>
    </p:extLst>
  </p:cSld>
  <p:clrMapOvr>
    <a:masterClrMapping/>
  </p:clrMapOvr>
  <mc:AlternateContent xmlns:mc="http://schemas.openxmlformats.org/markup-compatibility/2006">
    <mc:Choice xmlns:p14="http://schemas.microsoft.com/office/powerpoint/2010/main" Requires="p14">
      <p:transition spd="slow" p14:dur="2000" advTm="20889"/>
    </mc:Choice>
    <mc:Fallback>
      <p:transition spd="slow" advTm="208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8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BDE81-181D-50A5-EC3C-2E26A72EAE1B}"/>
              </a:ext>
            </a:extLst>
          </p:cNvPr>
          <p:cNvSpPr>
            <a:spLocks noGrp="1"/>
          </p:cNvSpPr>
          <p:nvPr>
            <p:ph type="title"/>
          </p:nvPr>
        </p:nvSpPr>
        <p:spPr/>
        <p:txBody>
          <a:bodyPr/>
          <a:lstStyle/>
          <a:p>
            <a:r>
              <a:rPr lang="en-US" dirty="0"/>
              <a:t>Contacts and resources</a:t>
            </a:r>
          </a:p>
        </p:txBody>
      </p:sp>
      <p:sp>
        <p:nvSpPr>
          <p:cNvPr id="3" name="Content Placeholder 2">
            <a:extLst>
              <a:ext uri="{FF2B5EF4-FFF2-40B4-BE49-F238E27FC236}">
                <a16:creationId xmlns:a16="http://schemas.microsoft.com/office/drawing/2014/main" id="{1333EB5F-0675-5D49-7FB3-9F26CF9D2D53}"/>
              </a:ext>
            </a:extLst>
          </p:cNvPr>
          <p:cNvSpPr>
            <a:spLocks noGrp="1"/>
          </p:cNvSpPr>
          <p:nvPr>
            <p:ph sz="half" idx="1"/>
          </p:nvPr>
        </p:nvSpPr>
        <p:spPr/>
        <p:txBody>
          <a:bodyPr/>
          <a:lstStyle/>
          <a:p>
            <a:pPr marL="0" indent="0">
              <a:buNone/>
            </a:pPr>
            <a:r>
              <a:rPr lang="en-US" sz="2800" b="1" dirty="0"/>
              <a:t>UVic</a:t>
            </a:r>
          </a:p>
          <a:p>
            <a:pPr marL="0" indent="0">
              <a:buNone/>
            </a:pPr>
            <a:r>
              <a:rPr lang="en-US" dirty="0"/>
              <a:t>Kathy McCarthy, Scholarship Officer </a:t>
            </a:r>
            <a:r>
              <a:rPr lang="en-US" dirty="0">
                <a:solidFill>
                  <a:schemeClr val="tx2">
                    <a:lumMod val="75000"/>
                    <a:lumOff val="25000"/>
                  </a:schemeClr>
                </a:solidFill>
                <a:hlinkClick r:id="rId5">
                  <a:extLst>
                    <a:ext uri="{A12FA001-AC4F-418D-AE19-62706E023703}">
                      <ahyp:hlinkClr xmlns:ahyp="http://schemas.microsoft.com/office/drawing/2018/hyperlinkcolor" val="tx"/>
                    </a:ext>
                  </a:extLst>
                </a:hlinkClick>
              </a:rPr>
              <a:t>kathymcc@uvic.ca</a:t>
            </a:r>
            <a:endParaRPr lang="en-US" dirty="0">
              <a:solidFill>
                <a:schemeClr val="tx2">
                  <a:lumMod val="75000"/>
                  <a:lumOff val="25000"/>
                </a:schemeClr>
              </a:solidFill>
            </a:endParaRPr>
          </a:p>
          <a:p>
            <a:pPr marL="0" indent="0">
              <a:buNone/>
            </a:pPr>
            <a:r>
              <a:rPr lang="en-US" dirty="0">
                <a:solidFill>
                  <a:schemeClr val="tx2">
                    <a:lumMod val="75000"/>
                    <a:lumOff val="25000"/>
                  </a:schemeClr>
                </a:solidFill>
                <a:hlinkClick r:id="rId6">
                  <a:extLst>
                    <a:ext uri="{A12FA001-AC4F-418D-AE19-62706E023703}">
                      <ahyp:hlinkClr xmlns:ahyp="http://schemas.microsoft.com/office/drawing/2018/hyperlinkcolor" val="tx"/>
                    </a:ext>
                  </a:extLst>
                </a:hlinkClick>
              </a:rPr>
              <a:t>UVic CGRS-D website</a:t>
            </a:r>
            <a:endParaRPr lang="en-US" dirty="0">
              <a:solidFill>
                <a:schemeClr val="tx2">
                  <a:lumMod val="75000"/>
                  <a:lumOff val="25000"/>
                </a:schemeClr>
              </a:solidFill>
            </a:endParaRPr>
          </a:p>
          <a:p>
            <a:r>
              <a:rPr lang="en-US" dirty="0"/>
              <a:t>UVic SSHRC coaches</a:t>
            </a:r>
          </a:p>
          <a:p>
            <a:r>
              <a:rPr lang="en-US" dirty="0"/>
              <a:t>Application deadline</a:t>
            </a:r>
          </a:p>
          <a:p>
            <a:r>
              <a:rPr lang="en-US" dirty="0"/>
              <a:t>SSHRC Q&amp;A dates</a:t>
            </a:r>
          </a:p>
        </p:txBody>
      </p:sp>
      <p:sp>
        <p:nvSpPr>
          <p:cNvPr id="4" name="Content Placeholder 3">
            <a:extLst>
              <a:ext uri="{FF2B5EF4-FFF2-40B4-BE49-F238E27FC236}">
                <a16:creationId xmlns:a16="http://schemas.microsoft.com/office/drawing/2014/main" id="{999A3EFD-75A1-CEFE-EF4D-BC420624F9B3}"/>
              </a:ext>
            </a:extLst>
          </p:cNvPr>
          <p:cNvSpPr>
            <a:spLocks noGrp="1"/>
          </p:cNvSpPr>
          <p:nvPr>
            <p:ph sz="half" idx="2"/>
          </p:nvPr>
        </p:nvSpPr>
        <p:spPr/>
        <p:txBody>
          <a:bodyPr/>
          <a:lstStyle/>
          <a:p>
            <a:pPr marL="0" indent="0">
              <a:buNone/>
            </a:pPr>
            <a:r>
              <a:rPr lang="en-US" sz="2800" b="1" dirty="0"/>
              <a:t>SSHRC</a:t>
            </a:r>
          </a:p>
          <a:p>
            <a:pPr marL="0" indent="0">
              <a:buNone/>
            </a:pPr>
            <a:r>
              <a:rPr lang="en-US" dirty="0">
                <a:solidFill>
                  <a:schemeClr val="tx2">
                    <a:lumMod val="75000"/>
                    <a:lumOff val="25000"/>
                  </a:schemeClr>
                </a:solidFill>
                <a:hlinkClick r:id="rId7">
                  <a:extLst>
                    <a:ext uri="{A12FA001-AC4F-418D-AE19-62706E023703}">
                      <ahyp:hlinkClr xmlns:ahyp="http://schemas.microsoft.com/office/drawing/2018/hyperlinkcolor" val="tx"/>
                    </a:ext>
                  </a:extLst>
                </a:hlinkClick>
              </a:rPr>
              <a:t>CGRS-D website</a:t>
            </a:r>
            <a:endParaRPr lang="en-US" dirty="0">
              <a:solidFill>
                <a:schemeClr val="tx2">
                  <a:lumMod val="75000"/>
                  <a:lumOff val="25000"/>
                </a:schemeClr>
              </a:solidFill>
            </a:endParaRPr>
          </a:p>
          <a:p>
            <a:r>
              <a:rPr lang="en-US" dirty="0">
                <a:solidFill>
                  <a:srgbClr val="036EB3"/>
                </a:solidFill>
                <a:hlinkClick r:id="rId8">
                  <a:extLst>
                    <a:ext uri="{A12FA001-AC4F-418D-AE19-62706E023703}">
                      <ahyp:hlinkClr xmlns:ahyp="http://schemas.microsoft.com/office/drawing/2018/hyperlinkcolor" val="tx"/>
                    </a:ext>
                  </a:extLst>
                </a:hlinkClick>
              </a:rPr>
              <a:t>Application instructions</a:t>
            </a:r>
            <a:endParaRPr lang="en-US" dirty="0">
              <a:solidFill>
                <a:srgbClr val="036EB3"/>
              </a:solidFill>
            </a:endParaRPr>
          </a:p>
          <a:p>
            <a:r>
              <a:rPr lang="en-US" dirty="0">
                <a:solidFill>
                  <a:srgbClr val="036EB3"/>
                </a:solidFill>
                <a:hlinkClick r:id="rId9">
                  <a:extLst>
                    <a:ext uri="{A12FA001-AC4F-418D-AE19-62706E023703}">
                      <ahyp:hlinkClr xmlns:ahyp="http://schemas.microsoft.com/office/drawing/2018/hyperlinkcolor" val="tx"/>
                    </a:ext>
                  </a:extLst>
                </a:hlinkClick>
              </a:rPr>
              <a:t>Referee instructions</a:t>
            </a:r>
            <a:endParaRPr lang="en-US" dirty="0">
              <a:solidFill>
                <a:srgbClr val="036EB3"/>
              </a:solidFill>
            </a:endParaRPr>
          </a:p>
          <a:p>
            <a:r>
              <a:rPr lang="en-US" dirty="0"/>
              <a:t>Helpdesk for accessibility and technical support </a:t>
            </a:r>
            <a:r>
              <a:rPr lang="en-US" dirty="0">
                <a:solidFill>
                  <a:srgbClr val="036EB3"/>
                </a:solidFill>
                <a:hlinkClick r:id="rId10">
                  <a:extLst>
                    <a:ext uri="{A12FA001-AC4F-418D-AE19-62706E023703}">
                      <ahyp:hlinkClr xmlns:ahyp="http://schemas.microsoft.com/office/drawing/2018/hyperlinkcolor" val="tx"/>
                    </a:ext>
                  </a:extLst>
                </a:hlinkClick>
              </a:rPr>
              <a:t>webgrant@sshrc-crsh.gc.ca</a:t>
            </a:r>
            <a:r>
              <a:rPr lang="en-US" dirty="0">
                <a:solidFill>
                  <a:srgbClr val="036EB3"/>
                </a:solidFill>
              </a:rPr>
              <a:t> </a:t>
            </a:r>
            <a:r>
              <a:rPr lang="en-US" dirty="0"/>
              <a:t>613-995-4273</a:t>
            </a:r>
          </a:p>
          <a:p>
            <a:pPr marL="0" indent="0">
              <a:buNone/>
            </a:pPr>
            <a:endParaRPr lang="en-US" dirty="0"/>
          </a:p>
        </p:txBody>
      </p:sp>
      <p:pic>
        <p:nvPicPr>
          <p:cNvPr id="5" name="Recorded Sound">
            <a:hlinkClick r:id="" action="ppaction://media"/>
            <a:extLst>
              <a:ext uri="{FF2B5EF4-FFF2-40B4-BE49-F238E27FC236}">
                <a16:creationId xmlns:a16="http://schemas.microsoft.com/office/drawing/2014/main" id="{D477BD28-E250-322D-6FB2-C74F4CE93C9A}"/>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723861" y="3957971"/>
            <a:ext cx="609600" cy="609600"/>
          </a:xfrm>
          <a:prstGeom prst="rect">
            <a:avLst/>
          </a:prstGeom>
        </p:spPr>
      </p:pic>
    </p:spTree>
    <p:extLst>
      <p:ext uri="{BB962C8B-B14F-4D97-AF65-F5344CB8AC3E}">
        <p14:creationId xmlns:p14="http://schemas.microsoft.com/office/powerpoint/2010/main" val="2767433851"/>
      </p:ext>
    </p:extLst>
  </p:cSld>
  <p:clrMapOvr>
    <a:masterClrMapping/>
  </p:clrMapOvr>
  <mc:AlternateContent xmlns:mc="http://schemas.openxmlformats.org/markup-compatibility/2006" xmlns:p14="http://schemas.microsoft.com/office/powerpoint/2010/main">
    <mc:Choice Requires="p14">
      <p:transition spd="slow" p14:dur="2000" advTm="48334"/>
    </mc:Choice>
    <mc:Fallback xmlns="">
      <p:transition spd="slow" advTm="483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997BD-A24F-3289-D57E-0FE3F073DF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380B6-7564-B52A-97BA-321138D99F1E}"/>
              </a:ext>
            </a:extLst>
          </p:cNvPr>
          <p:cNvSpPr>
            <a:spLocks noGrp="1"/>
          </p:cNvSpPr>
          <p:nvPr>
            <p:ph type="title"/>
          </p:nvPr>
        </p:nvSpPr>
        <p:spPr/>
        <p:txBody>
          <a:bodyPr>
            <a:normAutofit/>
          </a:bodyPr>
          <a:lstStyle/>
          <a:p>
            <a:r>
              <a:rPr lang="en-US" dirty="0"/>
              <a:t>Advice | Discussion | Questions</a:t>
            </a:r>
          </a:p>
        </p:txBody>
      </p:sp>
      <p:sp>
        <p:nvSpPr>
          <p:cNvPr id="3" name="Content Placeholder 2">
            <a:extLst>
              <a:ext uri="{FF2B5EF4-FFF2-40B4-BE49-F238E27FC236}">
                <a16:creationId xmlns:a16="http://schemas.microsoft.com/office/drawing/2014/main" id="{B6F7ACBD-8CB2-F955-E020-259868620124}"/>
              </a:ext>
            </a:extLst>
          </p:cNvPr>
          <p:cNvSpPr>
            <a:spLocks noGrp="1"/>
          </p:cNvSpPr>
          <p:nvPr>
            <p:ph idx="1"/>
          </p:nvPr>
        </p:nvSpPr>
        <p:spPr>
          <a:xfrm>
            <a:off x="404062" y="969885"/>
            <a:ext cx="8226591" cy="3525420"/>
          </a:xfrm>
        </p:spPr>
        <p:txBody>
          <a:bodyPr>
            <a:normAutofit/>
          </a:bodyPr>
          <a:lstStyle/>
          <a:p>
            <a:pPr marL="0" indent="0">
              <a:spcBef>
                <a:spcPts val="900"/>
              </a:spcBef>
              <a:buNone/>
            </a:pPr>
            <a:r>
              <a:rPr lang="en-US" sz="2200" b="1" dirty="0"/>
              <a:t>UVic’s SSHRC Coaches:</a:t>
            </a:r>
          </a:p>
          <a:p>
            <a:pPr marL="0" indent="0">
              <a:spcBef>
                <a:spcPts val="900"/>
              </a:spcBef>
              <a:buNone/>
            </a:pPr>
            <a:r>
              <a:rPr lang="en-US" sz="1600" i="1" dirty="0">
                <a:solidFill>
                  <a:srgbClr val="C00000"/>
                </a:solidFill>
              </a:rPr>
              <a:t>To ensure every applicant receives the appropriate support, your assigned coach will depend on the spelling of your surname. </a:t>
            </a:r>
            <a:r>
              <a:rPr lang="en-US" sz="1600" dirty="0"/>
              <a:t>The </a:t>
            </a:r>
            <a:r>
              <a:rPr lang="en-US" sz="1600" b="1" dirty="0"/>
              <a:t>FIRST LETTER </a:t>
            </a:r>
            <a:r>
              <a:rPr lang="en-US" sz="1600" dirty="0"/>
              <a:t>of your </a:t>
            </a:r>
            <a:r>
              <a:rPr lang="en-US" sz="1600" u="sng" dirty="0"/>
              <a:t>last name</a:t>
            </a:r>
            <a:r>
              <a:rPr lang="en-US" sz="1600" dirty="0"/>
              <a:t> determines who you contact:</a:t>
            </a:r>
          </a:p>
          <a:p>
            <a:pPr marL="0" indent="0">
              <a:spcBef>
                <a:spcPts val="900"/>
              </a:spcBef>
              <a:buNone/>
            </a:pPr>
            <a:endParaRPr lang="en-US" sz="1600" dirty="0">
              <a:solidFill>
                <a:srgbClr val="C00000"/>
              </a:solidFill>
            </a:endParaRPr>
          </a:p>
        </p:txBody>
      </p:sp>
      <p:graphicFrame>
        <p:nvGraphicFramePr>
          <p:cNvPr id="8" name="Table 7">
            <a:extLst>
              <a:ext uri="{FF2B5EF4-FFF2-40B4-BE49-F238E27FC236}">
                <a16:creationId xmlns:a16="http://schemas.microsoft.com/office/drawing/2014/main" id="{F01D3C70-414B-7618-9369-F90458C1B6CF}"/>
              </a:ext>
            </a:extLst>
          </p:cNvPr>
          <p:cNvGraphicFramePr>
            <a:graphicFrameLocks noGrp="1"/>
          </p:cNvGraphicFramePr>
          <p:nvPr/>
        </p:nvGraphicFramePr>
        <p:xfrm>
          <a:off x="588000" y="1943750"/>
          <a:ext cx="7000800" cy="1854200"/>
        </p:xfrm>
        <a:graphic>
          <a:graphicData uri="http://schemas.openxmlformats.org/drawingml/2006/table">
            <a:tbl>
              <a:tblPr firstRow="1" bandRow="1">
                <a:tableStyleId>{00A15C55-8517-42AA-B614-E9B94910E393}</a:tableStyleId>
              </a:tblPr>
              <a:tblGrid>
                <a:gridCol w="5129326">
                  <a:extLst>
                    <a:ext uri="{9D8B030D-6E8A-4147-A177-3AD203B41FA5}">
                      <a16:colId xmlns:a16="http://schemas.microsoft.com/office/drawing/2014/main" val="2208187188"/>
                    </a:ext>
                  </a:extLst>
                </a:gridCol>
                <a:gridCol w="1871474">
                  <a:extLst>
                    <a:ext uri="{9D8B030D-6E8A-4147-A177-3AD203B41FA5}">
                      <a16:colId xmlns:a16="http://schemas.microsoft.com/office/drawing/2014/main" val="2021818194"/>
                    </a:ext>
                  </a:extLst>
                </a:gridCol>
              </a:tblGrid>
              <a:tr h="370840">
                <a:tc>
                  <a:txBody>
                    <a:bodyPr/>
                    <a:lstStyle/>
                    <a:p>
                      <a:r>
                        <a:rPr lang="en-CA" dirty="0"/>
                        <a:t>SSHRC Coach</a:t>
                      </a:r>
                    </a:p>
                  </a:txBody>
                  <a:tcPr/>
                </a:tc>
                <a:tc>
                  <a:txBody>
                    <a:bodyPr/>
                    <a:lstStyle/>
                    <a:p>
                      <a:r>
                        <a:rPr lang="en-CA" dirty="0"/>
                        <a:t>Surnames</a:t>
                      </a:r>
                    </a:p>
                  </a:txBody>
                  <a:tcPr/>
                </a:tc>
                <a:extLst>
                  <a:ext uri="{0D108BD9-81ED-4DB2-BD59-A6C34878D82A}">
                    <a16:rowId xmlns:a16="http://schemas.microsoft.com/office/drawing/2014/main" val="1985844636"/>
                  </a:ext>
                </a:extLst>
              </a:tr>
              <a:tr h="370840">
                <a:tc>
                  <a:txBody>
                    <a:bodyPr/>
                    <a:lstStyle/>
                    <a:p>
                      <a:r>
                        <a:rPr lang="en-CA" dirty="0">
                          <a:solidFill>
                            <a:srgbClr val="002858"/>
                          </a:solidFill>
                        </a:rPr>
                        <a:t>Dr. Frederick Grouzet (fgrouzet@uvic.ca)</a:t>
                      </a:r>
                    </a:p>
                  </a:txBody>
                  <a:tcPr/>
                </a:tc>
                <a:tc>
                  <a:txBody>
                    <a:bodyPr/>
                    <a:lstStyle/>
                    <a:p>
                      <a:r>
                        <a:rPr lang="en-CA" dirty="0">
                          <a:solidFill>
                            <a:srgbClr val="002858"/>
                          </a:solidFill>
                        </a:rPr>
                        <a:t>A - G</a:t>
                      </a:r>
                    </a:p>
                  </a:txBody>
                  <a:tcPr/>
                </a:tc>
                <a:extLst>
                  <a:ext uri="{0D108BD9-81ED-4DB2-BD59-A6C34878D82A}">
                    <a16:rowId xmlns:a16="http://schemas.microsoft.com/office/drawing/2014/main" val="1833994727"/>
                  </a:ext>
                </a:extLst>
              </a:tr>
              <a:tr h="370840">
                <a:tc>
                  <a:txBody>
                    <a:bodyPr/>
                    <a:lstStyle/>
                    <a:p>
                      <a:r>
                        <a:rPr lang="en-CA" dirty="0">
                          <a:solidFill>
                            <a:srgbClr val="002858"/>
                          </a:solidFill>
                        </a:rPr>
                        <a:t>Dr. Alison Shields (ashields@uvic.ca)</a:t>
                      </a:r>
                    </a:p>
                  </a:txBody>
                  <a:tcPr/>
                </a:tc>
                <a:tc>
                  <a:txBody>
                    <a:bodyPr/>
                    <a:lstStyle/>
                    <a:p>
                      <a:r>
                        <a:rPr lang="en-CA" dirty="0">
                          <a:solidFill>
                            <a:srgbClr val="002858"/>
                          </a:solidFill>
                        </a:rPr>
                        <a:t>H - M</a:t>
                      </a:r>
                    </a:p>
                  </a:txBody>
                  <a:tcPr/>
                </a:tc>
                <a:extLst>
                  <a:ext uri="{0D108BD9-81ED-4DB2-BD59-A6C34878D82A}">
                    <a16:rowId xmlns:a16="http://schemas.microsoft.com/office/drawing/2014/main" val="2964867459"/>
                  </a:ext>
                </a:extLst>
              </a:tr>
              <a:tr h="370840">
                <a:tc>
                  <a:txBody>
                    <a:bodyPr/>
                    <a:lstStyle/>
                    <a:p>
                      <a:r>
                        <a:rPr lang="en-CA" dirty="0">
                          <a:solidFill>
                            <a:srgbClr val="002858"/>
                          </a:solidFill>
                        </a:rPr>
                        <a:t>Dr. Loren McClenachan (lorenm@uvic.ca)</a:t>
                      </a:r>
                    </a:p>
                  </a:txBody>
                  <a:tcPr/>
                </a:tc>
                <a:tc>
                  <a:txBody>
                    <a:bodyPr/>
                    <a:lstStyle/>
                    <a:p>
                      <a:r>
                        <a:rPr lang="en-CA" dirty="0">
                          <a:solidFill>
                            <a:srgbClr val="002858"/>
                          </a:solidFill>
                        </a:rPr>
                        <a:t>N - S</a:t>
                      </a:r>
                    </a:p>
                  </a:txBody>
                  <a:tcPr/>
                </a:tc>
                <a:extLst>
                  <a:ext uri="{0D108BD9-81ED-4DB2-BD59-A6C34878D82A}">
                    <a16:rowId xmlns:a16="http://schemas.microsoft.com/office/drawing/2014/main" val="4029040964"/>
                  </a:ext>
                </a:extLst>
              </a:tr>
              <a:tr h="370840">
                <a:tc>
                  <a:txBody>
                    <a:bodyPr/>
                    <a:lstStyle/>
                    <a:p>
                      <a:r>
                        <a:rPr lang="en-CA" dirty="0">
                          <a:solidFill>
                            <a:srgbClr val="002858"/>
                          </a:solidFill>
                        </a:rPr>
                        <a:t>Dr. Athena Madan (athenam@uvic.ca)</a:t>
                      </a:r>
                    </a:p>
                  </a:txBody>
                  <a:tcPr/>
                </a:tc>
                <a:tc>
                  <a:txBody>
                    <a:bodyPr/>
                    <a:lstStyle/>
                    <a:p>
                      <a:r>
                        <a:rPr lang="en-CA" dirty="0">
                          <a:solidFill>
                            <a:srgbClr val="002858"/>
                          </a:solidFill>
                        </a:rPr>
                        <a:t>T - Z</a:t>
                      </a:r>
                    </a:p>
                  </a:txBody>
                  <a:tcPr/>
                </a:tc>
                <a:extLst>
                  <a:ext uri="{0D108BD9-81ED-4DB2-BD59-A6C34878D82A}">
                    <a16:rowId xmlns:a16="http://schemas.microsoft.com/office/drawing/2014/main" val="1432185277"/>
                  </a:ext>
                </a:extLst>
              </a:tr>
            </a:tbl>
          </a:graphicData>
        </a:graphic>
      </p:graphicFrame>
      <p:pic>
        <p:nvPicPr>
          <p:cNvPr id="5" name="Recorded Sound">
            <a:hlinkClick r:id="" action="ppaction://media"/>
            <a:extLst>
              <a:ext uri="{FF2B5EF4-FFF2-40B4-BE49-F238E27FC236}">
                <a16:creationId xmlns:a16="http://schemas.microsoft.com/office/drawing/2014/main" id="{7D9A751B-B4CC-17DC-7095-4AD889A8F2D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73148" y="3910532"/>
            <a:ext cx="609600" cy="609600"/>
          </a:xfrm>
          <a:prstGeom prst="rect">
            <a:avLst/>
          </a:prstGeom>
        </p:spPr>
      </p:pic>
    </p:spTree>
    <p:extLst>
      <p:ext uri="{BB962C8B-B14F-4D97-AF65-F5344CB8AC3E}">
        <p14:creationId xmlns:p14="http://schemas.microsoft.com/office/powerpoint/2010/main" val="29453099"/>
      </p:ext>
    </p:extLst>
  </p:cSld>
  <p:clrMapOvr>
    <a:masterClrMapping/>
  </p:clrMapOvr>
  <mc:AlternateContent xmlns:mc="http://schemas.openxmlformats.org/markup-compatibility/2006">
    <mc:Choice xmlns:p14="http://schemas.microsoft.com/office/powerpoint/2010/main" Requires="p14">
      <p:transition spd="slow" p14:dur="2000" advTm="33090"/>
    </mc:Choice>
    <mc:Fallback>
      <p:transition spd="slow" advTm="33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0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CFB14-2AE9-14F8-85FE-BC16A7F86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432DC-8702-833C-D21C-BE4DD0322F88}"/>
              </a:ext>
            </a:extLst>
          </p:cNvPr>
          <p:cNvSpPr>
            <a:spLocks noGrp="1"/>
          </p:cNvSpPr>
          <p:nvPr>
            <p:ph type="title"/>
          </p:nvPr>
        </p:nvSpPr>
        <p:spPr/>
        <p:txBody>
          <a:bodyPr>
            <a:normAutofit/>
          </a:bodyPr>
          <a:lstStyle/>
          <a:p>
            <a:r>
              <a:rPr lang="en-US" dirty="0"/>
              <a:t>What you will learn</a:t>
            </a:r>
          </a:p>
        </p:txBody>
      </p:sp>
      <p:sp>
        <p:nvSpPr>
          <p:cNvPr id="3" name="Content Placeholder 2">
            <a:extLst>
              <a:ext uri="{FF2B5EF4-FFF2-40B4-BE49-F238E27FC236}">
                <a16:creationId xmlns:a16="http://schemas.microsoft.com/office/drawing/2014/main" id="{79D811AE-966D-64EB-A719-9803CDE12C2E}"/>
              </a:ext>
            </a:extLst>
          </p:cNvPr>
          <p:cNvSpPr>
            <a:spLocks noGrp="1"/>
          </p:cNvSpPr>
          <p:nvPr>
            <p:ph idx="1"/>
          </p:nvPr>
        </p:nvSpPr>
        <p:spPr/>
        <p:txBody>
          <a:bodyPr/>
          <a:lstStyle/>
          <a:p>
            <a:r>
              <a:rPr lang="en-CA" sz="2600" b="1" dirty="0"/>
              <a:t>Application process timeline</a:t>
            </a:r>
          </a:p>
          <a:p>
            <a:r>
              <a:rPr lang="en-CA" sz="2600" b="1" dirty="0"/>
              <a:t>Technical matters for completing an application</a:t>
            </a:r>
          </a:p>
          <a:p>
            <a:r>
              <a:rPr lang="en-CA" sz="2600" b="1" dirty="0"/>
              <a:t>Coaching contacts and resources</a:t>
            </a:r>
          </a:p>
          <a:p>
            <a:pPr marL="0" indent="0">
              <a:buNone/>
            </a:pPr>
            <a:endParaRPr lang="en-US" dirty="0"/>
          </a:p>
        </p:txBody>
      </p:sp>
      <p:pic>
        <p:nvPicPr>
          <p:cNvPr id="4" name="Recorded Sound">
            <a:hlinkClick r:id="" action="ppaction://media"/>
            <a:extLst>
              <a:ext uri="{FF2B5EF4-FFF2-40B4-BE49-F238E27FC236}">
                <a16:creationId xmlns:a16="http://schemas.microsoft.com/office/drawing/2014/main" id="{9EBBA932-7E8F-A000-0670-A3778C69D75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95808" y="3651585"/>
            <a:ext cx="609600" cy="609600"/>
          </a:xfrm>
          <a:prstGeom prst="rect">
            <a:avLst/>
          </a:prstGeom>
        </p:spPr>
      </p:pic>
    </p:spTree>
    <p:extLst>
      <p:ext uri="{BB962C8B-B14F-4D97-AF65-F5344CB8AC3E}">
        <p14:creationId xmlns:p14="http://schemas.microsoft.com/office/powerpoint/2010/main" val="247366010"/>
      </p:ext>
    </p:extLst>
  </p:cSld>
  <p:clrMapOvr>
    <a:masterClrMapping/>
  </p:clrMapOvr>
  <mc:AlternateContent xmlns:mc="http://schemas.openxmlformats.org/markup-compatibility/2006" xmlns:p14="http://schemas.microsoft.com/office/powerpoint/2010/main">
    <mc:Choice Requires="p14">
      <p:transition spd="slow" p14:dur="2000" advTm="24567"/>
    </mc:Choice>
    <mc:Fallback xmlns="">
      <p:transition spd="slow" advTm="24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A39F-DBCD-5FBD-0D97-8541BFDEF21E}"/>
              </a:ext>
            </a:extLst>
          </p:cNvPr>
          <p:cNvSpPr>
            <a:spLocks noGrp="1"/>
          </p:cNvSpPr>
          <p:nvPr>
            <p:ph type="title"/>
          </p:nvPr>
        </p:nvSpPr>
        <p:spPr/>
        <p:txBody>
          <a:bodyPr>
            <a:normAutofit/>
          </a:bodyPr>
          <a:lstStyle/>
          <a:p>
            <a:r>
              <a:rPr lang="en-US" dirty="0"/>
              <a:t>Accessibility statement</a:t>
            </a:r>
          </a:p>
        </p:txBody>
      </p:sp>
      <p:sp>
        <p:nvSpPr>
          <p:cNvPr id="3" name="Content Placeholder 2">
            <a:extLst>
              <a:ext uri="{FF2B5EF4-FFF2-40B4-BE49-F238E27FC236}">
                <a16:creationId xmlns:a16="http://schemas.microsoft.com/office/drawing/2014/main" id="{926EB867-A02E-EF3A-536D-3DC4BAB936C0}"/>
              </a:ext>
            </a:extLst>
          </p:cNvPr>
          <p:cNvSpPr>
            <a:spLocks noGrp="1"/>
          </p:cNvSpPr>
          <p:nvPr>
            <p:ph idx="1"/>
          </p:nvPr>
        </p:nvSpPr>
        <p:spPr>
          <a:xfrm>
            <a:off x="458704" y="1052434"/>
            <a:ext cx="8226591" cy="3702445"/>
          </a:xfrm>
        </p:spPr>
        <p:txBody>
          <a:bodyPr/>
          <a:lstStyle/>
          <a:p>
            <a:pPr marL="0" indent="0">
              <a:spcAft>
                <a:spcPts val="1200"/>
              </a:spcAft>
              <a:buNone/>
            </a:pPr>
            <a:r>
              <a:rPr lang="en-CA" dirty="0"/>
              <a:t>For a copy of these slides and an accompanying transcript, please visit the Faculty of Graduate Studies (FGS</a:t>
            </a:r>
            <a:r>
              <a:rPr lang="en-CA" dirty="0">
                <a:solidFill>
                  <a:schemeClr val="tx2">
                    <a:lumMod val="75000"/>
                    <a:lumOff val="25000"/>
                  </a:schemeClr>
                </a:solidFill>
              </a:rPr>
              <a:t>) </a:t>
            </a:r>
            <a:r>
              <a:rPr lang="en-CA" dirty="0">
                <a:solidFill>
                  <a:schemeClr val="tx2">
                    <a:lumMod val="75000"/>
                    <a:lumOff val="25000"/>
                  </a:schemeClr>
                </a:solidFill>
                <a:hlinkClick r:id="rId5">
                  <a:extLst>
                    <a:ext uri="{A12FA001-AC4F-418D-AE19-62706E023703}">
                      <ahyp:hlinkClr xmlns:ahyp="http://schemas.microsoft.com/office/drawing/2018/hyperlinkcolor" val="tx"/>
                    </a:ext>
                  </a:extLst>
                </a:hlinkClick>
              </a:rPr>
              <a:t>Canada Graduate Research Scholarship – Doctoral</a:t>
            </a:r>
            <a:r>
              <a:rPr lang="en-CA" dirty="0">
                <a:solidFill>
                  <a:schemeClr val="tx2">
                    <a:lumMod val="75000"/>
                    <a:lumOff val="25000"/>
                  </a:schemeClr>
                </a:solidFill>
              </a:rPr>
              <a:t> </a:t>
            </a:r>
            <a:r>
              <a:rPr lang="en-CA" dirty="0"/>
              <a:t>website.  Content is available in Microsoft </a:t>
            </a:r>
            <a:r>
              <a:rPr lang="en-CA" dirty="0" err="1"/>
              <a:t>Powerpoint</a:t>
            </a:r>
            <a:r>
              <a:rPr lang="en-CA" dirty="0"/>
              <a:t>, Microsoft Word, and other formats upon request.</a:t>
            </a:r>
          </a:p>
          <a:p>
            <a:pPr marL="0" indent="0">
              <a:buNone/>
            </a:pPr>
            <a:endParaRPr lang="en-CA" dirty="0">
              <a:solidFill>
                <a:schemeClr val="tx2">
                  <a:lumMod val="75000"/>
                  <a:lumOff val="25000"/>
                </a:schemeClr>
              </a:solidFill>
            </a:endParaRPr>
          </a:p>
          <a:p>
            <a:pPr marL="0" indent="0" algn="ctr">
              <a:buNone/>
            </a:pPr>
            <a:endParaRPr lang="en-US" dirty="0"/>
          </a:p>
        </p:txBody>
      </p:sp>
      <p:pic>
        <p:nvPicPr>
          <p:cNvPr id="4" name="Picture 3">
            <a:extLst>
              <a:ext uri="{FF2B5EF4-FFF2-40B4-BE49-F238E27FC236}">
                <a16:creationId xmlns:a16="http://schemas.microsoft.com/office/drawing/2014/main" id="{EB86E271-8B8B-4C8E-7320-BAABCE19843D}"/>
              </a:ext>
            </a:extLst>
          </p:cNvPr>
          <p:cNvPicPr>
            <a:picLocks noChangeAspect="1"/>
          </p:cNvPicPr>
          <p:nvPr/>
        </p:nvPicPr>
        <p:blipFill rotWithShape="1">
          <a:blip r:embed="rId6"/>
          <a:srcRect l="60674" t="20283" r="3494" b="8216"/>
          <a:stretch>
            <a:fillRect/>
          </a:stretch>
        </p:blipFill>
        <p:spPr bwMode="auto">
          <a:xfrm>
            <a:off x="2667176" y="2796786"/>
            <a:ext cx="3019425" cy="1694815"/>
          </a:xfrm>
          <a:prstGeom prst="rect">
            <a:avLst/>
          </a:prstGeom>
          <a:ln>
            <a:solidFill>
              <a:schemeClr val="tx2">
                <a:lumMod val="75000"/>
                <a:lumOff val="25000"/>
              </a:schemeClr>
            </a:solidFill>
          </a:ln>
          <a:extLst>
            <a:ext uri="{53640926-AAD7-44D8-BBD7-CCE9431645EC}">
              <a14:shadowObscured xmlns:a14="http://schemas.microsoft.com/office/drawing/2010/main"/>
            </a:ext>
          </a:extLst>
        </p:spPr>
      </p:pic>
      <p:pic>
        <p:nvPicPr>
          <p:cNvPr id="5" name="Recorded Sound">
            <a:hlinkClick r:id="" action="ppaction://media"/>
            <a:extLst>
              <a:ext uri="{FF2B5EF4-FFF2-40B4-BE49-F238E27FC236}">
                <a16:creationId xmlns:a16="http://schemas.microsoft.com/office/drawing/2014/main" id="{CBC38ADD-6893-6887-52C0-1448DB5F01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590273" y="3658273"/>
            <a:ext cx="609600" cy="609600"/>
          </a:xfrm>
          <a:prstGeom prst="rect">
            <a:avLst/>
          </a:prstGeom>
        </p:spPr>
      </p:pic>
    </p:spTree>
    <p:extLst>
      <p:ext uri="{BB962C8B-B14F-4D97-AF65-F5344CB8AC3E}">
        <p14:creationId xmlns:p14="http://schemas.microsoft.com/office/powerpoint/2010/main" val="1262136387"/>
      </p:ext>
    </p:extLst>
  </p:cSld>
  <p:clrMapOvr>
    <a:masterClrMapping/>
  </p:clrMapOvr>
  <mc:AlternateContent xmlns:mc="http://schemas.openxmlformats.org/markup-compatibility/2006" xmlns:p14="http://schemas.microsoft.com/office/powerpoint/2010/main">
    <mc:Choice Requires="p14">
      <p:transition spd="slow" p14:dur="2000" advTm="37129"/>
    </mc:Choice>
    <mc:Fallback xmlns="">
      <p:transition spd="slow" advTm="37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2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9EC16-A6A9-1F85-8F5B-A9648C0F7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1B68E-426C-292E-2A69-330056FF5BCE}"/>
              </a:ext>
            </a:extLst>
          </p:cNvPr>
          <p:cNvSpPr>
            <a:spLocks noGrp="1"/>
          </p:cNvSpPr>
          <p:nvPr>
            <p:ph type="title"/>
          </p:nvPr>
        </p:nvSpPr>
        <p:spPr/>
        <p:txBody>
          <a:bodyPr>
            <a:normAutofit/>
          </a:bodyPr>
          <a:lstStyle/>
          <a:p>
            <a:r>
              <a:rPr lang="en-US" dirty="0"/>
              <a:t>What is </a:t>
            </a:r>
            <a:r>
              <a:rPr lang="en-US"/>
              <a:t>the SSHRC </a:t>
            </a:r>
            <a:r>
              <a:rPr lang="en-US" dirty="0"/>
              <a:t>CGRS-D?</a:t>
            </a:r>
          </a:p>
        </p:txBody>
      </p:sp>
      <p:sp>
        <p:nvSpPr>
          <p:cNvPr id="3" name="Content Placeholder 2">
            <a:extLst>
              <a:ext uri="{FF2B5EF4-FFF2-40B4-BE49-F238E27FC236}">
                <a16:creationId xmlns:a16="http://schemas.microsoft.com/office/drawing/2014/main" id="{55B9FC01-FA2E-E87C-DBC8-5A773F682B47}"/>
              </a:ext>
            </a:extLst>
          </p:cNvPr>
          <p:cNvSpPr>
            <a:spLocks noGrp="1"/>
          </p:cNvSpPr>
          <p:nvPr>
            <p:ph idx="1"/>
          </p:nvPr>
        </p:nvSpPr>
        <p:spPr>
          <a:xfrm>
            <a:off x="396041" y="1066613"/>
            <a:ext cx="8226591" cy="3525420"/>
          </a:xfrm>
        </p:spPr>
        <p:txBody>
          <a:bodyPr>
            <a:normAutofit/>
          </a:bodyPr>
          <a:lstStyle/>
          <a:p>
            <a:pPr marL="0" indent="0">
              <a:spcBef>
                <a:spcPts val="2400"/>
              </a:spcBef>
              <a:buNone/>
            </a:pPr>
            <a:r>
              <a:rPr lang="en-CA" sz="2600" b="1" dirty="0"/>
              <a:t>Canada Graduate Research Scholarship – Doctoral</a:t>
            </a:r>
          </a:p>
          <a:p>
            <a:pPr>
              <a:spcBef>
                <a:spcPts val="800"/>
              </a:spcBef>
            </a:pPr>
            <a:r>
              <a:rPr lang="en-CA" dirty="0"/>
              <a:t>$40,000 per year for 3 years</a:t>
            </a:r>
          </a:p>
          <a:p>
            <a:pPr>
              <a:spcBef>
                <a:spcPts val="300"/>
              </a:spcBef>
            </a:pPr>
            <a:r>
              <a:rPr lang="en-CA" dirty="0"/>
              <a:t>Social Sciences &amp; Humanities Research Council (SSHRC)</a:t>
            </a:r>
          </a:p>
          <a:p>
            <a:pPr>
              <a:spcBef>
                <a:spcPts val="300"/>
              </a:spcBef>
            </a:pPr>
            <a:r>
              <a:rPr lang="en-CA" dirty="0"/>
              <a:t>Open to domestic and international students with no more than 36 months of study in doctoral program as of December 31, 2026</a:t>
            </a:r>
          </a:p>
          <a:p>
            <a:pPr lvl="1">
              <a:spcBef>
                <a:spcPts val="300"/>
              </a:spcBef>
              <a:buFont typeface="Wingdings" panose="05000000000000000000" pitchFamily="2" charset="2"/>
              <a:buChar char=""/>
            </a:pPr>
            <a:r>
              <a:rPr lang="en-CA" dirty="0"/>
              <a:t>International students must be registered in a doctoral program as of the UVic application deadline</a:t>
            </a:r>
          </a:p>
          <a:p>
            <a:pPr>
              <a:spcBef>
                <a:spcPts val="300"/>
              </a:spcBef>
            </a:pPr>
            <a:r>
              <a:rPr lang="en-CA" dirty="0"/>
              <a:t>Complete the application in the </a:t>
            </a:r>
            <a:r>
              <a:rPr lang="en-CA" dirty="0">
                <a:solidFill>
                  <a:schemeClr val="tx2">
                    <a:lumMod val="75000"/>
                    <a:lumOff val="25000"/>
                  </a:schemeClr>
                </a:solidFill>
                <a:hlinkClick r:id="rId5">
                  <a:extLst>
                    <a:ext uri="{A12FA001-AC4F-418D-AE19-62706E023703}">
                      <ahyp:hlinkClr xmlns:ahyp="http://schemas.microsoft.com/office/drawing/2018/hyperlinkcolor" val="tx"/>
                    </a:ext>
                  </a:extLst>
                </a:hlinkClick>
              </a:rPr>
              <a:t>SSHRC on-line system</a:t>
            </a:r>
            <a:endParaRPr lang="en-CA" dirty="0">
              <a:solidFill>
                <a:schemeClr val="tx2">
                  <a:lumMod val="75000"/>
                  <a:lumOff val="25000"/>
                </a:schemeClr>
              </a:solidFill>
            </a:endParaRPr>
          </a:p>
          <a:p>
            <a:pPr marL="0" indent="0">
              <a:buNone/>
            </a:pPr>
            <a:endParaRPr lang="en-US" dirty="0"/>
          </a:p>
        </p:txBody>
      </p:sp>
      <p:pic>
        <p:nvPicPr>
          <p:cNvPr id="4" name="Recorded Sound">
            <a:hlinkClick r:id="" action="ppaction://media"/>
            <a:extLst>
              <a:ext uri="{FF2B5EF4-FFF2-40B4-BE49-F238E27FC236}">
                <a16:creationId xmlns:a16="http://schemas.microsoft.com/office/drawing/2014/main" id="{60F7B0AD-F934-2778-0529-4184AC9BEC5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99513" y="3638550"/>
            <a:ext cx="609600" cy="609600"/>
          </a:xfrm>
          <a:prstGeom prst="rect">
            <a:avLst/>
          </a:prstGeom>
        </p:spPr>
      </p:pic>
    </p:spTree>
    <p:extLst>
      <p:ext uri="{BB962C8B-B14F-4D97-AF65-F5344CB8AC3E}">
        <p14:creationId xmlns:p14="http://schemas.microsoft.com/office/powerpoint/2010/main" val="2915841137"/>
      </p:ext>
    </p:extLst>
  </p:cSld>
  <p:clrMapOvr>
    <a:masterClrMapping/>
  </p:clrMapOvr>
  <mc:AlternateContent xmlns:mc="http://schemas.openxmlformats.org/markup-compatibility/2006" xmlns:p14="http://schemas.microsoft.com/office/powerpoint/2010/main">
    <mc:Choice Requires="p14">
      <p:transition spd="slow" p14:dur="2000" advTm="69547"/>
    </mc:Choice>
    <mc:Fallback xmlns="">
      <p:transition spd="slow" advTm="69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9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4A2A5-CD18-9F87-AEC0-F7E5725EC4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BA630-FECF-8902-EB0D-451DDF85CA2D}"/>
              </a:ext>
            </a:extLst>
          </p:cNvPr>
          <p:cNvSpPr>
            <a:spLocks noGrp="1"/>
          </p:cNvSpPr>
          <p:nvPr>
            <p:ph type="title"/>
          </p:nvPr>
        </p:nvSpPr>
        <p:spPr/>
        <p:txBody>
          <a:bodyPr>
            <a:normAutofit/>
          </a:bodyPr>
          <a:lstStyle/>
          <a:p>
            <a:r>
              <a:rPr lang="en-US" dirty="0"/>
              <a:t>Timeline</a:t>
            </a:r>
          </a:p>
        </p:txBody>
      </p:sp>
      <p:graphicFrame>
        <p:nvGraphicFramePr>
          <p:cNvPr id="4" name="Content Placeholder 3">
            <a:extLst>
              <a:ext uri="{FF2B5EF4-FFF2-40B4-BE49-F238E27FC236}">
                <a16:creationId xmlns:a16="http://schemas.microsoft.com/office/drawing/2014/main" id="{93FF7121-1B7A-F295-47E1-7E93CCFB7CCC}"/>
              </a:ext>
            </a:extLst>
          </p:cNvPr>
          <p:cNvGraphicFramePr>
            <a:graphicFrameLocks noGrp="1"/>
          </p:cNvGraphicFramePr>
          <p:nvPr>
            <p:ph idx="1"/>
            <p:extLst>
              <p:ext uri="{D42A27DB-BD31-4B8C-83A1-F6EECF244321}">
                <p14:modId xmlns:p14="http://schemas.microsoft.com/office/powerpoint/2010/main" val="982717360"/>
              </p:ext>
            </p:extLst>
          </p:nvPr>
        </p:nvGraphicFramePr>
        <p:xfrm>
          <a:off x="513347" y="955810"/>
          <a:ext cx="8226424" cy="3657600"/>
        </p:xfrm>
        <a:graphic>
          <a:graphicData uri="http://schemas.openxmlformats.org/drawingml/2006/table">
            <a:tbl>
              <a:tblPr firstRow="1" bandRow="1">
                <a:tableStyleId>{D27102A9-8310-4765-A935-A1911B00CA55}</a:tableStyleId>
              </a:tblPr>
              <a:tblGrid>
                <a:gridCol w="5827550">
                  <a:extLst>
                    <a:ext uri="{9D8B030D-6E8A-4147-A177-3AD203B41FA5}">
                      <a16:colId xmlns:a16="http://schemas.microsoft.com/office/drawing/2014/main" val="1782766381"/>
                    </a:ext>
                  </a:extLst>
                </a:gridCol>
                <a:gridCol w="2398874">
                  <a:extLst>
                    <a:ext uri="{9D8B030D-6E8A-4147-A177-3AD203B41FA5}">
                      <a16:colId xmlns:a16="http://schemas.microsoft.com/office/drawing/2014/main" val="2720674463"/>
                    </a:ext>
                  </a:extLst>
                </a:gridCol>
              </a:tblGrid>
              <a:tr h="326114">
                <a:tc>
                  <a:txBody>
                    <a:bodyPr/>
                    <a:lstStyle/>
                    <a:p>
                      <a:r>
                        <a:rPr lang="en-CA" dirty="0"/>
                        <a:t>Action</a:t>
                      </a:r>
                    </a:p>
                  </a:txBody>
                  <a:tcPr/>
                </a:tc>
                <a:tc>
                  <a:txBody>
                    <a:bodyPr/>
                    <a:lstStyle/>
                    <a:p>
                      <a:r>
                        <a:rPr lang="en-CA" dirty="0"/>
                        <a:t>Date</a:t>
                      </a:r>
                    </a:p>
                  </a:txBody>
                  <a:tcPr/>
                </a:tc>
                <a:extLst>
                  <a:ext uri="{0D108BD9-81ED-4DB2-BD59-A6C34878D82A}">
                    <a16:rowId xmlns:a16="http://schemas.microsoft.com/office/drawing/2014/main" val="1930489802"/>
                  </a:ext>
                </a:extLst>
              </a:tr>
              <a:tr h="326114">
                <a:tc>
                  <a:txBody>
                    <a:bodyPr/>
                    <a:lstStyle/>
                    <a:p>
                      <a:r>
                        <a:rPr lang="en-CA" sz="1600" dirty="0"/>
                        <a:t>SSHRC applicants submit by </a:t>
                      </a:r>
                      <a:r>
                        <a:rPr lang="en-CA" sz="1600" b="1" dirty="0"/>
                        <a:t>UVic internal deadline</a:t>
                      </a:r>
                    </a:p>
                  </a:txBody>
                  <a:tcPr/>
                </a:tc>
                <a:tc>
                  <a:txBody>
                    <a:bodyPr/>
                    <a:lstStyle/>
                    <a:p>
                      <a:r>
                        <a:rPr lang="en-CA" b="1" dirty="0"/>
                        <a:t>Sept 22 </a:t>
                      </a:r>
                      <a:r>
                        <a:rPr lang="en-CA" dirty="0"/>
                        <a:t>by noon PDT</a:t>
                      </a:r>
                    </a:p>
                  </a:txBody>
                  <a:tcPr/>
                </a:tc>
                <a:extLst>
                  <a:ext uri="{0D108BD9-81ED-4DB2-BD59-A6C34878D82A}">
                    <a16:rowId xmlns:a16="http://schemas.microsoft.com/office/drawing/2014/main" val="4262322580"/>
                  </a:ext>
                </a:extLst>
              </a:tr>
              <a:tr h="815285">
                <a:tc>
                  <a:txBody>
                    <a:bodyPr/>
                    <a:lstStyle/>
                    <a:p>
                      <a:r>
                        <a:rPr lang="en-CA" sz="1600" dirty="0"/>
                        <a:t>Departments select applications for campus-wide review</a:t>
                      </a:r>
                    </a:p>
                    <a:p>
                      <a:pPr marL="285750" indent="-285750">
                        <a:buFont typeface="Arial" panose="020B0604020202020204" pitchFamily="34" charset="0"/>
                        <a:buChar char="•"/>
                      </a:pPr>
                      <a:r>
                        <a:rPr lang="en-CA" sz="1600" dirty="0"/>
                        <a:t>Not selected:  department will inform you</a:t>
                      </a:r>
                    </a:p>
                    <a:p>
                      <a:pPr marL="285750" indent="-285750">
                        <a:buFont typeface="Arial" panose="020B0604020202020204" pitchFamily="34" charset="0"/>
                        <a:buChar char="•"/>
                      </a:pPr>
                      <a:r>
                        <a:rPr lang="en-CA" sz="1600" dirty="0"/>
                        <a:t>Selected:  FGS will contact you with next steps</a:t>
                      </a:r>
                    </a:p>
                  </a:txBody>
                  <a:tcPr/>
                </a:tc>
                <a:tc>
                  <a:txBody>
                    <a:bodyPr/>
                    <a:lstStyle/>
                    <a:p>
                      <a:r>
                        <a:rPr lang="en-CA" dirty="0"/>
                        <a:t>2 weeks in October</a:t>
                      </a:r>
                    </a:p>
                  </a:txBody>
                  <a:tcPr/>
                </a:tc>
                <a:extLst>
                  <a:ext uri="{0D108BD9-81ED-4DB2-BD59-A6C34878D82A}">
                    <a16:rowId xmlns:a16="http://schemas.microsoft.com/office/drawing/2014/main" val="1087703470"/>
                  </a:ext>
                </a:extLst>
              </a:tr>
              <a:tr h="326114">
                <a:tc>
                  <a:txBody>
                    <a:bodyPr/>
                    <a:lstStyle/>
                    <a:p>
                      <a:r>
                        <a:rPr lang="en-CA" sz="1600" dirty="0"/>
                        <a:t>FGS conducts a technical review and re-opens your application for an edit period:  you will make edits and re-submit in portal</a:t>
                      </a:r>
                    </a:p>
                  </a:txBody>
                  <a:tcPr/>
                </a:tc>
                <a:tc>
                  <a:txBody>
                    <a:bodyPr/>
                    <a:lstStyle/>
                    <a:p>
                      <a:r>
                        <a:rPr lang="en-CA" dirty="0"/>
                        <a:t>2 weeks October/November</a:t>
                      </a:r>
                    </a:p>
                  </a:txBody>
                  <a:tcPr/>
                </a:tc>
                <a:extLst>
                  <a:ext uri="{0D108BD9-81ED-4DB2-BD59-A6C34878D82A}">
                    <a16:rowId xmlns:a16="http://schemas.microsoft.com/office/drawing/2014/main" val="972210565"/>
                  </a:ext>
                </a:extLst>
              </a:tr>
              <a:tr h="326114">
                <a:tc>
                  <a:txBody>
                    <a:bodyPr/>
                    <a:lstStyle/>
                    <a:p>
                      <a:r>
                        <a:rPr lang="en-CA" sz="1600" dirty="0"/>
                        <a:t>Campus-wide review committee scores applications</a:t>
                      </a:r>
                    </a:p>
                  </a:txBody>
                  <a:tcPr/>
                </a:tc>
                <a:tc>
                  <a:txBody>
                    <a:bodyPr/>
                    <a:lstStyle/>
                    <a:p>
                      <a:r>
                        <a:rPr lang="en-CA" dirty="0"/>
                        <a:t>Nov. 10 -25</a:t>
                      </a:r>
                    </a:p>
                  </a:txBody>
                  <a:tcPr/>
                </a:tc>
                <a:extLst>
                  <a:ext uri="{0D108BD9-81ED-4DB2-BD59-A6C34878D82A}">
                    <a16:rowId xmlns:a16="http://schemas.microsoft.com/office/drawing/2014/main" val="2439016298"/>
                  </a:ext>
                </a:extLst>
              </a:tr>
              <a:tr h="326114">
                <a:tc>
                  <a:txBody>
                    <a:bodyPr/>
                    <a:lstStyle/>
                    <a:p>
                      <a:r>
                        <a:rPr lang="en-CA" sz="1600" dirty="0"/>
                        <a:t>Top-ranked applications forwarded to national competition</a:t>
                      </a:r>
                    </a:p>
                  </a:txBody>
                  <a:tcPr/>
                </a:tc>
                <a:tc>
                  <a:txBody>
                    <a:bodyPr/>
                    <a:lstStyle/>
                    <a:p>
                      <a:r>
                        <a:rPr lang="en-CA" dirty="0"/>
                        <a:t>Early-December</a:t>
                      </a:r>
                    </a:p>
                  </a:txBody>
                  <a:tcPr/>
                </a:tc>
                <a:extLst>
                  <a:ext uri="{0D108BD9-81ED-4DB2-BD59-A6C34878D82A}">
                    <a16:rowId xmlns:a16="http://schemas.microsoft.com/office/drawing/2014/main" val="3325385920"/>
                  </a:ext>
                </a:extLst>
              </a:tr>
              <a:tr h="326114">
                <a:tc>
                  <a:txBody>
                    <a:bodyPr/>
                    <a:lstStyle/>
                    <a:p>
                      <a:r>
                        <a:rPr lang="en-CA" sz="1600" dirty="0"/>
                        <a:t>SSHRC announced results</a:t>
                      </a:r>
                    </a:p>
                  </a:txBody>
                  <a:tcPr/>
                </a:tc>
                <a:tc>
                  <a:txBody>
                    <a:bodyPr/>
                    <a:lstStyle/>
                    <a:p>
                      <a:r>
                        <a:rPr lang="en-CA" dirty="0"/>
                        <a:t>Late-April</a:t>
                      </a:r>
                    </a:p>
                  </a:txBody>
                  <a:tcPr/>
                </a:tc>
                <a:extLst>
                  <a:ext uri="{0D108BD9-81ED-4DB2-BD59-A6C34878D82A}">
                    <a16:rowId xmlns:a16="http://schemas.microsoft.com/office/drawing/2014/main" val="1202326051"/>
                  </a:ext>
                </a:extLst>
              </a:tr>
              <a:tr h="326114">
                <a:tc>
                  <a:txBody>
                    <a:bodyPr/>
                    <a:lstStyle/>
                    <a:p>
                      <a:r>
                        <a:rPr lang="en-CA" sz="1600" dirty="0"/>
                        <a:t>Award holders begin receiving scholarship payments</a:t>
                      </a:r>
                    </a:p>
                  </a:txBody>
                  <a:tcPr/>
                </a:tc>
                <a:tc>
                  <a:txBody>
                    <a:bodyPr/>
                    <a:lstStyle/>
                    <a:p>
                      <a:r>
                        <a:rPr lang="en-CA" dirty="0"/>
                        <a:t>May, Sept., or Jan.</a:t>
                      </a:r>
                    </a:p>
                  </a:txBody>
                  <a:tcPr/>
                </a:tc>
                <a:extLst>
                  <a:ext uri="{0D108BD9-81ED-4DB2-BD59-A6C34878D82A}">
                    <a16:rowId xmlns:a16="http://schemas.microsoft.com/office/drawing/2014/main" val="249476735"/>
                  </a:ext>
                </a:extLst>
              </a:tr>
            </a:tbl>
          </a:graphicData>
        </a:graphic>
      </p:graphicFrame>
      <p:pic>
        <p:nvPicPr>
          <p:cNvPr id="3" name="Recorded Sound">
            <a:hlinkClick r:id="" action="ppaction://media"/>
            <a:extLst>
              <a:ext uri="{FF2B5EF4-FFF2-40B4-BE49-F238E27FC236}">
                <a16:creationId xmlns:a16="http://schemas.microsoft.com/office/drawing/2014/main" id="{CD2519B9-F7E2-B18A-89B9-D44370B8C8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65165" y="3751194"/>
            <a:ext cx="609600" cy="609600"/>
          </a:xfrm>
          <a:prstGeom prst="rect">
            <a:avLst/>
          </a:prstGeom>
        </p:spPr>
      </p:pic>
    </p:spTree>
    <p:extLst>
      <p:ext uri="{BB962C8B-B14F-4D97-AF65-F5344CB8AC3E}">
        <p14:creationId xmlns:p14="http://schemas.microsoft.com/office/powerpoint/2010/main" val="1002968647"/>
      </p:ext>
    </p:extLst>
  </p:cSld>
  <p:clrMapOvr>
    <a:masterClrMapping/>
  </p:clrMapOvr>
  <mc:AlternateContent xmlns:mc="http://schemas.openxmlformats.org/markup-compatibility/2006" xmlns:p14="http://schemas.microsoft.com/office/powerpoint/2010/main">
    <mc:Choice Requires="p14">
      <p:transition spd="slow" p14:dur="2000" advTm="84578"/>
    </mc:Choice>
    <mc:Fallback xmlns="">
      <p:transition spd="slow" advTm="84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5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7D16A-6002-4828-7568-1DD0BC452E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B932D7-FB6C-8D25-E1F5-A743C0E24C00}"/>
              </a:ext>
            </a:extLst>
          </p:cNvPr>
          <p:cNvSpPr>
            <a:spLocks noGrp="1"/>
          </p:cNvSpPr>
          <p:nvPr>
            <p:ph type="title"/>
          </p:nvPr>
        </p:nvSpPr>
        <p:spPr/>
        <p:txBody>
          <a:bodyPr>
            <a:normAutofit/>
          </a:bodyPr>
          <a:lstStyle/>
          <a:p>
            <a:r>
              <a:rPr lang="en-US" dirty="0"/>
              <a:t>Personal data</a:t>
            </a:r>
          </a:p>
        </p:txBody>
      </p:sp>
      <p:sp>
        <p:nvSpPr>
          <p:cNvPr id="3" name="Content Placeholder 2">
            <a:extLst>
              <a:ext uri="{FF2B5EF4-FFF2-40B4-BE49-F238E27FC236}">
                <a16:creationId xmlns:a16="http://schemas.microsoft.com/office/drawing/2014/main" id="{F471BFB6-8F81-B907-A0CE-D865F3703905}"/>
              </a:ext>
            </a:extLst>
          </p:cNvPr>
          <p:cNvSpPr>
            <a:spLocks noGrp="1"/>
          </p:cNvSpPr>
          <p:nvPr>
            <p:ph idx="1"/>
          </p:nvPr>
        </p:nvSpPr>
        <p:spPr>
          <a:xfrm>
            <a:off x="404061" y="857956"/>
            <a:ext cx="7988572" cy="3636220"/>
          </a:xfrm>
        </p:spPr>
        <p:txBody>
          <a:bodyPr>
            <a:normAutofit fontScale="92500" lnSpcReduction="10000"/>
          </a:bodyPr>
          <a:lstStyle/>
          <a:p>
            <a:pPr marL="0" indent="0">
              <a:buNone/>
            </a:pPr>
            <a:r>
              <a:rPr lang="en-CA" sz="2000" b="1" dirty="0"/>
              <a:t>Self-identification questions</a:t>
            </a:r>
            <a:endParaRPr lang="en-CA" sz="2000" dirty="0">
              <a:solidFill>
                <a:schemeClr val="tx2"/>
              </a:solidFill>
            </a:endParaRPr>
          </a:p>
          <a:p>
            <a:pPr marL="0" indent="0">
              <a:buNone/>
            </a:pPr>
            <a:r>
              <a:rPr lang="en-CA" sz="1800" dirty="0">
                <a:latin typeface="Noto Sans" panose="020B0502040504020204" pitchFamily="34" charset="0"/>
                <a:ea typeface="Noto Sans" panose="020B0502040504020204" pitchFamily="34" charset="0"/>
                <a:cs typeface="Noto Sans" panose="020B0502040504020204" pitchFamily="34" charset="0"/>
              </a:rPr>
              <a:t>SSHRC uses data from the </a:t>
            </a:r>
            <a:r>
              <a:rPr lang="en-CA" sz="1800" b="1" dirty="0">
                <a:solidFill>
                  <a:srgbClr val="C00000"/>
                </a:solidFill>
                <a:latin typeface="Noto Sans" panose="020B0502040504020204" pitchFamily="34" charset="0"/>
                <a:ea typeface="Noto Sans" panose="020B0502040504020204" pitchFamily="34" charset="0"/>
                <a:cs typeface="Noto Sans" panose="020B0502040504020204" pitchFamily="34" charset="0"/>
              </a:rPr>
              <a:t>My Account </a:t>
            </a:r>
            <a:r>
              <a:rPr lang="en-CA" sz="1800" dirty="0">
                <a:latin typeface="Noto Sans" panose="020B0502040504020204" pitchFamily="34" charset="0"/>
                <a:ea typeface="Noto Sans" panose="020B0502040504020204" pitchFamily="34" charset="0"/>
                <a:cs typeface="Noto Sans" panose="020B0502040504020204" pitchFamily="34" charset="0"/>
              </a:rPr>
              <a:t>section</a:t>
            </a:r>
            <a:r>
              <a:rPr lang="en-CA" sz="1800" b="1" dirty="0">
                <a:latin typeface="Noto Sans" panose="020B0502040504020204" pitchFamily="34" charset="0"/>
                <a:ea typeface="Noto Sans" panose="020B0502040504020204" pitchFamily="34" charset="0"/>
                <a:cs typeface="Noto Sans" panose="020B0502040504020204" pitchFamily="34" charset="0"/>
              </a:rPr>
              <a:t> </a:t>
            </a:r>
            <a:r>
              <a:rPr lang="en-CA" sz="1800" dirty="0">
                <a:latin typeface="Noto Sans" panose="020B0502040504020204" pitchFamily="34" charset="0"/>
                <a:ea typeface="Noto Sans" panose="020B0502040504020204" pitchFamily="34" charset="0"/>
                <a:cs typeface="Noto Sans" panose="020B0502040504020204" pitchFamily="34" charset="0"/>
              </a:rPr>
              <a:t>for statistical purposes.</a:t>
            </a:r>
          </a:p>
          <a:p>
            <a:r>
              <a:rPr lang="en-CA" sz="1800" dirty="0">
                <a:latin typeface="Noto Sans" panose="020B0502040504020204" pitchFamily="34" charset="0"/>
                <a:ea typeface="Noto Sans" panose="020B0502040504020204" pitchFamily="34" charset="0"/>
                <a:cs typeface="Noto Sans" panose="020B0502040504020204" pitchFamily="34" charset="0"/>
              </a:rPr>
              <a:t>This information is not available to UVic, referees, or reviewers. </a:t>
            </a:r>
          </a:p>
          <a:p>
            <a:r>
              <a:rPr lang="en-CA" sz="1800" dirty="0">
                <a:latin typeface="Noto Sans" panose="020B0502040504020204" pitchFamily="34" charset="0"/>
                <a:ea typeface="Noto Sans" panose="020B0502040504020204" pitchFamily="34" charset="0"/>
                <a:cs typeface="Noto Sans" panose="020B0502040504020204" pitchFamily="34" charset="0"/>
              </a:rPr>
              <a:t>You may select “</a:t>
            </a:r>
            <a:r>
              <a:rPr lang="en-CA" sz="1800" i="1" dirty="0">
                <a:latin typeface="Noto Sans" panose="020B0502040504020204" pitchFamily="34" charset="0"/>
                <a:ea typeface="Noto Sans" panose="020B0502040504020204" pitchFamily="34" charset="0"/>
                <a:cs typeface="Noto Sans" panose="020B0502040504020204" pitchFamily="34" charset="0"/>
              </a:rPr>
              <a:t>I prefer not to answer</a:t>
            </a:r>
            <a:r>
              <a:rPr lang="en-CA" sz="1800" dirty="0">
                <a:latin typeface="Noto Sans" panose="020B0502040504020204" pitchFamily="34" charset="0"/>
                <a:ea typeface="Noto Sans" panose="020B0502040504020204" pitchFamily="34" charset="0"/>
                <a:cs typeface="Noto Sans" panose="020B0502040504020204" pitchFamily="34" charset="0"/>
              </a:rPr>
              <a:t>.”</a:t>
            </a:r>
          </a:p>
          <a:p>
            <a:pPr marL="0" indent="0">
              <a:buNone/>
            </a:pPr>
            <a:r>
              <a:rPr lang="en-CA" sz="2000" b="1" dirty="0"/>
              <a:t>Self-identification consent</a:t>
            </a:r>
            <a:endParaRPr lang="en-CA" sz="2000" dirty="0">
              <a:solidFill>
                <a:schemeClr val="tx2"/>
              </a:solidFill>
            </a:endParaRPr>
          </a:p>
          <a:p>
            <a:pPr>
              <a:spcBef>
                <a:spcPts val="200"/>
              </a:spcBef>
            </a:pPr>
            <a:r>
              <a:rPr lang="en-CA" sz="1800" dirty="0">
                <a:solidFill>
                  <a:schemeClr val="tx2"/>
                </a:solidFill>
              </a:rPr>
              <a:t>Equity in funding outcomes</a:t>
            </a:r>
          </a:p>
          <a:p>
            <a:pPr>
              <a:spcBef>
                <a:spcPts val="200"/>
              </a:spcBef>
            </a:pPr>
            <a:r>
              <a:rPr lang="en-CA" sz="1800" b="1" dirty="0">
                <a:solidFill>
                  <a:schemeClr val="tx2"/>
                </a:solidFill>
              </a:rPr>
              <a:t>Indigenous student researchers </a:t>
            </a:r>
            <a:r>
              <a:rPr lang="en-CA" sz="1800" dirty="0">
                <a:solidFill>
                  <a:schemeClr val="tx2"/>
                </a:solidFill>
              </a:rPr>
              <a:t>(available to FGS scholarship officers)</a:t>
            </a:r>
          </a:p>
          <a:p>
            <a:pPr lvl="1">
              <a:buSzPct val="75000"/>
              <a:buFont typeface="Wingdings 3" panose="05040102010807070707" pitchFamily="18" charset="2"/>
              <a:buChar char=""/>
            </a:pPr>
            <a:r>
              <a:rPr lang="en-CA" sz="1600" dirty="0">
                <a:solidFill>
                  <a:schemeClr val="tx2"/>
                </a:solidFill>
                <a:latin typeface="Noto Sans" panose="020B0502040504020204" pitchFamily="34" charset="0"/>
                <a:ea typeface="Noto Sans" panose="020B0502040504020204" pitchFamily="34" charset="0"/>
                <a:cs typeface="Noto Sans" panose="020B0502040504020204" pitchFamily="34" charset="0"/>
              </a:rPr>
              <a:t>Refer to the </a:t>
            </a:r>
            <a:r>
              <a:rPr lang="en-CA" sz="1800" u="sng" dirty="0">
                <a:hlinkClick r:id="rId5"/>
              </a:rPr>
              <a:t>Tri-Agency Policy on Indigenous Citizenship and Membership Affirmation</a:t>
            </a:r>
            <a:endParaRPr lang="en-CA" sz="1800" u="sng" dirty="0"/>
          </a:p>
          <a:p>
            <a:pPr>
              <a:spcBef>
                <a:spcPts val="200"/>
              </a:spcBef>
            </a:pPr>
            <a:r>
              <a:rPr lang="en-CA" sz="1800" b="1" dirty="0">
                <a:solidFill>
                  <a:schemeClr val="tx2"/>
                </a:solidFill>
              </a:rPr>
              <a:t>Black student researchers. </a:t>
            </a:r>
            <a:r>
              <a:rPr lang="en-CA" sz="1800" dirty="0"/>
              <a:t>Up to 10 additional reserved awards per agency for meritorious applicants who self-identify as Black. This support will help strengthen efforts to address inequities, making Canada’s research culture more equitable, diverse, and inclusive.</a:t>
            </a:r>
          </a:p>
          <a:p>
            <a:pPr>
              <a:spcBef>
                <a:spcPts val="200"/>
              </a:spcBef>
            </a:pPr>
            <a:endParaRPr lang="en-CA" sz="1800" b="1" dirty="0">
              <a:solidFill>
                <a:schemeClr val="tx2"/>
              </a:solidFill>
            </a:endParaRPr>
          </a:p>
        </p:txBody>
      </p:sp>
      <p:pic>
        <p:nvPicPr>
          <p:cNvPr id="4" name="Recorded Sound">
            <a:hlinkClick r:id="" action="ppaction://media"/>
            <a:extLst>
              <a:ext uri="{FF2B5EF4-FFF2-40B4-BE49-F238E27FC236}">
                <a16:creationId xmlns:a16="http://schemas.microsoft.com/office/drawing/2014/main" id="{10EA3A54-3EA2-DD1A-9E38-FF9D991300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26017" y="3884576"/>
            <a:ext cx="609600" cy="609600"/>
          </a:xfrm>
          <a:prstGeom prst="rect">
            <a:avLst/>
          </a:prstGeom>
        </p:spPr>
      </p:pic>
    </p:spTree>
    <p:extLst>
      <p:ext uri="{BB962C8B-B14F-4D97-AF65-F5344CB8AC3E}">
        <p14:creationId xmlns:p14="http://schemas.microsoft.com/office/powerpoint/2010/main" val="353872143"/>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2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AC39C-294F-952F-14BC-E0E5C1E48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B6B256-2F42-4A5B-24CA-0B5CA774C5DF}"/>
              </a:ext>
            </a:extLst>
          </p:cNvPr>
          <p:cNvSpPr>
            <a:spLocks noGrp="1"/>
          </p:cNvSpPr>
          <p:nvPr>
            <p:ph type="title"/>
          </p:nvPr>
        </p:nvSpPr>
        <p:spPr/>
        <p:txBody>
          <a:bodyPr>
            <a:normAutofit/>
          </a:bodyPr>
          <a:lstStyle/>
          <a:p>
            <a:r>
              <a:rPr lang="en-US" dirty="0"/>
              <a:t>Application tips</a:t>
            </a:r>
          </a:p>
        </p:txBody>
      </p:sp>
      <p:sp>
        <p:nvSpPr>
          <p:cNvPr id="3" name="Content Placeholder 2">
            <a:extLst>
              <a:ext uri="{FF2B5EF4-FFF2-40B4-BE49-F238E27FC236}">
                <a16:creationId xmlns:a16="http://schemas.microsoft.com/office/drawing/2014/main" id="{06DAB97E-3302-4B3A-B77D-BA53CCB3CBB5}"/>
              </a:ext>
            </a:extLst>
          </p:cNvPr>
          <p:cNvSpPr>
            <a:spLocks noGrp="1"/>
          </p:cNvSpPr>
          <p:nvPr>
            <p:ph idx="1"/>
          </p:nvPr>
        </p:nvSpPr>
        <p:spPr>
          <a:xfrm>
            <a:off x="404061" y="970547"/>
            <a:ext cx="7988572" cy="3587276"/>
          </a:xfrm>
        </p:spPr>
        <p:txBody>
          <a:bodyPr>
            <a:noAutofit/>
          </a:bodyPr>
          <a:lstStyle/>
          <a:p>
            <a:pPr marL="342900" indent="-342900">
              <a:spcBef>
                <a:spcPts val="200"/>
              </a:spcBef>
              <a:buFont typeface="Arial" panose="020B0604020202020204" pitchFamily="34" charset="0"/>
              <a:buChar char="•"/>
            </a:pPr>
            <a:r>
              <a:rPr lang="en-CA" sz="1900" b="1" dirty="0">
                <a:solidFill>
                  <a:schemeClr val="tx2"/>
                </a:solidFill>
              </a:rPr>
              <a:t>UVic competition: </a:t>
            </a:r>
            <a:r>
              <a:rPr lang="en-CA" sz="1900" dirty="0">
                <a:solidFill>
                  <a:schemeClr val="tx2"/>
                </a:solidFill>
              </a:rPr>
              <a:t>where to submit an application</a:t>
            </a:r>
          </a:p>
          <a:p>
            <a:pPr marL="0" indent="0">
              <a:spcBef>
                <a:spcPts val="200"/>
              </a:spcBef>
              <a:buNone/>
            </a:pPr>
            <a:r>
              <a:rPr lang="en-CA" sz="1900" b="1" dirty="0">
                <a:solidFill>
                  <a:schemeClr val="tx2"/>
                </a:solidFill>
              </a:rPr>
              <a:t>      Program information tab of your SSHRC application </a:t>
            </a:r>
            <a:r>
              <a:rPr lang="en-CA" sz="1900" dirty="0">
                <a:solidFill>
                  <a:schemeClr val="tx2"/>
                </a:solidFill>
              </a:rPr>
              <a:t>(options A to D) </a:t>
            </a:r>
            <a:r>
              <a:rPr lang="en-CA" sz="1900" dirty="0">
                <a:solidFill>
                  <a:schemeClr val="tx2"/>
                </a:solidFill>
                <a:sym typeface="Wingdings" panose="05000000000000000000" pitchFamily="2" charset="2"/>
              </a:rPr>
              <a:t> </a:t>
            </a:r>
          </a:p>
          <a:p>
            <a:pPr marL="0" indent="0">
              <a:spcBef>
                <a:spcPts val="200"/>
              </a:spcBef>
              <a:buNone/>
            </a:pPr>
            <a:r>
              <a:rPr lang="en-CA" sz="1900" dirty="0">
                <a:solidFill>
                  <a:schemeClr val="tx2"/>
                </a:solidFill>
                <a:sym typeface="Wingdings" panose="05000000000000000000" pitchFamily="2" charset="2"/>
              </a:rPr>
              <a:t>      ensure your selection is accurate and directs your application into the UVic </a:t>
            </a:r>
          </a:p>
          <a:p>
            <a:pPr marL="0" indent="0">
              <a:spcBef>
                <a:spcPts val="200"/>
              </a:spcBef>
              <a:buNone/>
            </a:pPr>
            <a:r>
              <a:rPr lang="en-CA" sz="1900" dirty="0">
                <a:solidFill>
                  <a:schemeClr val="tx2"/>
                </a:solidFill>
                <a:sym typeface="Wingdings" panose="05000000000000000000" pitchFamily="2" charset="2"/>
              </a:rPr>
              <a:t>      competition.</a:t>
            </a:r>
          </a:p>
          <a:p>
            <a:pPr marL="342900" indent="-342900">
              <a:spcBef>
                <a:spcPts val="200"/>
              </a:spcBef>
              <a:buFont typeface="Arial" panose="020B0604020202020204" pitchFamily="34" charset="0"/>
              <a:buChar char="•"/>
            </a:pPr>
            <a:r>
              <a:rPr lang="en-CA" sz="1900" dirty="0">
                <a:solidFill>
                  <a:schemeClr val="tx2"/>
                </a:solidFill>
                <a:sym typeface="Wingdings" panose="05000000000000000000" pitchFamily="2" charset="2"/>
              </a:rPr>
              <a:t>Months of study</a:t>
            </a:r>
          </a:p>
          <a:p>
            <a:pPr marL="342900" indent="-342900">
              <a:spcBef>
                <a:spcPts val="200"/>
              </a:spcBef>
            </a:pPr>
            <a:r>
              <a:rPr lang="en-CA" sz="1900" dirty="0">
                <a:solidFill>
                  <a:schemeClr val="tx2"/>
                </a:solidFill>
                <a:sym typeface="Wingdings" panose="05000000000000000000" pitchFamily="2" charset="2"/>
              </a:rPr>
              <a:t>The CV component appears within the Portfolio tab. The Academic background section of the CV prompts you to list up to 5 degrees completed and your current degree in progress, if applicable.</a:t>
            </a:r>
          </a:p>
          <a:p>
            <a:pPr marL="342900" indent="-342900">
              <a:spcBef>
                <a:spcPts val="200"/>
              </a:spcBef>
              <a:buFont typeface="Arial" panose="020B0604020202020204" pitchFamily="34" charset="0"/>
              <a:buChar char="•"/>
            </a:pPr>
            <a:r>
              <a:rPr lang="en-CA" sz="1900" dirty="0">
                <a:solidFill>
                  <a:schemeClr val="tx2"/>
                </a:solidFill>
                <a:sym typeface="Wingdings" panose="05000000000000000000" pitchFamily="2" charset="2"/>
              </a:rPr>
              <a:t>Outline of proposed research</a:t>
            </a:r>
            <a:endParaRPr lang="en-CA" sz="1900" baseline="30000" dirty="0">
              <a:solidFill>
                <a:schemeClr val="tx2"/>
              </a:solidFill>
              <a:sym typeface="Wingdings" panose="05000000000000000000" pitchFamily="2" charset="2"/>
            </a:endParaRPr>
          </a:p>
          <a:p>
            <a:pPr marL="342900" indent="-342900">
              <a:spcBef>
                <a:spcPts val="200"/>
              </a:spcBef>
              <a:buFont typeface="Arial" panose="020B0604020202020204" pitchFamily="34" charset="0"/>
              <a:buChar char="•"/>
            </a:pPr>
            <a:r>
              <a:rPr lang="en-CA" sz="1900" dirty="0">
                <a:solidFill>
                  <a:schemeClr val="tx2"/>
                </a:solidFill>
                <a:sym typeface="Wingdings" panose="05000000000000000000" pitchFamily="2" charset="2"/>
              </a:rPr>
              <a:t>Bibliography</a:t>
            </a:r>
          </a:p>
          <a:p>
            <a:pPr marL="342900" indent="-342900">
              <a:spcBef>
                <a:spcPts val="200"/>
              </a:spcBef>
              <a:buFont typeface="Arial" panose="020B0604020202020204" pitchFamily="34" charset="0"/>
              <a:buChar char="•"/>
            </a:pPr>
            <a:r>
              <a:rPr lang="en-CA" sz="1900" dirty="0">
                <a:solidFill>
                  <a:schemeClr val="tx2"/>
                </a:solidFill>
                <a:sym typeface="Wingdings" panose="05000000000000000000" pitchFamily="2" charset="2"/>
              </a:rPr>
              <a:t>Research contributions and statements</a:t>
            </a:r>
          </a:p>
          <a:p>
            <a:pPr marL="342900" indent="-342900">
              <a:spcBef>
                <a:spcPts val="200"/>
              </a:spcBef>
              <a:buFont typeface="Arial" panose="020B0604020202020204" pitchFamily="34" charset="0"/>
              <a:buChar char="•"/>
            </a:pPr>
            <a:r>
              <a:rPr lang="en-CA" sz="1900" dirty="0">
                <a:solidFill>
                  <a:schemeClr val="tx2">
                    <a:lumMod val="75000"/>
                    <a:lumOff val="25000"/>
                  </a:schemeClr>
                </a:solidFill>
                <a:sym typeface="Wingdings" panose="05000000000000000000" pitchFamily="2" charset="2"/>
                <a:hlinkClick r:id="rId5">
                  <a:extLst>
                    <a:ext uri="{A12FA001-AC4F-418D-AE19-62706E023703}">
                      <ahyp:hlinkClr xmlns:ahyp="http://schemas.microsoft.com/office/drawing/2018/hyperlinkcolor" val="tx"/>
                    </a:ext>
                  </a:extLst>
                </a:hlinkClick>
              </a:rPr>
              <a:t>Allowable inclusions</a:t>
            </a:r>
            <a:endParaRPr lang="en-CA" sz="1900" dirty="0">
              <a:solidFill>
                <a:schemeClr val="tx2">
                  <a:lumMod val="75000"/>
                  <a:lumOff val="25000"/>
                </a:schemeClr>
              </a:solidFill>
              <a:sym typeface="Wingdings" panose="05000000000000000000" pitchFamily="2" charset="2"/>
            </a:endParaRPr>
          </a:p>
          <a:p>
            <a:pPr marL="342900" indent="-342900">
              <a:spcBef>
                <a:spcPts val="200"/>
              </a:spcBef>
              <a:buFont typeface="Arial" panose="020B0604020202020204" pitchFamily="34" charset="0"/>
              <a:buChar char="•"/>
            </a:pPr>
            <a:r>
              <a:rPr lang="en-CA" sz="1900" dirty="0">
                <a:solidFill>
                  <a:schemeClr val="tx2">
                    <a:lumMod val="75000"/>
                    <a:lumOff val="25000"/>
                  </a:schemeClr>
                </a:solidFill>
                <a:sym typeface="Wingdings" panose="05000000000000000000" pitchFamily="2" charset="2"/>
                <a:hlinkClick r:id="rId6">
                  <a:extLst>
                    <a:ext uri="{A12FA001-AC4F-418D-AE19-62706E023703}">
                      <ahyp:hlinkClr xmlns:ahyp="http://schemas.microsoft.com/office/drawing/2018/hyperlinkcolor" val="tx"/>
                    </a:ext>
                  </a:extLst>
                </a:hlinkClick>
              </a:rPr>
              <a:t>Presentation standards</a:t>
            </a:r>
            <a:endParaRPr lang="en-CA" sz="1900" dirty="0">
              <a:solidFill>
                <a:schemeClr val="tx2">
                  <a:lumMod val="75000"/>
                  <a:lumOff val="25000"/>
                </a:schemeClr>
              </a:solidFill>
              <a:sym typeface="Wingdings" panose="05000000000000000000" pitchFamily="2" charset="2"/>
            </a:endParaRPr>
          </a:p>
        </p:txBody>
      </p:sp>
      <p:pic>
        <p:nvPicPr>
          <p:cNvPr id="4" name="Recorded Sound">
            <a:hlinkClick r:id="" action="ppaction://media"/>
            <a:extLst>
              <a:ext uri="{FF2B5EF4-FFF2-40B4-BE49-F238E27FC236}">
                <a16:creationId xmlns:a16="http://schemas.microsoft.com/office/drawing/2014/main" id="{72646F81-134F-E1F4-1D17-D24DC51B940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71252" y="3517799"/>
            <a:ext cx="609600" cy="609600"/>
          </a:xfrm>
          <a:prstGeom prst="rect">
            <a:avLst/>
          </a:prstGeom>
        </p:spPr>
      </p:pic>
    </p:spTree>
    <p:extLst>
      <p:ext uri="{BB962C8B-B14F-4D97-AF65-F5344CB8AC3E}">
        <p14:creationId xmlns:p14="http://schemas.microsoft.com/office/powerpoint/2010/main" val="1839733305"/>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96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D53E7-8FC3-988B-031D-B4169BCDE8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E4509-4C84-E13D-60CC-858D8C8B98DF}"/>
              </a:ext>
            </a:extLst>
          </p:cNvPr>
          <p:cNvSpPr>
            <a:spLocks noGrp="1"/>
          </p:cNvSpPr>
          <p:nvPr>
            <p:ph type="title"/>
          </p:nvPr>
        </p:nvSpPr>
        <p:spPr/>
        <p:txBody>
          <a:bodyPr>
            <a:normAutofit/>
          </a:bodyPr>
          <a:lstStyle/>
          <a:p>
            <a:r>
              <a:rPr lang="en-US" dirty="0"/>
              <a:t>Transcripts</a:t>
            </a:r>
          </a:p>
        </p:txBody>
      </p:sp>
      <p:sp>
        <p:nvSpPr>
          <p:cNvPr id="3" name="Content Placeholder 2">
            <a:extLst>
              <a:ext uri="{FF2B5EF4-FFF2-40B4-BE49-F238E27FC236}">
                <a16:creationId xmlns:a16="http://schemas.microsoft.com/office/drawing/2014/main" id="{CEF877DD-296A-43D1-3A1C-46BCC786D964}"/>
              </a:ext>
            </a:extLst>
          </p:cNvPr>
          <p:cNvSpPr>
            <a:spLocks noGrp="1"/>
          </p:cNvSpPr>
          <p:nvPr>
            <p:ph idx="1"/>
          </p:nvPr>
        </p:nvSpPr>
        <p:spPr>
          <a:xfrm>
            <a:off x="404061" y="970547"/>
            <a:ext cx="7988572" cy="3587276"/>
          </a:xfrm>
        </p:spPr>
        <p:txBody>
          <a:bodyPr>
            <a:normAutofit lnSpcReduction="10000"/>
          </a:bodyPr>
          <a:lstStyle/>
          <a:p>
            <a:pPr marL="0" indent="0">
              <a:spcBef>
                <a:spcPts val="300"/>
              </a:spcBef>
              <a:buNone/>
            </a:pPr>
            <a:r>
              <a:rPr lang="en-CA" dirty="0"/>
              <a:t>You must meet the transcript requirements for</a:t>
            </a:r>
          </a:p>
          <a:p>
            <a:pPr>
              <a:spcBef>
                <a:spcPts val="300"/>
              </a:spcBef>
            </a:pPr>
            <a:r>
              <a:rPr lang="en-CA" b="1" dirty="0"/>
              <a:t>SSHRC</a:t>
            </a:r>
            <a:r>
              <a:rPr lang="en-CA" dirty="0"/>
              <a:t>:  see application instructions</a:t>
            </a:r>
          </a:p>
          <a:p>
            <a:pPr>
              <a:spcBef>
                <a:spcPts val="300"/>
              </a:spcBef>
            </a:pPr>
            <a:r>
              <a:rPr lang="en-CA" b="1" dirty="0"/>
              <a:t>UVic</a:t>
            </a:r>
            <a:r>
              <a:rPr lang="en-CA" dirty="0"/>
              <a:t>:  see </a:t>
            </a:r>
            <a:r>
              <a:rPr lang="en-CA" dirty="0">
                <a:solidFill>
                  <a:schemeClr val="tx2">
                    <a:lumMod val="75000"/>
                    <a:lumOff val="25000"/>
                  </a:schemeClr>
                </a:solidFill>
                <a:hlinkClick r:id="rId5">
                  <a:extLst>
                    <a:ext uri="{A12FA001-AC4F-418D-AE19-62706E023703}">
                      <ahyp:hlinkClr xmlns:ahyp="http://schemas.microsoft.com/office/drawing/2018/hyperlinkcolor" val="tx"/>
                    </a:ext>
                  </a:extLst>
                </a:hlinkClick>
              </a:rPr>
              <a:t>UVic CGRS-D </a:t>
            </a:r>
            <a:r>
              <a:rPr lang="en-CA" dirty="0"/>
              <a:t>“Meet the transcript requirements”</a:t>
            </a:r>
          </a:p>
          <a:p>
            <a:pPr marL="0" indent="0">
              <a:spcBef>
                <a:spcPts val="300"/>
              </a:spcBef>
              <a:buNone/>
            </a:pPr>
            <a:endParaRPr lang="en-CA" sz="800" dirty="0"/>
          </a:p>
          <a:p>
            <a:pPr lvl="1">
              <a:buFont typeface="Wingdings" panose="05000000000000000000" pitchFamily="2" charset="2"/>
              <a:buChar char="ü"/>
            </a:pPr>
            <a:r>
              <a:rPr lang="en-CA" dirty="0"/>
              <a:t>Official </a:t>
            </a:r>
            <a:r>
              <a:rPr lang="en-CA" b="1" dirty="0"/>
              <a:t>UVic transcripts </a:t>
            </a:r>
            <a:r>
              <a:rPr lang="en-CA" dirty="0"/>
              <a:t>preferred, but the administrative version is acceptable.</a:t>
            </a:r>
          </a:p>
          <a:p>
            <a:pPr lvl="1">
              <a:buFont typeface="Wingdings" panose="05000000000000000000" pitchFamily="2" charset="2"/>
              <a:buChar char="ü"/>
            </a:pPr>
            <a:r>
              <a:rPr lang="en-CA" dirty="0"/>
              <a:t>Transcripts from other institutions must be official.</a:t>
            </a:r>
          </a:p>
          <a:p>
            <a:pPr lvl="1">
              <a:buFont typeface="Wingdings" panose="05000000000000000000" pitchFamily="2" charset="2"/>
              <a:buChar char="ü"/>
            </a:pPr>
            <a:r>
              <a:rPr lang="en-CA" dirty="0"/>
              <a:t>Complete and u</a:t>
            </a:r>
            <a:r>
              <a:rPr lang="en-CA" dirty="0">
                <a:sym typeface="Wingdings" panose="05000000000000000000" pitchFamily="2" charset="2"/>
              </a:rPr>
              <a:t>p-to-date, </a:t>
            </a:r>
            <a:r>
              <a:rPr lang="en-CA" b="1" dirty="0">
                <a:sym typeface="Wingdings" panose="05000000000000000000" pitchFamily="2" charset="2"/>
              </a:rPr>
              <a:t>including fall 2026 registration</a:t>
            </a:r>
          </a:p>
          <a:p>
            <a:pPr lvl="1">
              <a:spcBef>
                <a:spcPts val="300"/>
              </a:spcBef>
              <a:buFont typeface="Wingdings" panose="05000000000000000000" pitchFamily="2" charset="2"/>
              <a:buChar char="ü"/>
            </a:pPr>
            <a:r>
              <a:rPr lang="en-CA" dirty="0">
                <a:sym typeface="Wingdings" panose="05000000000000000000" pitchFamily="2" charset="2"/>
              </a:rPr>
              <a:t>Include legend for each transcript</a:t>
            </a:r>
          </a:p>
          <a:p>
            <a:pPr lvl="1">
              <a:spcBef>
                <a:spcPts val="300"/>
              </a:spcBef>
              <a:buFont typeface="Wingdings" panose="05000000000000000000" pitchFamily="2" charset="2"/>
              <a:buChar char="ü"/>
            </a:pPr>
            <a:r>
              <a:rPr lang="en-CA" dirty="0">
                <a:sym typeface="Wingdings" panose="05000000000000000000" pitchFamily="2" charset="2"/>
              </a:rPr>
              <a:t>In English, French, or accompanied by certified translation</a:t>
            </a:r>
          </a:p>
          <a:p>
            <a:pPr lvl="1">
              <a:spcBef>
                <a:spcPts val="300"/>
              </a:spcBef>
              <a:buFont typeface="Wingdings" panose="05000000000000000000" pitchFamily="2" charset="2"/>
              <a:buChar char="ü"/>
            </a:pPr>
            <a:r>
              <a:rPr lang="en-CA" dirty="0">
                <a:sym typeface="Wingdings" panose="05000000000000000000" pitchFamily="2" charset="2"/>
              </a:rPr>
              <a:t>Order transcripts to be sent to you, not FGS</a:t>
            </a:r>
          </a:p>
          <a:p>
            <a:pPr lvl="1">
              <a:spcBef>
                <a:spcPts val="300"/>
              </a:spcBef>
              <a:buFont typeface="Wingdings" panose="05000000000000000000" pitchFamily="2" charset="2"/>
              <a:buChar char="ü"/>
            </a:pPr>
            <a:r>
              <a:rPr lang="en-CA" dirty="0">
                <a:sym typeface="Wingdings" panose="05000000000000000000" pitchFamily="2" charset="2"/>
              </a:rPr>
              <a:t>Scan together as a single document</a:t>
            </a:r>
            <a:endParaRPr lang="en-CA" dirty="0">
              <a:solidFill>
                <a:schemeClr val="tx2">
                  <a:lumMod val="75000"/>
                  <a:lumOff val="25000"/>
                </a:schemeClr>
              </a:solidFill>
            </a:endParaRPr>
          </a:p>
        </p:txBody>
      </p:sp>
      <p:pic>
        <p:nvPicPr>
          <p:cNvPr id="4" name="Recorded Sound">
            <a:hlinkClick r:id="" action="ppaction://media"/>
            <a:extLst>
              <a:ext uri="{FF2B5EF4-FFF2-40B4-BE49-F238E27FC236}">
                <a16:creationId xmlns:a16="http://schemas.microsoft.com/office/drawing/2014/main" id="{9146C897-00C1-337F-3566-707F421199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321287" y="3868153"/>
            <a:ext cx="609600" cy="609600"/>
          </a:xfrm>
          <a:prstGeom prst="rect">
            <a:avLst/>
          </a:prstGeom>
        </p:spPr>
      </p:pic>
    </p:spTree>
    <p:extLst>
      <p:ext uri="{BB962C8B-B14F-4D97-AF65-F5344CB8AC3E}">
        <p14:creationId xmlns:p14="http://schemas.microsoft.com/office/powerpoint/2010/main" val="3849160824"/>
      </p:ext>
    </p:extLst>
  </p:cSld>
  <p:clrMapOvr>
    <a:masterClrMapping/>
  </p:clrMapOvr>
  <mc:AlternateContent xmlns:mc="http://schemas.openxmlformats.org/markup-compatibility/2006" xmlns:p14="http://schemas.microsoft.com/office/powerpoint/2010/main">
    <mc:Choice Requires="p14">
      <p:transition spd="slow" p14:dur="2000" advTm="143719"/>
    </mc:Choice>
    <mc:Fallback xmlns="">
      <p:transition spd="slow" advTm="143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2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BA212-4E21-C1F2-C52C-B76A0F8CE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0EC36F-0C50-C425-B98E-785A4EACDA98}"/>
              </a:ext>
            </a:extLst>
          </p:cNvPr>
          <p:cNvSpPr>
            <a:spLocks noGrp="1"/>
          </p:cNvSpPr>
          <p:nvPr>
            <p:ph type="title"/>
          </p:nvPr>
        </p:nvSpPr>
        <p:spPr/>
        <p:txBody>
          <a:bodyPr>
            <a:normAutofit/>
          </a:bodyPr>
          <a:lstStyle/>
          <a:p>
            <a:r>
              <a:rPr lang="en-US" dirty="0"/>
              <a:t>What are my next steps?</a:t>
            </a:r>
          </a:p>
        </p:txBody>
      </p:sp>
      <p:sp>
        <p:nvSpPr>
          <p:cNvPr id="3" name="Content Placeholder 2">
            <a:extLst>
              <a:ext uri="{FF2B5EF4-FFF2-40B4-BE49-F238E27FC236}">
                <a16:creationId xmlns:a16="http://schemas.microsoft.com/office/drawing/2014/main" id="{24303EDD-BB03-65EB-870F-A187C674AAC4}"/>
              </a:ext>
            </a:extLst>
          </p:cNvPr>
          <p:cNvSpPr>
            <a:spLocks noGrp="1"/>
          </p:cNvSpPr>
          <p:nvPr>
            <p:ph idx="1"/>
          </p:nvPr>
        </p:nvSpPr>
        <p:spPr>
          <a:xfrm>
            <a:off x="404061" y="1045921"/>
            <a:ext cx="8226591" cy="3525420"/>
          </a:xfrm>
        </p:spPr>
        <p:txBody>
          <a:bodyPr>
            <a:normAutofit lnSpcReduction="10000"/>
          </a:bodyPr>
          <a:lstStyle/>
          <a:p>
            <a:pPr marL="457200" indent="-457200">
              <a:buFont typeface="+mj-lt"/>
              <a:buAutoNum type="arabicPeriod"/>
            </a:pPr>
            <a:r>
              <a:rPr lang="en-US" dirty="0"/>
              <a:t>Ask your referees to upload letters of reference well in advance of deadline. </a:t>
            </a:r>
            <a:r>
              <a:rPr lang="en-CA" dirty="0">
                <a:solidFill>
                  <a:schemeClr val="tx2">
                    <a:lumMod val="75000"/>
                    <a:lumOff val="25000"/>
                  </a:schemeClr>
                </a:solidFill>
                <a:sym typeface="Wingdings" panose="05000000000000000000" pitchFamily="2" charset="2"/>
                <a:hlinkClick r:id="rId5">
                  <a:extLst>
                    <a:ext uri="{A12FA001-AC4F-418D-AE19-62706E023703}">
                      <ahyp:hlinkClr xmlns:ahyp="http://schemas.microsoft.com/office/drawing/2018/hyperlinkcolor" val="tx"/>
                    </a:ext>
                  </a:extLst>
                </a:hlinkClick>
              </a:rPr>
              <a:t>Letter of Appraisal form – Instructions for Referees</a:t>
            </a:r>
            <a:endParaRPr lang="en-US" dirty="0"/>
          </a:p>
          <a:p>
            <a:pPr marL="457200" indent="-457200">
              <a:buFont typeface="+mj-lt"/>
              <a:buAutoNum type="arabicPeriod"/>
            </a:pPr>
            <a:r>
              <a:rPr lang="en-US" dirty="0"/>
              <a:t>Assemble your transcripts pdf.</a:t>
            </a:r>
          </a:p>
          <a:p>
            <a:pPr marL="457200" indent="-457200">
              <a:buFont typeface="+mj-lt"/>
              <a:buAutoNum type="arabicPeriod"/>
            </a:pPr>
            <a:r>
              <a:rPr lang="en-US" dirty="0"/>
              <a:t>Seek feedback from Supervisor and SSHRC coach</a:t>
            </a:r>
          </a:p>
          <a:p>
            <a:pPr marL="457200" indent="-457200">
              <a:buFont typeface="+mj-lt"/>
              <a:buAutoNum type="arabicPeriod"/>
            </a:pPr>
            <a:r>
              <a:rPr lang="en-US" dirty="0"/>
              <a:t>Submit prior to deadline:  allow time to resolve technical issues.</a:t>
            </a:r>
          </a:p>
          <a:p>
            <a:pPr marL="457200" indent="-457200">
              <a:buFont typeface="+mj-lt"/>
              <a:buAutoNum type="arabicPeriod"/>
            </a:pPr>
            <a:r>
              <a:rPr lang="en-US" dirty="0"/>
              <a:t>Monitor your UVic preferred email for messages related to your application.</a:t>
            </a:r>
          </a:p>
        </p:txBody>
      </p:sp>
      <p:pic>
        <p:nvPicPr>
          <p:cNvPr id="4" name="Recorded Sound">
            <a:hlinkClick r:id="" action="ppaction://media"/>
            <a:extLst>
              <a:ext uri="{FF2B5EF4-FFF2-40B4-BE49-F238E27FC236}">
                <a16:creationId xmlns:a16="http://schemas.microsoft.com/office/drawing/2014/main" id="{3FC76C3A-4CC8-621E-B32B-268F6AB8BCD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86939" y="3903593"/>
            <a:ext cx="609600" cy="609600"/>
          </a:xfrm>
          <a:prstGeom prst="rect">
            <a:avLst/>
          </a:prstGeom>
        </p:spPr>
      </p:pic>
    </p:spTree>
    <p:extLst>
      <p:ext uri="{BB962C8B-B14F-4D97-AF65-F5344CB8AC3E}">
        <p14:creationId xmlns:p14="http://schemas.microsoft.com/office/powerpoint/2010/main" val="2737265995"/>
      </p:ext>
    </p:extLst>
  </p:cSld>
  <p:clrMapOvr>
    <a:masterClrMapping/>
  </p:clrMapOvr>
  <mc:AlternateContent xmlns:mc="http://schemas.openxmlformats.org/markup-compatibility/2006" xmlns:p14="http://schemas.microsoft.com/office/powerpoint/2010/main">
    <mc:Choice Requires="p14">
      <p:transition spd="slow" p14:dur="2000" advTm="84578"/>
    </mc:Choice>
    <mc:Fallback xmlns="">
      <p:transition spd="slow" advTm="84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6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Title Slide 1">
  <a:themeElements>
    <a:clrScheme name="UVic Brand Refresh">
      <a:dk1>
        <a:srgbClr val="002858"/>
      </a:dk1>
      <a:lt1>
        <a:srgbClr val="FFFFFF"/>
      </a:lt1>
      <a:dk2>
        <a:srgbClr val="002F60"/>
      </a:dk2>
      <a:lt2>
        <a:srgbClr val="BEE7F9"/>
      </a:lt2>
      <a:accent1>
        <a:srgbClr val="26A738"/>
      </a:accent1>
      <a:accent2>
        <a:srgbClr val="0073BC"/>
      </a:accent2>
      <a:accent3>
        <a:srgbClr val="002858"/>
      </a:accent3>
      <a:accent4>
        <a:srgbClr val="FDB813"/>
      </a:accent4>
      <a:accent5>
        <a:srgbClr val="0073BC"/>
      </a:accent5>
      <a:accent6>
        <a:srgbClr val="008538"/>
      </a:accent6>
      <a:hlink>
        <a:srgbClr val="FFFFFF"/>
      </a:hlink>
      <a:folHlink>
        <a:srgbClr val="0028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AM_06262_EdgePPTTmplts_16x9_white_OUTrev" id="{E37DACD6-36C3-6D4A-9C6C-CED8923AB4D3}" vid="{6B14BE1E-503F-0F44-BAAA-8D1C2E4CCE06}"/>
    </a:ext>
  </a:extLst>
</a:theme>
</file>

<file path=ppt/theme/theme2.xml><?xml version="1.0" encoding="utf-8"?>
<a:theme xmlns:a="http://schemas.openxmlformats.org/drawingml/2006/main" name="Title Slide 2">
  <a:themeElements>
    <a:clrScheme name="UVic Brand Refresh">
      <a:dk1>
        <a:srgbClr val="002858"/>
      </a:dk1>
      <a:lt1>
        <a:srgbClr val="FFFFFF"/>
      </a:lt1>
      <a:dk2>
        <a:srgbClr val="002F60"/>
      </a:dk2>
      <a:lt2>
        <a:srgbClr val="BEE7F9"/>
      </a:lt2>
      <a:accent1>
        <a:srgbClr val="26A738"/>
      </a:accent1>
      <a:accent2>
        <a:srgbClr val="0073BC"/>
      </a:accent2>
      <a:accent3>
        <a:srgbClr val="002858"/>
      </a:accent3>
      <a:accent4>
        <a:srgbClr val="FDB813"/>
      </a:accent4>
      <a:accent5>
        <a:srgbClr val="0073BC"/>
      </a:accent5>
      <a:accent6>
        <a:srgbClr val="008538"/>
      </a:accent6>
      <a:hlink>
        <a:srgbClr val="FFFFFF"/>
      </a:hlink>
      <a:folHlink>
        <a:srgbClr val="0028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AM_06262_EdgePPTTmplts_16x9_white_OUTrev" id="{E37DACD6-36C3-6D4A-9C6C-CED8923AB4D3}" vid="{6B14BE1E-503F-0F44-BAAA-8D1C2E4CCE06}"/>
    </a:ext>
  </a:extLst>
</a:theme>
</file>

<file path=ppt/theme/theme3.xml><?xml version="1.0" encoding="utf-8"?>
<a:theme xmlns:a="http://schemas.openxmlformats.org/drawingml/2006/main" name="Content Slide 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tent Slide 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6781699DA9134B9A08F06DE4F7F9CE" ma:contentTypeVersion="16" ma:contentTypeDescription="Create a new document." ma:contentTypeScope="" ma:versionID="8db29772acb1a8b647b51fb4415b510b">
  <xsd:schema xmlns:xsd="http://www.w3.org/2001/XMLSchema" xmlns:xs="http://www.w3.org/2001/XMLSchema" xmlns:p="http://schemas.microsoft.com/office/2006/metadata/properties" xmlns:ns2="3084634b-2aa7-4fa5-9bec-f2a99e7ad866" targetNamespace="http://schemas.microsoft.com/office/2006/metadata/properties" ma:root="true" ma:fieldsID="9187c11962bdf088f170aab5221f96ef" ns2:_="">
    <xsd:import namespace="3084634b-2aa7-4fa5-9bec-f2a99e7ad866"/>
    <xsd:element name="properties">
      <xsd:complexType>
        <xsd:sequence>
          <xsd:element name="documentManagement">
            <xsd:complexType>
              <xsd:all>
                <xsd:element ref="ns2:TEST" minOccurs="0"/>
                <xsd:element ref="ns2:Imageexample_x003f_" minOccurs="0"/>
                <xsd:element ref="ns2:lcf76f155ced4ddcb4097134ff3c332f"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Hyperlin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84634b-2aa7-4fa5-9bec-f2a99e7ad866" elementFormDefault="qualified">
    <xsd:import namespace="http://schemas.microsoft.com/office/2006/documentManagement/types"/>
    <xsd:import namespace="http://schemas.microsoft.com/office/infopath/2007/PartnerControls"/>
    <xsd:element name="TEST" ma:index="8" nillable="true" ma:displayName="TEST " ma:description="TEST Image" ma:format="Thumbnail" ma:internalName="TEST">
      <xsd:simpleType>
        <xsd:restriction base="dms:Unknown"/>
      </xsd:simpleType>
    </xsd:element>
    <xsd:element name="Imageexample_x003f_" ma:index="9" nillable="true" ma:displayName="Image Preview" ma:format="Thumbnail" ma:internalName="Imageexample_x003f_">
      <xsd:simpleType>
        <xsd:restriction base="dms:Unknown"/>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efc961-1432-4524-a5af-13225f490e8b" ma:termSetId="09814cd3-568e-fe90-9814-8d621ff8fb84" ma:anchorId="fba54fb3-c3e1-fe81-a776-ca4b69148c4d" ma:open="true" ma:isKeyword="false">
      <xsd:complexType>
        <xsd:sequence>
          <xsd:element ref="pc:Terms" minOccurs="0" maxOccurs="1"/>
        </xsd:sequence>
      </xsd:complex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Hyperlink" ma:index="20"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Hyperlink xmlns="3084634b-2aa7-4fa5-9bec-f2a99e7ad866">
      <Url xsi:nil="true"/>
      <Description xsi:nil="true"/>
    </Hyperlink>
    <TEST xmlns="3084634b-2aa7-4fa5-9bec-f2a99e7ad866" xsi:nil="true"/>
    <Imageexample_x003f_ xmlns="3084634b-2aa7-4fa5-9bec-f2a99e7ad866" xsi:nil="true"/>
    <lcf76f155ced4ddcb4097134ff3c332f xmlns="3084634b-2aa7-4fa5-9bec-f2a99e7ad8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59CFE0A-3F58-450B-89F8-3C98A69439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84634b-2aa7-4fa5-9bec-f2a99e7ad8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9F097E-A19E-4B0C-A87C-771EE5DE8BCF}">
  <ds:schemaRefs>
    <ds:schemaRef ds:uri="http://schemas.microsoft.com/sharepoint/v3/contenttype/forms"/>
  </ds:schemaRefs>
</ds:datastoreItem>
</file>

<file path=customXml/itemProps3.xml><?xml version="1.0" encoding="utf-8"?>
<ds:datastoreItem xmlns:ds="http://schemas.openxmlformats.org/officeDocument/2006/customXml" ds:itemID="{CC598738-F6A9-47E3-8A50-6B27BA2EEEF4}">
  <ds:schemaRefs>
    <ds:schemaRef ds:uri="http://schemas.microsoft.com/office/infopath/2007/PartnerControls"/>
    <ds:schemaRef ds:uri="http://schemas.microsoft.com/office/2006/metadata/properties"/>
    <ds:schemaRef ds:uri="3084634b-2aa7-4fa5-9bec-f2a99e7ad866"/>
    <ds:schemaRef ds:uri="http://purl.org/dc/terms/"/>
    <ds:schemaRef ds:uri="http://schemas.microsoft.com/office/2006/documentManagement/types"/>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Theme1</Template>
  <TotalTime>4763</TotalTime>
  <Words>3042</Words>
  <Application>Microsoft Office PowerPoint</Application>
  <PresentationFormat>On-screen Show (16:9)</PresentationFormat>
  <Paragraphs>181</Paragraphs>
  <Slides>11</Slides>
  <Notes>11</Notes>
  <HiddenSlides>0</HiddenSlides>
  <MMClips>11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11</vt:i4>
      </vt:variant>
    </vt:vector>
  </HeadingPairs>
  <TitlesOfParts>
    <vt:vector size="22" baseType="lpstr">
      <vt:lpstr>Arial</vt:lpstr>
      <vt:lpstr>Calibri</vt:lpstr>
      <vt:lpstr>Congenial Light</vt:lpstr>
      <vt:lpstr>Noto Sans</vt:lpstr>
      <vt:lpstr>Noto Sans Light</vt:lpstr>
      <vt:lpstr>Wingdings</vt:lpstr>
      <vt:lpstr>Wingdings 3</vt:lpstr>
      <vt:lpstr>Title Slide 1</vt:lpstr>
      <vt:lpstr>Title Slide 2</vt:lpstr>
      <vt:lpstr>Content Slide 1</vt:lpstr>
      <vt:lpstr>Content Slide 2</vt:lpstr>
      <vt:lpstr>SSHRC CGRS-D Application advice &amp; support   Voice recorded presentation  August 2026  </vt:lpstr>
      <vt:lpstr>What you will learn</vt:lpstr>
      <vt:lpstr>Accessibility statement</vt:lpstr>
      <vt:lpstr>What is the SSHRC CGRS-D?</vt:lpstr>
      <vt:lpstr>Timeline</vt:lpstr>
      <vt:lpstr>Personal data</vt:lpstr>
      <vt:lpstr>Application tips</vt:lpstr>
      <vt:lpstr>Transcripts</vt:lpstr>
      <vt:lpstr>What are my next steps?</vt:lpstr>
      <vt:lpstr>Contacts and resources</vt:lpstr>
      <vt:lpstr>Advice | Discussion | 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subject/>
  <dc:creator>Melanie Carter</dc:creator>
  <cp:keywords/>
  <dc:description/>
  <cp:lastModifiedBy>Kathy McCarthy</cp:lastModifiedBy>
  <cp:revision>286</cp:revision>
  <cp:lastPrinted>2025-07-25T16:32:30Z</cp:lastPrinted>
  <dcterms:created xsi:type="dcterms:W3CDTF">2024-09-26T18:33:03Z</dcterms:created>
  <dcterms:modified xsi:type="dcterms:W3CDTF">2026-08-12T20:38:24Z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0x010100366781699DA9134B9A08F06DE4F7F9CE</vt:lpwstr>
  </property>
</Properties>
</file>