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2" r:id="rId4"/>
    <p:sldMasterId id="2147483932" r:id="rId5"/>
    <p:sldMasterId id="2147483986" r:id="rId6"/>
    <p:sldMasterId id="2147484008" r:id="rId7"/>
  </p:sldMasterIdLst>
  <p:notesMasterIdLst>
    <p:notesMasterId r:id="rId17"/>
  </p:notesMasterIdLst>
  <p:sldIdLst>
    <p:sldId id="393" r:id="rId8"/>
    <p:sldId id="383" r:id="rId9"/>
    <p:sldId id="385" r:id="rId10"/>
    <p:sldId id="389" r:id="rId11"/>
    <p:sldId id="388" r:id="rId12"/>
    <p:sldId id="387" r:id="rId13"/>
    <p:sldId id="390" r:id="rId14"/>
    <p:sldId id="386" r:id="rId15"/>
    <p:sldId id="384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EB3"/>
    <a:srgbClr val="0EBE51"/>
    <a:srgbClr val="00CC00"/>
    <a:srgbClr val="00285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6053"/>
  </p:normalViewPr>
  <p:slideViewPr>
    <p:cSldViewPr snapToGrid="0" snapToObjects="1" showGuides="1">
      <p:cViewPr varScale="1">
        <p:scale>
          <a:sx n="136" d="100"/>
          <a:sy n="136" d="100"/>
        </p:scale>
        <p:origin x="90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74CC1-50B6-A346-9F2F-A73D55FF36C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25CF2-3302-D948-BF01-550CF443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007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F909D-5583-F6A4-B783-8DE6F219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45179"/>
            <a:ext cx="4873792" cy="993775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036EB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080752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CE29-7529-38B8-8F9E-CFFF80CFB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41" y="274638"/>
            <a:ext cx="3798970" cy="1217278"/>
          </a:xfrm>
        </p:spPr>
        <p:txBody>
          <a:bodyPr/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05C58-2CD4-D126-B408-B16F4949D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041" y="1652337"/>
            <a:ext cx="3798970" cy="3064042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5407534-7220-C9EE-B470-1582C22D62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27621" y="1"/>
            <a:ext cx="4716379" cy="48688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98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F909D-5583-F6A4-B783-8DE6F219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245179"/>
            <a:ext cx="5034213" cy="993775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36681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97E1A-E7E1-2EE6-CC35-03F8B51CA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64EAF-EFA5-42AE-B3E2-800F911D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1" y="1187115"/>
            <a:ext cx="8226591" cy="3525420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3004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CE29-7529-38B8-8F9E-CFFF80CFB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05C58-2CD4-D126-B408-B16F4949D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041" y="1185529"/>
            <a:ext cx="3867150" cy="3595017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8C72F3-2C9E-B99D-C021-179717306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4452" y="1185530"/>
            <a:ext cx="3867150" cy="3595016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768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CE29-7529-38B8-8F9E-CFFF80CFB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41" y="274638"/>
            <a:ext cx="3798970" cy="1217278"/>
          </a:xfrm>
        </p:spPr>
        <p:txBody>
          <a:bodyPr/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05C58-2CD4-D126-B408-B16F4949D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041" y="1652337"/>
            <a:ext cx="3798970" cy="3064042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5407534-7220-C9EE-B470-1582C22D62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27621" y="1"/>
            <a:ext cx="4716379" cy="48688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48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F1A3485-A06D-A24B-1739-BE459E5D41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48609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997E1A-E7E1-2EE6-CC35-03F8B51CA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13627"/>
            <a:ext cx="7886700" cy="69590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41735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FAFEB3-3BD0-79FD-E8F9-856564D877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86075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760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97E1A-E7E1-2EE6-CC35-03F8B51CA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41" y="274638"/>
            <a:ext cx="8162422" cy="695909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64EAF-EFA5-42AE-B3E2-800F911D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1" y="1187115"/>
            <a:ext cx="8154401" cy="3525420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2650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8CE29-7529-38B8-8F9E-CFFF80CFB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05C58-2CD4-D126-B408-B16F4949D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041" y="1185529"/>
            <a:ext cx="3867150" cy="3595017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8C72F3-2C9E-B99D-C021-179717306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85530"/>
            <a:ext cx="3867150" cy="3595016"/>
          </a:xfrm>
        </p:spPr>
        <p:txBody>
          <a:bodyPr/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714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D164CC-AF7C-9B41-A01E-8DA48FEE0F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53699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84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</p:sldLayoutIdLst>
  <p:hf hdr="0"/>
  <p:txStyles>
    <p:titleStyle>
      <a:lvl1pPr algn="l" defTabSz="514350" rtl="0" eaLnBrk="1" latinLnBrk="0" hangingPunct="1">
        <a:lnSpc>
          <a:spcPts val="4300"/>
        </a:lnSpc>
        <a:spcBef>
          <a:spcPct val="0"/>
        </a:spcBef>
        <a:buNone/>
        <a:defRPr sz="4200" b="0" i="0" kern="1200" cap="none" baseline="0">
          <a:solidFill>
            <a:schemeClr val="tx2"/>
          </a:solidFill>
          <a:latin typeface="Noto Sans Light" panose="020B0402040504020204" pitchFamily="34" charset="0"/>
          <a:ea typeface="+mj-ea"/>
          <a:cs typeface="Noto Sans Light" panose="020B0402040504020204" pitchFamily="34" charset="0"/>
        </a:defRPr>
      </a:lvl1pPr>
    </p:titleStyle>
    <p:bodyStyle>
      <a:lvl1pPr marL="0" marR="0" indent="0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Tx/>
        <a:buNone/>
        <a:tabLst/>
        <a:defRPr sz="28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1pPr>
      <a:lvl2pPr marL="403225" marR="0" indent="-223838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2pPr>
      <a:lvl3pPr marL="628650" marR="0" indent="-225425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3pPr>
      <a:lvl4pPr marL="808038" marR="0" indent="-179388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4pPr>
      <a:lvl5pPr marL="989013" marR="0" indent="-180975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260" userDrawn="1">
          <p15:clr>
            <a:srgbClr val="F26B43"/>
          </p15:clr>
        </p15:guide>
        <p15:guide id="4" orient="horz" pos="2981" userDrawn="1">
          <p15:clr>
            <a:srgbClr val="F26B43"/>
          </p15:clr>
        </p15:guide>
        <p15:guide id="5" pos="272" userDrawn="1">
          <p15:clr>
            <a:srgbClr val="F26B43"/>
          </p15:clr>
        </p15:guide>
        <p15:guide id="6" pos="5488" userDrawn="1">
          <p15:clr>
            <a:srgbClr val="F26B43"/>
          </p15:clr>
        </p15:guide>
        <p15:guide id="7" orient="horz" pos="583" userDrawn="1">
          <p15:clr>
            <a:srgbClr val="F26B43"/>
          </p15:clr>
        </p15:guide>
        <p15:guide id="8" orient="horz" pos="8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D164CC-AF7C-9B41-A01E-8DA48FEE0F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53699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</p:sldLayoutIdLst>
  <p:hf hdr="0"/>
  <p:txStyles>
    <p:titleStyle>
      <a:lvl1pPr algn="l" defTabSz="514350" rtl="0" eaLnBrk="1" latinLnBrk="0" hangingPunct="1">
        <a:lnSpc>
          <a:spcPts val="4300"/>
        </a:lnSpc>
        <a:spcBef>
          <a:spcPct val="0"/>
        </a:spcBef>
        <a:buNone/>
        <a:defRPr sz="4200" b="0" i="0" kern="1200" cap="none" baseline="0">
          <a:solidFill>
            <a:schemeClr val="tx2"/>
          </a:solidFill>
          <a:latin typeface="Noto Sans Light" panose="020B0402040504020204" pitchFamily="34" charset="0"/>
          <a:ea typeface="+mj-ea"/>
          <a:cs typeface="Noto Sans Light" panose="020B0402040504020204" pitchFamily="34" charset="0"/>
        </a:defRPr>
      </a:lvl1pPr>
    </p:titleStyle>
    <p:bodyStyle>
      <a:lvl1pPr marL="0" marR="0" indent="0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Tx/>
        <a:buNone/>
        <a:tabLst/>
        <a:defRPr sz="28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1pPr>
      <a:lvl2pPr marL="403225" marR="0" indent="-223838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2pPr>
      <a:lvl3pPr marL="628650" marR="0" indent="-225425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3pPr>
      <a:lvl4pPr marL="808038" marR="0" indent="-179388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4pPr>
      <a:lvl5pPr marL="989013" marR="0" indent="-180975" algn="l" defTabSz="51435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Wingdings" pitchFamily="2" charset="2"/>
        <a:buChar char="§"/>
        <a:tabLst/>
        <a:defRPr sz="2000" b="0" i="0" kern="1200">
          <a:solidFill>
            <a:schemeClr val="tx2"/>
          </a:solidFill>
          <a:latin typeface="Noto Sans Light" panose="020B0402040504020204" pitchFamily="34" charset="0"/>
          <a:ea typeface="+mn-ea"/>
          <a:cs typeface="Noto Sans Light" panose="020B0402040504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260" userDrawn="1">
          <p15:clr>
            <a:srgbClr val="F26B43"/>
          </p15:clr>
        </p15:guide>
        <p15:guide id="4" orient="horz" pos="2981" userDrawn="1">
          <p15:clr>
            <a:srgbClr val="F26B43"/>
          </p15:clr>
        </p15:guide>
        <p15:guide id="5" pos="272" userDrawn="1">
          <p15:clr>
            <a:srgbClr val="F26B43"/>
          </p15:clr>
        </p15:guide>
        <p15:guide id="6" pos="5488" userDrawn="1">
          <p15:clr>
            <a:srgbClr val="F26B43"/>
          </p15:clr>
        </p15:guide>
        <p15:guide id="7" orient="horz" pos="583" userDrawn="1">
          <p15:clr>
            <a:srgbClr val="F26B43"/>
          </p15:clr>
        </p15:guide>
        <p15:guide id="8" orient="horz" pos="83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5CA1F4-A1E8-AB66-6187-7C9EAB63F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41" y="274638"/>
            <a:ext cx="8234612" cy="695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1A40C-A7D6-F091-3A92-CB442D856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041" y="1187116"/>
            <a:ext cx="8234612" cy="3445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27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90" r:id="rId2"/>
    <p:sldLayoutId id="2147484011" r:id="rId3"/>
    <p:sldLayoutId id="2147483997" r:id="rId4"/>
    <p:sldLayoutId id="2147483995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0" i="0" kern="1200" baseline="0">
          <a:solidFill>
            <a:srgbClr val="036EB3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36EB3"/>
        </a:buClr>
        <a:buFont typeface="Arial" panose="020B0604020202020204" pitchFamily="34" charset="0"/>
        <a:buChar char="•"/>
        <a:defRPr sz="24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36EB3"/>
        </a:buClr>
        <a:buFont typeface="Arial" panose="020B0604020202020204" pitchFamily="34" charset="0"/>
        <a:buChar char="•"/>
        <a:defRPr sz="20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5CA1F4-A1E8-AB66-6187-7C9EAB63F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40" y="274638"/>
            <a:ext cx="8154401" cy="695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1A40C-A7D6-F091-3A92-CB442D856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041" y="1187116"/>
            <a:ext cx="8154400" cy="3445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40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2" r:id="rId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0" i="0" kern="1200" baseline="0">
          <a:solidFill>
            <a:srgbClr val="FFFFFF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36EB3"/>
        </a:buClr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36EB3"/>
        </a:buClr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2858"/>
          </a:solidFill>
          <a:latin typeface="Noto Sans Light" panose="020B0402040504020204" pitchFamily="34" charset="0"/>
          <a:ea typeface="Noto Sans Light" panose="020B0402040504020204" pitchFamily="34" charset="0"/>
          <a:cs typeface="Noto Sans Light" panose="020B040204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png"/><Relationship Id="rId5" Type="http://schemas.openxmlformats.org/officeDocument/2006/relationships/hyperlink" Target="mailto:fgsaward@uvic.ca" TargetMode="External"/><Relationship Id="rId4" Type="http://schemas.openxmlformats.org/officeDocument/2006/relationships/hyperlink" Target="https://www.uvic.ca/graduatestudies/finances/search-funding/award-pages/canada-graduate-scholarships-doctoral.ph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nserc-crsng.gc.ca/_doc/Students-Etudiants/CGSDFlowchart_e.PDF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science.gc.ca/site/science/en/interagency-research-funding/policies-and-guidelines/selecting-appropriate-federal-granting-agency?OpenDocument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www.nserc-crsng.gc.ca/Students-Etudiants/PG-CS/cgrsd-besrd_eng.asp" TargetMode="External"/><Relationship Id="rId5" Type="http://schemas.openxmlformats.org/officeDocument/2006/relationships/hyperlink" Target="https://www.uvic.ca/graduatestudies/finances/search-funding/award-pages/canada-graduate-scholarships-doctoral.php" TargetMode="External"/><Relationship Id="rId4" Type="http://schemas.openxmlformats.org/officeDocument/2006/relationships/hyperlink" Target="mailto:kathymcc@uvic.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73C93-4BDF-07FB-E938-8719602FF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463" y="1871331"/>
            <a:ext cx="5438997" cy="18358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4000"/>
              </a:spcBef>
              <a:spcAft>
                <a:spcPts val="4000"/>
              </a:spcAft>
            </a:pPr>
            <a:r>
              <a:rPr lang="en-US" sz="5200" dirty="0">
                <a:solidFill>
                  <a:srgbClr val="002858"/>
                </a:solidFill>
              </a:rPr>
              <a:t>SSHRC CGRS-D</a:t>
            </a:r>
            <a:br>
              <a:rPr lang="en-US" sz="4000" dirty="0">
                <a:solidFill>
                  <a:srgbClr val="002858"/>
                </a:solidFill>
              </a:rPr>
            </a:br>
            <a:r>
              <a:rPr lang="en-US" sz="3000" dirty="0">
                <a:solidFill>
                  <a:srgbClr val="002858"/>
                </a:solidFill>
              </a:rPr>
              <a:t>Learn about the scholarship</a:t>
            </a:r>
            <a:endParaRPr lang="en-CA" sz="3000" dirty="0"/>
          </a:p>
        </p:txBody>
      </p:sp>
      <p:pic>
        <p:nvPicPr>
          <p:cNvPr id="3" name="Picture 2" descr="University of Victoria Graduate Studies logo depicting three martlet birds above an open book.">
            <a:extLst>
              <a:ext uri="{FF2B5EF4-FFF2-40B4-BE49-F238E27FC236}">
                <a16:creationId xmlns:a16="http://schemas.microsoft.com/office/drawing/2014/main" id="{D0ECBD06-D3C7-90D4-8B6E-1DCE36B93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19" y="426792"/>
            <a:ext cx="1143000" cy="1124712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9D3AAF8-CE3A-88B3-D234-32C90123A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87460" y="40244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71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640"/>
    </mc:Choice>
    <mc:Fallback>
      <p:transition spd="slow" advTm="33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7A39F-DBCD-5FBD-0D97-8541BFDEF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Accessibility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EB867-A02E-EF3A-536D-3DC4BAB93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CA" dirty="0"/>
              <a:t>For a copy of these slides and a transcript of this recording please visit the Faculty of Graduate Studies (FGS</a:t>
            </a:r>
            <a:r>
              <a:rPr lang="en-CA" dirty="0">
                <a:solidFill>
                  <a:schemeClr val="tx1"/>
                </a:solidFill>
              </a:rPr>
              <a:t>)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Canada Graduate Research Scholarship – Doctoral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CA" dirty="0"/>
              <a:t>website.  Content is available in Microsoft </a:t>
            </a:r>
            <a:r>
              <a:rPr lang="en-CA" dirty="0" err="1"/>
              <a:t>Powerpoint</a:t>
            </a:r>
            <a:r>
              <a:rPr lang="en-CA" dirty="0"/>
              <a:t>, Microsoft Word, and other formats upon request.</a:t>
            </a:r>
          </a:p>
          <a:p>
            <a:pPr marL="0" indent="0">
              <a:buNone/>
            </a:pPr>
            <a:r>
              <a:rPr lang="en-CA" dirty="0"/>
              <a:t>If you experience accessibility barriers with this presentation please contact Kathy McCarthy, Scholarship Officer 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  <a:hlinkClick r:id="rId5"/>
              </a:rPr>
              <a:t>kathymcc@uvic.ca</a:t>
            </a:r>
            <a:r>
              <a:rPr lang="en-C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D6FFCE3-FACA-3417-1AD4-D6303006A1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22942" y="39058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49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023"/>
    </mc:Choice>
    <mc:Fallback>
      <p:transition spd="slow" advTm="39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CFB14-2AE9-14F8-85FE-BC16A7F86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432DC-8702-833C-D21C-BE4DD032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you will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811AE-966D-64EB-A719-9803CDE12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600" dirty="0"/>
              <a:t>What is the SSHRC CGRS-D?</a:t>
            </a:r>
          </a:p>
          <a:p>
            <a:r>
              <a:rPr lang="en-CA" sz="2600" dirty="0"/>
              <a:t>Am I eligible?</a:t>
            </a:r>
          </a:p>
          <a:p>
            <a:r>
              <a:rPr lang="en-CA" sz="2600" dirty="0"/>
              <a:t>How do I apply?</a:t>
            </a:r>
          </a:p>
          <a:p>
            <a:r>
              <a:rPr lang="en-CA" sz="2600" dirty="0"/>
              <a:t>When is the deadline?</a:t>
            </a:r>
          </a:p>
          <a:p>
            <a:r>
              <a:rPr lang="en-CA" sz="2600" dirty="0"/>
              <a:t>What are my next steps?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0C0F6E7-E509-5D10-C980-CCF5BF3A9A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93877" y="3518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6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36"/>
    </mc:Choice>
    <mc:Fallback>
      <p:transition spd="slow" advTm="240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9EC16-A6A9-1F85-8F5B-A9648C0F7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1B68E-426C-292E-2A69-330056FF5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the SSHRC CGRS-D?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9FC01-FA2E-E87C-DBC8-5A773F682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2" y="970547"/>
            <a:ext cx="8226591" cy="35526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sz="2800" b="1" dirty="0"/>
              <a:t>Research Councils </a:t>
            </a:r>
            <a:r>
              <a:rPr lang="en-CA" sz="2600" dirty="0"/>
              <a:t>(the “Tri-Agencies”)</a:t>
            </a:r>
            <a:endParaRPr lang="en-CA" sz="1400" dirty="0"/>
          </a:p>
          <a:p>
            <a:pPr marL="0" indent="0">
              <a:buNone/>
            </a:pPr>
            <a:endParaRPr lang="en-CA" sz="2600" dirty="0"/>
          </a:p>
          <a:p>
            <a:pPr marL="0" indent="0">
              <a:spcBef>
                <a:spcPts val="0"/>
              </a:spcBef>
              <a:buNone/>
            </a:pPr>
            <a:r>
              <a:rPr lang="en-CA" sz="2600" dirty="0"/>
              <a:t>Social Sciences and Humanities Research Council (</a:t>
            </a:r>
            <a:r>
              <a:rPr lang="en-CA" sz="2600" b="1" dirty="0"/>
              <a:t>SSHRC</a:t>
            </a:r>
            <a:r>
              <a:rPr lang="en-CA" sz="26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CA" sz="2600" dirty="0"/>
          </a:p>
          <a:p>
            <a:pPr marL="0" indent="0">
              <a:spcBef>
                <a:spcPts val="0"/>
              </a:spcBef>
              <a:buNone/>
            </a:pPr>
            <a:r>
              <a:rPr lang="en-CA" sz="2600" dirty="0"/>
              <a:t>Natural Sciences and Engineering Research Council (</a:t>
            </a:r>
            <a:r>
              <a:rPr lang="en-CA" sz="2600" b="1" dirty="0"/>
              <a:t>NSERC</a:t>
            </a:r>
            <a:r>
              <a:rPr lang="en-CA" sz="26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CA" sz="2600" dirty="0"/>
          </a:p>
          <a:p>
            <a:pPr marL="0" indent="0">
              <a:spcBef>
                <a:spcPts val="0"/>
              </a:spcBef>
              <a:buNone/>
            </a:pPr>
            <a:r>
              <a:rPr lang="en-CA" sz="2600" dirty="0"/>
              <a:t>Canadian Institutes of Health Research (</a:t>
            </a:r>
            <a:r>
              <a:rPr lang="en-CA" sz="2600" b="1" dirty="0"/>
              <a:t>CIHR</a:t>
            </a:r>
            <a:r>
              <a:rPr lang="en-CA" sz="2600" dirty="0"/>
              <a:t>)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CA" sz="2600" b="1" dirty="0">
                <a:solidFill>
                  <a:srgbClr val="036EB3"/>
                </a:solidFill>
              </a:rPr>
              <a:t>Canada Graduate Research Scholarship </a:t>
            </a:r>
            <a:r>
              <a:rPr lang="en-CA" sz="2600" b="1" dirty="0"/>
              <a:t>– </a:t>
            </a:r>
            <a:r>
              <a:rPr lang="en-CA" sz="2600" b="1" dirty="0">
                <a:solidFill>
                  <a:srgbClr val="036EB3"/>
                </a:solidFill>
              </a:rPr>
              <a:t>Doctoral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en-CA" sz="2600" dirty="0"/>
              <a:t>$40,000 per year for 3 years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9CACF9F-A486-5D5D-65E8-B72702178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73704" y="38681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41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555"/>
    </mc:Choice>
    <mc:Fallback>
      <p:transition spd="slow" advTm="50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2E889-C872-0DAE-E810-2E277B57D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4D0F-F68A-CCA9-691B-E0D68F166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 I eligible?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8B7B4-A111-13BB-D287-DA2700C17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2" y="1187115"/>
            <a:ext cx="8029646" cy="3525420"/>
          </a:xfrm>
        </p:spPr>
        <p:txBody>
          <a:bodyPr/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CA" sz="2600" dirty="0"/>
              <a:t>Domestic and international students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CA" sz="2600" dirty="0"/>
              <a:t>Doctoral program includes a significant research component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CA" sz="2600" dirty="0"/>
              <a:t>No more than 36 months of study in doctoral program as of December 31 of the year of application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E504D71-8918-AF7A-3DE2-92F3CF69CE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73705" y="3765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11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917"/>
    </mc:Choice>
    <mc:Fallback>
      <p:transition spd="slow" advTm="84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CEB7C-E712-1601-BA55-A1B2185F5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5F8B0-B2AF-0764-0829-0DA650062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41" y="146922"/>
            <a:ext cx="8234612" cy="695909"/>
          </a:xfrm>
        </p:spPr>
        <p:txBody>
          <a:bodyPr>
            <a:normAutofit/>
          </a:bodyPr>
          <a:lstStyle/>
          <a:p>
            <a:r>
              <a:rPr lang="en-US" dirty="0"/>
              <a:t>How do I apply?</a:t>
            </a:r>
          </a:p>
        </p:txBody>
      </p:sp>
      <p:pic>
        <p:nvPicPr>
          <p:cNvPr id="7" name="Graphic 6" descr="Line arrow: Counter-clockwise curve with solid fill">
            <a:extLst>
              <a:ext uri="{FF2B5EF4-FFF2-40B4-BE49-F238E27FC236}">
                <a16:creationId xmlns:a16="http://schemas.microsoft.com/office/drawing/2014/main" id="{ECA4EDF1-98E0-D239-C6B4-A6BD9D2DD2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047308" flipV="1">
            <a:off x="6121327" y="1417013"/>
            <a:ext cx="1041338" cy="1041338"/>
          </a:xfrm>
          <a:prstGeom prst="rect">
            <a:avLst/>
          </a:prstGeom>
        </p:spPr>
      </p:pic>
      <p:pic>
        <p:nvPicPr>
          <p:cNvPr id="5" name="Picture 4" descr="A diagram of a work flow&#10;&#10;AI-generated content may be incorrect.">
            <a:extLst>
              <a:ext uri="{FF2B5EF4-FFF2-40B4-BE49-F238E27FC236}">
                <a16:creationId xmlns:a16="http://schemas.microsoft.com/office/drawing/2014/main" id="{A0F2BEA7-3111-0978-BB37-068352AE8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2586" y="2154251"/>
            <a:ext cx="2532371" cy="234541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2D13F-9F49-0A0D-D3A1-422F78731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1" y="1187115"/>
            <a:ext cx="5840796" cy="352542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  <a:lumOff val="2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Select the appropriate research council</a:t>
            </a:r>
            <a:endParaRPr lang="en-CA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600" dirty="0">
                <a:solidFill>
                  <a:schemeClr val="tx2">
                    <a:lumMod val="75000"/>
                    <a:lumOff val="2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Where should I submit my application?</a:t>
            </a:r>
            <a:r>
              <a:rPr lang="en-CA" sz="2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endParaRPr lang="en-CA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600" dirty="0"/>
              <a:t>Apply via the </a:t>
            </a:r>
            <a:r>
              <a:rPr lang="en-CA" sz="2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SSHRC On-line System</a:t>
            </a:r>
            <a:endParaRPr lang="en-CA" sz="26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600" dirty="0"/>
              <a:t>Follow the </a:t>
            </a:r>
            <a:r>
              <a:rPr lang="en-CA" sz="2600" dirty="0">
                <a:solidFill>
                  <a:schemeClr val="tx1"/>
                </a:solidFill>
              </a:rPr>
              <a:t>SSHRC Applicant instructions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D7CDDD0-5E6A-8618-50ED-8C0C448AC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82986" y="37721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72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880"/>
    </mc:Choice>
    <mc:Fallback>
      <p:transition spd="slow" advTm="122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3637B-1EDD-A90C-0F2B-A83A5B8B9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DBC0A-D3D7-2679-4E98-CEA4A8B9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41" y="274638"/>
            <a:ext cx="8234612" cy="695909"/>
          </a:xfrm>
        </p:spPr>
        <p:txBody>
          <a:bodyPr>
            <a:normAutofit/>
          </a:bodyPr>
          <a:lstStyle/>
          <a:p>
            <a:r>
              <a:rPr lang="en-US" dirty="0"/>
              <a:t>When is the deadline?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4156E4A-5C80-5D30-1C73-66963AF391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076402"/>
              </p:ext>
            </p:extLst>
          </p:nvPr>
        </p:nvGraphicFramePr>
        <p:xfrm>
          <a:off x="404813" y="970547"/>
          <a:ext cx="8343146" cy="3134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907179">
                  <a:extLst>
                    <a:ext uri="{9D8B030D-6E8A-4147-A177-3AD203B41FA5}">
                      <a16:colId xmlns:a16="http://schemas.microsoft.com/office/drawing/2014/main" val="2247217763"/>
                    </a:ext>
                  </a:extLst>
                </a:gridCol>
                <a:gridCol w="2435967">
                  <a:extLst>
                    <a:ext uri="{9D8B030D-6E8A-4147-A177-3AD203B41FA5}">
                      <a16:colId xmlns:a16="http://schemas.microsoft.com/office/drawing/2014/main" val="1958133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Timeline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568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SSHRC portal opens for applications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Summer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033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FGS holds application workshops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August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563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/>
                        <a:t>UVic application deadline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b="1" dirty="0"/>
                        <a:t>12pm/Noon </a:t>
                      </a:r>
                      <a:r>
                        <a:rPr lang="en-CA" sz="1600" b="1" dirty="0"/>
                        <a:t>(PT), </a:t>
                      </a:r>
                      <a:endParaRPr lang="en-CA" b="1" dirty="0"/>
                    </a:p>
                    <a:p>
                      <a:r>
                        <a:rPr lang="en-CA" b="1" dirty="0"/>
                        <a:t>September 22</a:t>
                      </a:r>
                      <a:r>
                        <a:rPr lang="en-CA" b="1" baseline="30000" dirty="0"/>
                        <a:t>nd</a:t>
                      </a:r>
                      <a:r>
                        <a:rPr lang="en-CA" b="1" dirty="0"/>
                        <a:t> </a:t>
                      </a:r>
                      <a:endParaRPr lang="en-CA" b="1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787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Top-scoring applications go to national competition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November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473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SSHRC announces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Late-April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497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Successful applicants begin receiving scholarship payments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May 2027, Sept 2027, or January 2028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970741"/>
                  </a:ext>
                </a:extLst>
              </a:tr>
            </a:tbl>
          </a:graphicData>
        </a:graphic>
      </p:graphicFrame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5411B4A-7B38-D2E1-A9C3-68E5163C8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49550" y="41049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00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862"/>
    </mc:Choice>
    <mc:Fallback>
      <p:transition spd="slow" advTm="112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BA212-4E21-C1F2-C52C-B76A0F8CE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EC36F-0C50-C425-B98E-785A4EACD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my next steps?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03EDD-BB03-65EB-870F-A187C674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61" y="1045921"/>
            <a:ext cx="8226591" cy="352542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Consult with your academic supervisor and begin drafting your </a:t>
            </a:r>
            <a:r>
              <a:rPr lang="en-US" b="1" dirty="0"/>
              <a:t>Outline of Proposed Research </a:t>
            </a:r>
            <a:r>
              <a:rPr lang="en-US" dirty="0"/>
              <a:t>and </a:t>
            </a:r>
            <a:r>
              <a:rPr lang="en-US" b="1" dirty="0"/>
              <a:t>Research Contributions and Statements</a:t>
            </a:r>
            <a:r>
              <a:rPr lang="en-US" dirty="0"/>
              <a:t>.  Set a schedule that allows time for feedback from a UVic SSHRC coach.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Contact your referees.  Provide them with your draft application, CV, and the SSHRC instructions for referees.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Review the selection criteria:  learn how your application will be evaluated.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Plan to attend one of the FGS application </a:t>
            </a:r>
            <a:r>
              <a:rPr lang="en-US"/>
              <a:t>information sessions.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5B47A85-6B78-6345-277B-495102A538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2007" y="3930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65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883"/>
    </mc:Choice>
    <mc:Fallback>
      <p:transition spd="slow" advTm="998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BDE81-181D-50A5-EC3C-2E26A72EA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Contacts and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3EB5F-0675-5D49-7FB3-9F26CF9D2D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UVic</a:t>
            </a:r>
          </a:p>
          <a:p>
            <a:pPr marL="0" indent="0">
              <a:buNone/>
            </a:pPr>
            <a:r>
              <a:rPr lang="en-US" dirty="0"/>
              <a:t>Kathy McCarthy, Scholarship Officer </a:t>
            </a:r>
            <a:r>
              <a:rPr lang="en-US" dirty="0">
                <a:hlinkClick r:id="rId4"/>
              </a:rPr>
              <a:t>kathymcc@uvic.ca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FGS CGRS-D website</a:t>
            </a:r>
            <a:endParaRPr lang="en-US" dirty="0"/>
          </a:p>
          <a:p>
            <a:r>
              <a:rPr lang="en-US" dirty="0"/>
              <a:t>SSHRC coaches</a:t>
            </a:r>
          </a:p>
          <a:p>
            <a:r>
              <a:rPr lang="en-US" dirty="0"/>
              <a:t>Workshop dates</a:t>
            </a:r>
          </a:p>
          <a:p>
            <a:r>
              <a:rPr lang="en-US" dirty="0"/>
              <a:t>UVic deadline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A3EFD-75A1-CEFE-EF4D-BC420624F9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SSHRC</a:t>
            </a:r>
          </a:p>
          <a:p>
            <a:pPr marL="0" indent="0">
              <a:buNone/>
            </a:pPr>
            <a:r>
              <a:rPr lang="en-US" dirty="0">
                <a:hlinkClick r:id="rId6"/>
              </a:rPr>
              <a:t>CGRS-D program website</a:t>
            </a:r>
            <a:endParaRPr lang="en-US" dirty="0"/>
          </a:p>
          <a:p>
            <a:r>
              <a:rPr lang="en-US" dirty="0"/>
              <a:t>Application instructions</a:t>
            </a:r>
          </a:p>
          <a:p>
            <a:r>
              <a:rPr lang="en-US" dirty="0"/>
              <a:t>Referee instructions</a:t>
            </a:r>
          </a:p>
          <a:p>
            <a:r>
              <a:rPr lang="en-US" dirty="0"/>
              <a:t>Helpdesk for accessibility and technical support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613478F-6042-2EDA-4292-005AD3F554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24468" y="3920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33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005"/>
    </mc:Choice>
    <mc:Fallback>
      <p:transition spd="slow" advTm="65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itle Slide 1">
  <a:themeElements>
    <a:clrScheme name="UVic Brand Refresh">
      <a:dk1>
        <a:srgbClr val="002858"/>
      </a:dk1>
      <a:lt1>
        <a:srgbClr val="FFFFFF"/>
      </a:lt1>
      <a:dk2>
        <a:srgbClr val="002F60"/>
      </a:dk2>
      <a:lt2>
        <a:srgbClr val="BEE7F9"/>
      </a:lt2>
      <a:accent1>
        <a:srgbClr val="26A738"/>
      </a:accent1>
      <a:accent2>
        <a:srgbClr val="0073BC"/>
      </a:accent2>
      <a:accent3>
        <a:srgbClr val="002858"/>
      </a:accent3>
      <a:accent4>
        <a:srgbClr val="FDB813"/>
      </a:accent4>
      <a:accent5>
        <a:srgbClr val="0073BC"/>
      </a:accent5>
      <a:accent6>
        <a:srgbClr val="008538"/>
      </a:accent6>
      <a:hlink>
        <a:srgbClr val="FFFFFF"/>
      </a:hlink>
      <a:folHlink>
        <a:srgbClr val="00285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M_06262_EdgePPTTmplts_16x9_white_OUTrev" id="{E37DACD6-36C3-6D4A-9C6C-CED8923AB4D3}" vid="{6B14BE1E-503F-0F44-BAAA-8D1C2E4CCE06}"/>
    </a:ext>
  </a:extLst>
</a:theme>
</file>

<file path=ppt/theme/theme2.xml><?xml version="1.0" encoding="utf-8"?>
<a:theme xmlns:a="http://schemas.openxmlformats.org/drawingml/2006/main" name="Title Slide 2">
  <a:themeElements>
    <a:clrScheme name="UVic Brand Refresh">
      <a:dk1>
        <a:srgbClr val="002858"/>
      </a:dk1>
      <a:lt1>
        <a:srgbClr val="FFFFFF"/>
      </a:lt1>
      <a:dk2>
        <a:srgbClr val="002F60"/>
      </a:dk2>
      <a:lt2>
        <a:srgbClr val="BEE7F9"/>
      </a:lt2>
      <a:accent1>
        <a:srgbClr val="26A738"/>
      </a:accent1>
      <a:accent2>
        <a:srgbClr val="0073BC"/>
      </a:accent2>
      <a:accent3>
        <a:srgbClr val="002858"/>
      </a:accent3>
      <a:accent4>
        <a:srgbClr val="FDB813"/>
      </a:accent4>
      <a:accent5>
        <a:srgbClr val="0073BC"/>
      </a:accent5>
      <a:accent6>
        <a:srgbClr val="008538"/>
      </a:accent6>
      <a:hlink>
        <a:srgbClr val="FFFFFF"/>
      </a:hlink>
      <a:folHlink>
        <a:srgbClr val="00285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AM_06262_EdgePPTTmplts_16x9_white_OUTrev" id="{E37DACD6-36C3-6D4A-9C6C-CED8923AB4D3}" vid="{6B14BE1E-503F-0F44-BAAA-8D1C2E4CCE06}"/>
    </a:ext>
  </a:extLst>
</a:theme>
</file>

<file path=ppt/theme/theme3.xml><?xml version="1.0" encoding="utf-8"?>
<a:theme xmlns:a="http://schemas.openxmlformats.org/drawingml/2006/main" name="Content Slid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tent Slide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6781699DA9134B9A08F06DE4F7F9CE" ma:contentTypeVersion="16" ma:contentTypeDescription="Create a new document." ma:contentTypeScope="" ma:versionID="8db29772acb1a8b647b51fb4415b510b">
  <xsd:schema xmlns:xsd="http://www.w3.org/2001/XMLSchema" xmlns:xs="http://www.w3.org/2001/XMLSchema" xmlns:p="http://schemas.microsoft.com/office/2006/metadata/properties" xmlns:ns2="3084634b-2aa7-4fa5-9bec-f2a99e7ad866" targetNamespace="http://schemas.microsoft.com/office/2006/metadata/properties" ma:root="true" ma:fieldsID="9187c11962bdf088f170aab5221f96ef" ns2:_="">
    <xsd:import namespace="3084634b-2aa7-4fa5-9bec-f2a99e7ad866"/>
    <xsd:element name="properties">
      <xsd:complexType>
        <xsd:sequence>
          <xsd:element name="documentManagement">
            <xsd:complexType>
              <xsd:all>
                <xsd:element ref="ns2:TEST" minOccurs="0"/>
                <xsd:element ref="ns2:Imageexample_x003f_" minOccurs="0"/>
                <xsd:element ref="ns2:lcf76f155ced4ddcb4097134ff3c332f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Hyperlin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4634b-2aa7-4fa5-9bec-f2a99e7ad866" elementFormDefault="qualified">
    <xsd:import namespace="http://schemas.microsoft.com/office/2006/documentManagement/types"/>
    <xsd:import namespace="http://schemas.microsoft.com/office/infopath/2007/PartnerControls"/>
    <xsd:element name="TEST" ma:index="8" nillable="true" ma:displayName="TEST " ma:description="TEST Image" ma:format="Thumbnail" ma:internalName="TEST">
      <xsd:simpleType>
        <xsd:restriction base="dms:Unknown"/>
      </xsd:simpleType>
    </xsd:element>
    <xsd:element name="Imageexample_x003f_" ma:index="9" nillable="true" ma:displayName="Image Preview" ma:format="Thumbnail" ma:internalName="Imageexample_x003f_">
      <xsd:simpleType>
        <xsd:restriction base="dms:Unknown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efc961-1432-4524-a5af-13225f490e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Hyperlink" ma:index="20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yperlink xmlns="3084634b-2aa7-4fa5-9bec-f2a99e7ad866">
      <Url xsi:nil="true"/>
      <Description xsi:nil="true"/>
    </Hyperlink>
    <TEST xmlns="3084634b-2aa7-4fa5-9bec-f2a99e7ad866" xsi:nil="true"/>
    <Imageexample_x003f_ xmlns="3084634b-2aa7-4fa5-9bec-f2a99e7ad866" xsi:nil="true"/>
    <lcf76f155ced4ddcb4097134ff3c332f xmlns="3084634b-2aa7-4fa5-9bec-f2a99e7ad8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59CFE0A-3F58-450B-89F8-3C98A69439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84634b-2aa7-4fa5-9bec-f2a99e7ad8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9F097E-A19E-4B0C-A87C-771EE5DE8B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598738-F6A9-47E3-8A50-6B27BA2EEEF4}">
  <ds:schemaRefs>
    <ds:schemaRef ds:uri="http://schemas.microsoft.com/office/2006/metadata/properties"/>
    <ds:schemaRef ds:uri="http://schemas.microsoft.com/office/infopath/2007/PartnerControls"/>
    <ds:schemaRef ds:uri="3084634b-2aa7-4fa5-9bec-f2a99e7ad86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2975</TotalTime>
  <Words>399</Words>
  <Application>Microsoft Office PowerPoint</Application>
  <PresentationFormat>On-screen Show (16:9)</PresentationFormat>
  <Paragraphs>62</Paragraphs>
  <Slides>9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Noto Sans</vt:lpstr>
      <vt:lpstr>Noto Sans Light</vt:lpstr>
      <vt:lpstr>Wingdings</vt:lpstr>
      <vt:lpstr>Title Slide 1</vt:lpstr>
      <vt:lpstr>Title Slide 2</vt:lpstr>
      <vt:lpstr>Content Slide 1</vt:lpstr>
      <vt:lpstr>Content Slide 2</vt:lpstr>
      <vt:lpstr>SSHRC CGRS-D Learn about the scholarship</vt:lpstr>
      <vt:lpstr>Accessibility Statement</vt:lpstr>
      <vt:lpstr>What you will learn</vt:lpstr>
      <vt:lpstr>What is the SSHRC CGRS-D?</vt:lpstr>
      <vt:lpstr>Am I eligible?</vt:lpstr>
      <vt:lpstr>How do I apply?</vt:lpstr>
      <vt:lpstr>When is the deadline?</vt:lpstr>
      <vt:lpstr>What are my next steps?</vt:lpstr>
      <vt:lpstr>Contacts and resources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subject/>
  <dc:creator>Melanie Carter</dc:creator>
  <cp:keywords/>
  <dc:description/>
  <cp:lastModifiedBy>Kathy McCarthy</cp:lastModifiedBy>
  <cp:revision>123</cp:revision>
  <cp:lastPrinted>2024-11-13T22:44:28Z</cp:lastPrinted>
  <dcterms:created xsi:type="dcterms:W3CDTF">2024-09-26T18:33:03Z</dcterms:created>
  <dcterms:modified xsi:type="dcterms:W3CDTF">2026-07-07T22:59:58Z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0x010100366781699DA9134B9A08F06DE4F7F9CE</vt:lpwstr>
  </property>
</Properties>
</file>