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18.xml" ContentType="application/vnd.openxmlformats-officedocument.theme+xml"/>
  <Override PartName="/ppt/slideLayouts/slideLayout22.xml" ContentType="application/vnd.openxmlformats-officedocument.presentationml.slideLayout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0.xml" ContentType="application/vnd.openxmlformats-officedocument.theme+xml"/>
  <Override PartName="/ppt/slideLayouts/slideLayout24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  <p:sldMasterId id="2147483674" r:id="rId2"/>
    <p:sldMasterId id="2147483692" r:id="rId3"/>
    <p:sldMasterId id="2147483744" r:id="rId4"/>
    <p:sldMasterId id="2147483704" r:id="rId5"/>
    <p:sldMasterId id="2147483702" r:id="rId6"/>
    <p:sldMasterId id="2147483666" r:id="rId7"/>
    <p:sldMasterId id="2147483694" r:id="rId8"/>
    <p:sldMasterId id="2147483678" r:id="rId9"/>
    <p:sldMasterId id="2147483668" r:id="rId10"/>
    <p:sldMasterId id="2147483700" r:id="rId11"/>
    <p:sldMasterId id="2147483662" r:id="rId12"/>
    <p:sldMasterId id="2147483710" r:id="rId13"/>
    <p:sldMasterId id="2147483712" r:id="rId14"/>
    <p:sldMasterId id="2147483714" r:id="rId15"/>
    <p:sldMasterId id="2147483664" r:id="rId16"/>
    <p:sldMasterId id="2147483670" r:id="rId17"/>
    <p:sldMasterId id="2147483734" r:id="rId18"/>
    <p:sldMasterId id="2147483736" r:id="rId19"/>
    <p:sldMasterId id="2147483738" r:id="rId20"/>
    <p:sldMasterId id="2147483740" r:id="rId21"/>
  </p:sldMasterIdLst>
  <p:notesMasterIdLst>
    <p:notesMasterId r:id="rId44"/>
  </p:notesMasterIdLst>
  <p:handoutMasterIdLst>
    <p:handoutMasterId r:id="rId45"/>
  </p:handoutMasterIdLst>
  <p:sldIdLst>
    <p:sldId id="257" r:id="rId22"/>
    <p:sldId id="258" r:id="rId23"/>
    <p:sldId id="275" r:id="rId24"/>
    <p:sldId id="259" r:id="rId25"/>
    <p:sldId id="260" r:id="rId26"/>
    <p:sldId id="276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1" r:id="rId37"/>
    <p:sldId id="277" r:id="rId38"/>
    <p:sldId id="273" r:id="rId39"/>
    <p:sldId id="272" r:id="rId40"/>
    <p:sldId id="270" r:id="rId41"/>
    <p:sldId id="274" r:id="rId42"/>
    <p:sldId id="278" r:id="rId43"/>
  </p:sldIdLst>
  <p:sldSz cx="9144000" cy="6858000" type="screen4x3"/>
  <p:notesSz cx="7010400" cy="9296400"/>
  <p:defaultTextStyle>
    <a:defPPr>
      <a:defRPr lang="en-US"/>
    </a:defPPr>
    <a:lvl1pPr marL="0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8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8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6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5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4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2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12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A"/>
    <a:srgbClr val="005294"/>
    <a:srgbClr val="004F8E"/>
    <a:srgbClr val="005191"/>
    <a:srgbClr val="0E3C75"/>
    <a:srgbClr val="CA0C11"/>
    <a:srgbClr val="A40418"/>
    <a:srgbClr val="D50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485" autoAdjust="0"/>
  </p:normalViewPr>
  <p:slideViewPr>
    <p:cSldViewPr snapToGrid="0" snapToObjects="1">
      <p:cViewPr varScale="1">
        <p:scale>
          <a:sx n="93" d="100"/>
          <a:sy n="93" d="100"/>
        </p:scale>
        <p:origin x="1515" y="63"/>
      </p:cViewPr>
      <p:guideLst>
        <p:guide orient="horz"/>
        <p:guide pos="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BEC6BF-855C-1F4B-8DBD-06C607AD78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A32809-CFA6-4740-90F9-9C01B81C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80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84560D-D8B2-4396-8D56-8C1B1B7CB8B7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572094-F1B4-427D-818F-273FA83132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58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6A9E68-BFD9-48B7-BB2D-0C763F3243E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72094-F1B4-427D-818F-273FA83132C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A09B3-CEF4-4A70-B388-D893FEEB23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28625" y="1524000"/>
            <a:ext cx="8277225" cy="4981575"/>
          </a:xfrm>
        </p:spPr>
        <p:txBody>
          <a:bodyPr>
            <a:normAutofit/>
          </a:bodyPr>
          <a:lstStyle>
            <a:lvl1pPr marL="266700" indent="-266700">
              <a:defRPr/>
            </a:lvl1pPr>
            <a:lvl2pPr marL="447675" indent="-180975">
              <a:defRPr/>
            </a:lvl2pPr>
            <a:lvl3pPr marL="712788" indent="-169863">
              <a:defRPr/>
            </a:lvl3pPr>
            <a:lvl4pPr marL="892175" indent="-187325">
              <a:defRPr/>
            </a:lvl4pPr>
            <a:lvl5pPr marL="1074738" indent="-17938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648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5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1600"/>
            <a:ext cx="7772400" cy="685799"/>
          </a:xfrm>
          <a:prstGeom prst="rect">
            <a:avLst/>
          </a:prstGeom>
        </p:spPr>
        <p:txBody>
          <a:bodyPr anchor="ctr" anchorCtr="0"/>
          <a:lstStyle>
            <a:lvl1pPr>
              <a:defRPr sz="3600" b="1" i="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53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248400" cy="8683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 i="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248400" cy="4648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/>
              <a:buChar char="•"/>
              <a:defRPr sz="260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  <a:lvl2pPr>
              <a:buFont typeface="Arial"/>
              <a:buChar char="•"/>
              <a:defRPr sz="2600">
                <a:solidFill>
                  <a:schemeClr val="bg1">
                    <a:lumMod val="65000"/>
                  </a:schemeClr>
                </a:solidFill>
                <a:latin typeface="Arial"/>
              </a:defRPr>
            </a:lvl2pPr>
            <a:lvl3pPr>
              <a:buFont typeface="Arial"/>
              <a:buChar char="•"/>
              <a:defRPr sz="2600">
                <a:solidFill>
                  <a:schemeClr val="bg1">
                    <a:lumMod val="65000"/>
                  </a:schemeClr>
                </a:solidFill>
                <a:latin typeface="Arial"/>
              </a:defRPr>
            </a:lvl3pPr>
            <a:lvl4pPr>
              <a:buFont typeface="Arial"/>
              <a:buChar char="•"/>
              <a:defRPr sz="2600">
                <a:solidFill>
                  <a:schemeClr val="bg1">
                    <a:lumMod val="65000"/>
                  </a:schemeClr>
                </a:solidFill>
                <a:latin typeface="Arial"/>
              </a:defRPr>
            </a:lvl4pPr>
            <a:lvl5pPr>
              <a:buFont typeface="Arial"/>
              <a:buChar char="•"/>
              <a:defRPr sz="2600">
                <a:solidFill>
                  <a:schemeClr val="bg1">
                    <a:lumMod val="65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80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5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9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83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25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49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4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8651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42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68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150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264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74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1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6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0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0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6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28624" y="161925"/>
            <a:ext cx="8277225" cy="1247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dirty="0"/>
              <a:t>Click to edit Master title style</a:t>
            </a:r>
            <a:br>
              <a:rPr lang="en-CA" dirty="0"/>
            </a:br>
            <a:r>
              <a:rPr lang="en-CA" dirty="0"/>
              <a:t>Can be two lines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62101"/>
            <a:ext cx="8277224" cy="326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6700" lvl="0" indent="-266700"/>
            <a:r>
              <a:rPr lang="en-CA" dirty="0"/>
              <a:t>Click to edit Master text styles</a:t>
            </a:r>
          </a:p>
          <a:p>
            <a:pPr marL="447675" lvl="1" indent="-180975"/>
            <a:r>
              <a:rPr lang="en-CA" dirty="0"/>
              <a:t>Second level</a:t>
            </a:r>
          </a:p>
          <a:p>
            <a:pPr marL="712788" lvl="2" indent="-169863"/>
            <a:r>
              <a:rPr lang="en-CA" dirty="0"/>
              <a:t>Third level</a:t>
            </a:r>
          </a:p>
          <a:p>
            <a:pPr marL="892175" lvl="3" indent="-187325"/>
            <a:r>
              <a:rPr lang="en-CA" dirty="0"/>
              <a:t>Fourth level</a:t>
            </a:r>
          </a:p>
          <a:p>
            <a:pPr marL="1074738" lvl="4" indent="-179388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09550" y="5924550"/>
            <a:ext cx="1943100" cy="79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205412"/>
            <a:ext cx="1033776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28625" y="1409700"/>
            <a:ext cx="82772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7586978" y="6586537"/>
            <a:ext cx="1295399" cy="365125"/>
          </a:xfrm>
          <a:prstGeom prst="rect">
            <a:avLst/>
          </a:prstGeom>
        </p:spPr>
        <p:txBody>
          <a:bodyPr wrap="none" lIns="0" tIns="0" rIns="0" bIns="0" anchor="t" anchorCtr="0"/>
          <a:lstStyle>
            <a:defPPr>
              <a:defRPr lang="en-US"/>
            </a:defPPr>
            <a:lvl1pPr marL="0" algn="l" defTabSz="457039" rtl="0" eaLnBrk="1" latinLnBrk="0" hangingPunct="1"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039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8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18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56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95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34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72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12" algn="l" defTabSz="4570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49ED73-61CF-4D04-B2E3-A1A46F74AFD6}" type="slidenum">
              <a:rPr lang="en-CA" sz="1400" smtClean="0"/>
              <a:pPr algn="r"/>
              <a:t>‹#›</a:t>
            </a:fld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53191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9" r:id="rId2"/>
  </p:sldLayoutIdLst>
  <p:hf hdr="0" ftr="0" dt="0"/>
  <p:txStyles>
    <p:titleStyle>
      <a:lvl1pPr algn="l" defTabSz="45703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E3C7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809625" indent="-342900" algn="l" defTabSz="45703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tabLst/>
        <a:defRPr lang="en-CA" sz="32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Aharoni" panose="02010803020104030203" pitchFamily="2" charset="-79"/>
        </a:defRPr>
      </a:lvl1pPr>
      <a:lvl2pPr marL="396000" indent="-396000" algn="l" defTabSz="45703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tabLst/>
        <a:defRPr lang="en-CA" sz="2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Aharoni" panose="02010803020104030203" pitchFamily="2" charset="-79"/>
        </a:defRPr>
      </a:lvl2pPr>
      <a:lvl3pPr marL="1084263" indent="-457200" algn="l" defTabSz="45703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tabLst/>
        <a:defRPr lang="en-CA" sz="24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Aharoni" panose="02010803020104030203" pitchFamily="2" charset="-79"/>
        </a:defRPr>
      </a:lvl3pPr>
      <a:lvl4pPr marL="1263650" indent="-457200" algn="l" defTabSz="45703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tabLst/>
        <a:defRPr lang="en-CA" sz="24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Aharoni" panose="02010803020104030203" pitchFamily="2" charset="-79"/>
        </a:defRPr>
      </a:lvl4pPr>
      <a:lvl5pPr marL="1627188" indent="-457200" algn="l" defTabSz="45703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Calibri" panose="020F0502020204030204" pitchFamily="34" charset="0"/>
          <a:ea typeface="+mn-ea"/>
          <a:cs typeface="Aharoni" panose="02010803020104030203" pitchFamily="2" charset="-79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073400" y="858838"/>
            <a:ext cx="5473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073400" y="2197102"/>
            <a:ext cx="5473700" cy="3390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8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l" defTabSz="457039" rtl="0" eaLnBrk="1" latinLnBrk="0" hangingPunct="1">
        <a:spcBef>
          <a:spcPct val="0"/>
        </a:spcBef>
        <a:buNone/>
        <a:defRPr sz="2800" kern="1200">
          <a:solidFill>
            <a:srgbClr val="0E3C75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10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89000" y="1054102"/>
            <a:ext cx="5473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89000" y="2392366"/>
            <a:ext cx="5473700" cy="3390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1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 ftr="0" dt="0"/>
  <p:txStyles>
    <p:titleStyle>
      <a:lvl1pPr algn="l" defTabSz="457039" rtl="0" eaLnBrk="1" latinLnBrk="0" hangingPunct="1">
        <a:spcBef>
          <a:spcPct val="0"/>
        </a:spcBef>
        <a:buNone/>
        <a:defRPr sz="2800" kern="1200">
          <a:solidFill>
            <a:srgbClr val="00599A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180_UnveilingMat1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104900" y="706438"/>
            <a:ext cx="6261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032001"/>
            <a:ext cx="6261100" cy="382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5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ftr="0" dt="0"/>
  <p:txStyles>
    <p:titleStyle>
      <a:lvl1pPr algn="l" defTabSz="191944" rtl="0" eaLnBrk="1" latinLnBrk="0" hangingPunct="1">
        <a:spcBef>
          <a:spcPct val="0"/>
        </a:spcBef>
        <a:buNone/>
        <a:defRPr sz="28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143959" indent="-143959" algn="l" defTabSz="1919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11910" indent="-119965" algn="l" defTabSz="19194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79861" indent="-95972" algn="l" defTabSz="1919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71806" indent="-95972" algn="l" defTabSz="191944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50" indent="-95972" algn="l" defTabSz="191944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55695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47639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583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31528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1944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3889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5834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7778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59722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667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3611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5555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180_UnveilingMat1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104900" y="706438"/>
            <a:ext cx="6261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032001"/>
            <a:ext cx="6261100" cy="382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0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191944" rtl="0" eaLnBrk="1" latinLnBrk="0" hangingPunct="1">
        <a:spcBef>
          <a:spcPct val="0"/>
        </a:spcBef>
        <a:buNone/>
        <a:defRPr sz="2800" kern="1200">
          <a:solidFill>
            <a:srgbClr val="005191"/>
          </a:solidFill>
          <a:latin typeface="+mj-lt"/>
          <a:ea typeface="+mj-ea"/>
          <a:cs typeface="+mj-cs"/>
        </a:defRPr>
      </a:lvl1pPr>
    </p:titleStyle>
    <p:bodyStyle>
      <a:lvl1pPr marL="143959" indent="-143959" algn="l" defTabSz="1919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11910" indent="-119965" algn="l" defTabSz="19194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79861" indent="-95972" algn="l" defTabSz="1919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71806" indent="-95972" algn="l" defTabSz="191944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50" indent="-95972" algn="l" defTabSz="191944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55695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47639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583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31528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1944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3889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5834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7778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59722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667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3611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5555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1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104900" y="1717675"/>
            <a:ext cx="6261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104900" y="3043238"/>
            <a:ext cx="6261100" cy="315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9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hdr="0" ftr="0" dt="0"/>
  <p:txStyles>
    <p:titleStyle>
      <a:lvl1pPr algn="l" defTabSz="191944" rtl="0" eaLnBrk="1" latinLnBrk="0" hangingPunct="1">
        <a:spcBef>
          <a:spcPct val="0"/>
        </a:spcBef>
        <a:buNone/>
        <a:defRPr sz="28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143959" indent="-143959" algn="l" defTabSz="1919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11910" indent="-119965" algn="l" defTabSz="19194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79861" indent="-95972" algn="l" defTabSz="1919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71806" indent="-95972" algn="l" defTabSz="191944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50" indent="-95972" algn="l" defTabSz="191944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55695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47639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583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31528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1944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3889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5834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7778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59722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667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3611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5555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180_UnveilingMat1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104900" y="1717675"/>
            <a:ext cx="6261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104900" y="3043238"/>
            <a:ext cx="6261100" cy="315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7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ftr="0" dt="0"/>
  <p:txStyles>
    <p:titleStyle>
      <a:lvl1pPr algn="l" defTabSz="191944" rtl="0" eaLnBrk="1" latinLnBrk="0" hangingPunct="1">
        <a:spcBef>
          <a:spcPct val="0"/>
        </a:spcBef>
        <a:buNone/>
        <a:defRPr sz="2800" kern="1200">
          <a:solidFill>
            <a:srgbClr val="005191"/>
          </a:solidFill>
          <a:latin typeface="+mj-lt"/>
          <a:ea typeface="+mj-ea"/>
          <a:cs typeface="+mj-cs"/>
        </a:defRPr>
      </a:lvl1pPr>
    </p:titleStyle>
    <p:bodyStyle>
      <a:lvl1pPr marL="143959" indent="-143959" algn="l" defTabSz="1919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11910" indent="-119965" algn="l" defTabSz="19194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79861" indent="-95972" algn="l" defTabSz="1919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71806" indent="-95972" algn="l" defTabSz="191944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50" indent="-95972" algn="l" defTabSz="191944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55695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47639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583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31528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1944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3889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5834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7778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59722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667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3611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5555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180_UnveilingMat1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104900" y="1196975"/>
            <a:ext cx="6261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522538"/>
            <a:ext cx="6261100" cy="292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4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l" defTabSz="457039" rtl="0" eaLnBrk="1" latinLnBrk="0" hangingPunct="1">
        <a:spcBef>
          <a:spcPct val="0"/>
        </a:spcBef>
        <a:buNone/>
        <a:defRPr sz="2800" kern="1200" cap="none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1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104900" y="1196975"/>
            <a:ext cx="6261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522538"/>
            <a:ext cx="6261100" cy="292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9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l" defTabSz="457039" rtl="0" eaLnBrk="1" latinLnBrk="0" hangingPunct="1">
        <a:spcBef>
          <a:spcPct val="0"/>
        </a:spcBef>
        <a:buNone/>
        <a:defRPr sz="2800" kern="1200" cap="none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C+M_04180_UnveilingMatPag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+M_04180_UnveilingMatPages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0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180_UnveilingMa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039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1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ftr="0" dt="0"/>
  <p:txStyles>
    <p:titleStyle>
      <a:lvl1pPr algn="ctr" defTabSz="457039" rtl="0" eaLnBrk="1" latinLnBrk="0" hangingPunct="1">
        <a:spcBef>
          <a:spcPct val="0"/>
        </a:spcBef>
        <a:buNone/>
        <a:defRPr sz="360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180_UnveilingMatPages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180_UnveilingMatPages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052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7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ctr" defTabSz="457039" rtl="0" eaLnBrk="1" latinLnBrk="0" hangingPunct="1">
        <a:spcBef>
          <a:spcPct val="0"/>
        </a:spcBef>
        <a:buNone/>
        <a:defRPr sz="360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180_UnveilingMat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810374" y="5362575"/>
            <a:ext cx="1457325" cy="122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78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09550" y="5924550"/>
            <a:ext cx="1943100" cy="79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20" y="4581526"/>
            <a:ext cx="150075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44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hdr="0" ftr="0" dt="0"/>
  <p:txStyles>
    <p:titleStyle>
      <a:lvl1pPr algn="ctr" defTabSz="457039" rtl="0" eaLnBrk="1" latinLnBrk="0" hangingPunct="1">
        <a:spcBef>
          <a:spcPct val="0"/>
        </a:spcBef>
        <a:buNone/>
        <a:defRPr sz="3600" kern="1200" cap="all">
          <a:solidFill>
            <a:srgbClr val="0E3C75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927100" y="774700"/>
            <a:ext cx="4127500" cy="261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1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ftr="0" dt="0"/>
  <p:txStyles>
    <p:titleStyle>
      <a:lvl1pPr algn="l" defTabSz="457039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395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7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 dt="0"/>
  <p:txStyles>
    <p:titleStyle>
      <a:lvl1pPr algn="ctr" defTabSz="457039" rtl="0" eaLnBrk="1" latinLnBrk="0" hangingPunct="1">
        <a:spcBef>
          <a:spcPct val="0"/>
        </a:spcBef>
        <a:buNone/>
        <a:defRPr sz="3600" kern="1200" cap="all">
          <a:solidFill>
            <a:srgbClr val="005294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104900" y="706438"/>
            <a:ext cx="660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032001"/>
            <a:ext cx="6604000" cy="382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8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 ftr="0" dt="0"/>
  <p:txStyles>
    <p:titleStyle>
      <a:lvl1pPr algn="l" defTabSz="457039" rtl="0" eaLnBrk="1" latinLnBrk="0" hangingPunct="1">
        <a:spcBef>
          <a:spcPct val="0"/>
        </a:spcBef>
        <a:buNone/>
        <a:defRPr sz="2800" kern="1200">
          <a:solidFill>
            <a:srgbClr val="0E3C75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104900" y="706438"/>
            <a:ext cx="6261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032000"/>
            <a:ext cx="6261100" cy="415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hdr="0" ftr="0" dt="0"/>
  <p:txStyles>
    <p:titleStyle>
      <a:lvl1pPr algn="l" defTabSz="457039" rtl="0" eaLnBrk="1" latinLnBrk="0" hangingPunct="1">
        <a:spcBef>
          <a:spcPct val="0"/>
        </a:spcBef>
        <a:buNone/>
        <a:defRPr sz="2800" kern="1200">
          <a:solidFill>
            <a:srgbClr val="0E3C75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C+M_04180_UnveilingMat8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C+M_04180_UnveilingMat8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04900" y="706438"/>
            <a:ext cx="6261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032000"/>
            <a:ext cx="6261100" cy="415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5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2" r:id="rId2"/>
    <p:sldLayoutId id="2147483743" r:id="rId3"/>
  </p:sldLayoutIdLst>
  <p:hf hdr="0" ftr="0" dt="0"/>
  <p:txStyles>
    <p:titleStyle>
      <a:lvl1pPr algn="l" defTabSz="457039" rtl="0" eaLnBrk="1" latinLnBrk="0" hangingPunct="1">
        <a:spcBef>
          <a:spcPct val="0"/>
        </a:spcBef>
        <a:buNone/>
        <a:defRPr sz="2800" kern="1200">
          <a:solidFill>
            <a:srgbClr val="0E3C75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tnel@uvic.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vic.ca/library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tc.uvic.c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mohammadi@uvic.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erc-crsng.gc.c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ic.ca/graduatestudies/resourcesfor/students/pro-d/index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itacs.ca/en/programs/step" TargetMode="External"/><Relationship Id="rId4" Type="http://schemas.openxmlformats.org/officeDocument/2006/relationships/hyperlink" Target="http://www.uvic.ca/services/counsellin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vic.ca/services/counsellin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echgrad@uvic.ca" TargetMode="External"/><Relationship Id="rId2" Type="http://schemas.openxmlformats.org/officeDocument/2006/relationships/hyperlink" Target="mailto:curranc@uvic.c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ic.ca/gradstudi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vic.ca/systems/services/loginspasswords/netlinkid/" TargetMode="External"/><Relationship Id="rId5" Type="http://schemas.openxmlformats.org/officeDocument/2006/relationships/hyperlink" Target="http://web.uvic.ca/calendar2019-09/pdfs/graduate-201909.pdf" TargetMode="External"/><Relationship Id="rId4" Type="http://schemas.openxmlformats.org/officeDocument/2006/relationships/hyperlink" Target="http://www.uvic.ca/engineering/mechanica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ic.ca/onecar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vic.ca/calendar2017-09/pdfs/graduate-201709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vic.ca/engineering/mechanical/prospective-students/graduate/index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meshkini@uvic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Department of Mechanical 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Graduate Student Orientation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Welcome to UVic! </a:t>
            </a:r>
          </a:p>
        </p:txBody>
      </p:sp>
    </p:spTree>
    <p:extLst>
      <p:ext uri="{BB962C8B-B14F-4D97-AF65-F5344CB8AC3E}">
        <p14:creationId xmlns:p14="http://schemas.microsoft.com/office/powerpoint/2010/main" val="333396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Seminars (MECH 595/695)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 MASc &amp; PhD students </a:t>
            </a:r>
          </a:p>
          <a:p>
            <a:pPr lvl="1"/>
            <a:r>
              <a:rPr lang="en-US" dirty="0"/>
              <a:t>MASc students  X 1</a:t>
            </a:r>
          </a:p>
          <a:p>
            <a:pPr lvl="1"/>
            <a:r>
              <a:rPr lang="en-US" dirty="0"/>
              <a:t>PhD students X 2 </a:t>
            </a:r>
          </a:p>
          <a:p>
            <a:r>
              <a:rPr lang="en-US" dirty="0"/>
              <a:t>Some external speakers from time-to-time</a:t>
            </a:r>
          </a:p>
          <a:p>
            <a:r>
              <a:rPr lang="en-US" dirty="0"/>
              <a:t>Required to attend 6 seminars per term </a:t>
            </a:r>
          </a:p>
          <a:p>
            <a:pPr lvl="1"/>
            <a:r>
              <a:rPr lang="en-US" dirty="0"/>
              <a:t>MEng &amp; MASc</a:t>
            </a:r>
          </a:p>
          <a:p>
            <a:pPr lvl="2"/>
            <a:r>
              <a:rPr lang="en-US" dirty="0"/>
              <a:t>For the first 2 years, or to a total of 36 seminars</a:t>
            </a:r>
          </a:p>
          <a:p>
            <a:pPr lvl="1"/>
            <a:r>
              <a:rPr lang="en-US" dirty="0"/>
              <a:t>PhD</a:t>
            </a:r>
          </a:p>
          <a:p>
            <a:pPr lvl="2"/>
            <a:r>
              <a:rPr lang="en-US" dirty="0"/>
              <a:t>For the first 3 years, or to a total of 54 seminars</a:t>
            </a:r>
          </a:p>
          <a:p>
            <a:r>
              <a:rPr lang="en-US" dirty="0"/>
              <a:t>Email announcements are sent out weekly</a:t>
            </a:r>
          </a:p>
          <a:p>
            <a:r>
              <a:rPr lang="en-US" dirty="0"/>
              <a:t>More details given in the seminar</a:t>
            </a:r>
          </a:p>
        </p:txBody>
      </p:sp>
    </p:spTree>
    <p:extLst>
      <p:ext uri="{BB962C8B-B14F-4D97-AF65-F5344CB8AC3E}">
        <p14:creationId xmlns:p14="http://schemas.microsoft.com/office/powerpoint/2010/main" val="49942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librarian, Aditi Gupta</a:t>
            </a:r>
          </a:p>
          <a:p>
            <a:pPr marL="990600" lvl="1" indent="0">
              <a:buNone/>
            </a:pPr>
            <a:r>
              <a:rPr lang="en-US" dirty="0"/>
              <a:t>Tel: (250) 721-6085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>
                <a:hlinkClick r:id="rId3"/>
              </a:rPr>
              <a:t>aditig@uvic.ca</a:t>
            </a:r>
            <a:endParaRPr lang="en-US" dirty="0"/>
          </a:p>
          <a:p>
            <a:r>
              <a:rPr lang="en-US" dirty="0"/>
              <a:t>Journal databases, etc.</a:t>
            </a:r>
          </a:p>
          <a:p>
            <a:r>
              <a:rPr lang="en-US" dirty="0"/>
              <a:t>Emails regarding new journals and library information sent to ME list-serve</a:t>
            </a:r>
          </a:p>
          <a:p>
            <a:r>
              <a:rPr lang="en-US" dirty="0"/>
              <a:t>Great online search &amp; request tools through UVic library website</a:t>
            </a:r>
          </a:p>
          <a:p>
            <a:pPr lvl="1"/>
            <a:r>
              <a:rPr lang="en-US" dirty="0">
                <a:hlinkClick r:id="rId4"/>
              </a:rPr>
              <a:t>http://www.uvic.ca/library/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0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 &amp; the Machine Shop 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Lab safety &amp; security</a:t>
            </a:r>
          </a:p>
          <a:p>
            <a:pPr lvl="1"/>
            <a:r>
              <a:rPr lang="en-US" dirty="0"/>
              <a:t>Hearing tests</a:t>
            </a:r>
          </a:p>
          <a:p>
            <a:pPr lvl="1"/>
            <a:r>
              <a:rPr lang="en-US" dirty="0"/>
              <a:t>Laser &amp; chemical safety procedures</a:t>
            </a:r>
          </a:p>
          <a:p>
            <a:r>
              <a:rPr lang="en-US" dirty="0"/>
              <a:t>Machine shop</a:t>
            </a:r>
          </a:p>
          <a:p>
            <a:pPr lvl="1"/>
            <a:r>
              <a:rPr lang="en-US" dirty="0"/>
              <a:t>Contact: Mr. Rodney Katz</a:t>
            </a:r>
          </a:p>
        </p:txBody>
      </p:sp>
    </p:spTree>
    <p:extLst>
      <p:ext uri="{BB962C8B-B14F-4D97-AF65-F5344CB8AC3E}">
        <p14:creationId xmlns:p14="http://schemas.microsoft.com/office/powerpoint/2010/main" val="381041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assistant positions are available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Posting and application</a:t>
            </a:r>
          </a:p>
          <a:p>
            <a:pPr lvl="1"/>
            <a:r>
              <a:rPr lang="en-US" sz="2400" dirty="0"/>
              <a:t>Available ≈ 4 weeks into each term, for positions starting the following term</a:t>
            </a:r>
          </a:p>
          <a:p>
            <a:pPr lvl="1"/>
            <a:r>
              <a:rPr lang="en-US" sz="2400" dirty="0"/>
              <a:t>Posted in Department &amp; emailed from Grad Secretary</a:t>
            </a:r>
          </a:p>
          <a:p>
            <a:pPr lvl="1"/>
            <a:r>
              <a:rPr lang="en-US" sz="2400" dirty="0"/>
              <a:t>Union seniority rules in allocations</a:t>
            </a:r>
          </a:p>
          <a:p>
            <a:r>
              <a:rPr lang="en-US" sz="2800" dirty="0"/>
              <a:t>Duties</a:t>
            </a:r>
          </a:p>
          <a:p>
            <a:pPr lvl="1"/>
            <a:r>
              <a:rPr lang="en-US" sz="2400" dirty="0"/>
              <a:t>Consult with the course instructor prior to classes</a:t>
            </a:r>
          </a:p>
          <a:p>
            <a:pPr lvl="1"/>
            <a:r>
              <a:rPr lang="en-US" sz="2400" dirty="0"/>
              <a:t>Must inform office if applying outside the department</a:t>
            </a:r>
          </a:p>
          <a:p>
            <a:pPr lvl="1"/>
            <a:r>
              <a:rPr lang="en-US" sz="2400" dirty="0"/>
              <a:t>Cannot be absent during the </a:t>
            </a:r>
            <a:r>
              <a:rPr lang="en-US" sz="2400" dirty="0" err="1"/>
              <a:t>TA’d</a:t>
            </a:r>
            <a:r>
              <a:rPr lang="en-US" sz="2400" dirty="0"/>
              <a:t> term</a:t>
            </a:r>
          </a:p>
          <a:p>
            <a:r>
              <a:rPr lang="en-US" sz="2800" dirty="0"/>
              <a:t>TA Evaluations</a:t>
            </a:r>
          </a:p>
          <a:p>
            <a:r>
              <a:rPr lang="en-US" sz="2800" dirty="0"/>
              <a:t>TA Award</a:t>
            </a:r>
          </a:p>
          <a:p>
            <a:pPr lvl="1"/>
            <a:r>
              <a:rPr lang="en-US" sz="2400" dirty="0"/>
              <a:t>Letters of recognition to top 3-4 TAs every term</a:t>
            </a:r>
          </a:p>
          <a:p>
            <a:pPr lvl="1"/>
            <a:r>
              <a:rPr lang="en-US" sz="2400" dirty="0"/>
              <a:t>Annual TA award in September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468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 Training 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Learning and Teaching Centre</a:t>
            </a:r>
          </a:p>
          <a:p>
            <a:pPr lvl="1"/>
            <a:r>
              <a:rPr lang="en-US" dirty="0">
                <a:hlinkClick r:id="rId3"/>
              </a:rPr>
              <a:t>http://www.ltc.uvic.ca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TA Seminars</a:t>
            </a:r>
          </a:p>
          <a:p>
            <a:pPr lvl="1"/>
            <a:r>
              <a:rPr lang="en-US" dirty="0"/>
              <a:t>Offered in Fall and Spring</a:t>
            </a:r>
          </a:p>
          <a:p>
            <a:pPr lvl="1"/>
            <a:r>
              <a:rPr lang="en-US" dirty="0"/>
              <a:t>For more information contact the Teaching Assistant Consultant: </a:t>
            </a:r>
          </a:p>
          <a:p>
            <a:pPr marL="266700" lvl="1" indent="0">
              <a:buNone/>
            </a:pPr>
            <a:r>
              <a:rPr lang="en-US" dirty="0"/>
              <a:t>  Yasser </a:t>
            </a:r>
            <a:r>
              <a:rPr lang="en-US" dirty="0" err="1"/>
              <a:t>Mohammadi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ymohammadi@uvic.ca</a:t>
            </a:r>
            <a:r>
              <a:rPr lang="en-US" dirty="0"/>
              <a:t>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4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Awards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Internal awards (“Donor Awards”)</a:t>
            </a:r>
          </a:p>
          <a:p>
            <a:pPr lvl="1"/>
            <a:r>
              <a:rPr lang="en-US" dirty="0"/>
              <a:t>Deadline September</a:t>
            </a:r>
          </a:p>
          <a:p>
            <a:pPr lvl="1"/>
            <a:r>
              <a:rPr lang="en-US" dirty="0"/>
              <a:t>All applications due in Dept.</a:t>
            </a:r>
          </a:p>
          <a:p>
            <a:pPr lvl="1"/>
            <a:r>
              <a:rPr lang="en-US" dirty="0"/>
              <a:t>Targeted topics</a:t>
            </a:r>
          </a:p>
          <a:p>
            <a:pPr lvl="2"/>
            <a:r>
              <a:rPr lang="en-US" dirty="0"/>
              <a:t>Check with your supervisor to see if you are eligible</a:t>
            </a:r>
          </a:p>
          <a:p>
            <a:r>
              <a:rPr lang="en-US" dirty="0"/>
              <a:t>Other awards come up periodically</a:t>
            </a:r>
          </a:p>
          <a:p>
            <a:pPr lvl="1"/>
            <a:r>
              <a:rPr lang="en-US" dirty="0"/>
              <a:t>Watch your @uvic.ca email</a:t>
            </a:r>
          </a:p>
          <a:p>
            <a:r>
              <a:rPr lang="en-US" dirty="0"/>
              <a:t>NSERC Scholarships</a:t>
            </a:r>
          </a:p>
          <a:p>
            <a:pPr lvl="1"/>
            <a:r>
              <a:rPr lang="en-US" dirty="0">
                <a:hlinkClick r:id="rId3"/>
              </a:rPr>
              <a:t>http://www.nserc-crsng.gc.ca/ </a:t>
            </a:r>
            <a:endParaRPr lang="en-US" dirty="0"/>
          </a:p>
          <a:p>
            <a:pPr lvl="1"/>
            <a:r>
              <a:rPr lang="en-US" dirty="0"/>
              <a:t>Various deadlines &amp; requirements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35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Co-op &amp; Industry Collaborations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Graduate co-op program is available</a:t>
            </a:r>
          </a:p>
          <a:p>
            <a:pPr lvl="1"/>
            <a:r>
              <a:rPr lang="en-CA" dirty="0"/>
              <a:t>Apply for admission</a:t>
            </a:r>
          </a:p>
          <a:p>
            <a:pPr lvl="1"/>
            <a:r>
              <a:rPr lang="en-CA" dirty="0"/>
              <a:t>Must fit the academic program</a:t>
            </a:r>
          </a:p>
          <a:p>
            <a:pPr lvl="2"/>
            <a:r>
              <a:rPr lang="en-CA" dirty="0"/>
              <a:t>Sync with thesis defense/graduation</a:t>
            </a:r>
          </a:p>
          <a:p>
            <a:pPr lvl="1"/>
            <a:r>
              <a:rPr lang="en-CA" dirty="0"/>
              <a:t>Subject to approval by supervisor</a:t>
            </a:r>
          </a:p>
          <a:p>
            <a:pPr lvl="2"/>
            <a:r>
              <a:rPr lang="en-CA" dirty="0"/>
              <a:t>Constraints of Research Assistant payments/projects, etc.</a:t>
            </a:r>
          </a:p>
          <a:p>
            <a:r>
              <a:rPr lang="en-CA" dirty="0"/>
              <a:t>Other opportunities</a:t>
            </a:r>
          </a:p>
          <a:p>
            <a:pPr lvl="1"/>
            <a:r>
              <a:rPr lang="en-CA" dirty="0"/>
              <a:t>Research contracts (MITACS, NSERC Engage, etc.)</a:t>
            </a:r>
          </a:p>
        </p:txBody>
      </p:sp>
    </p:spTree>
    <p:extLst>
      <p:ext uri="{BB962C8B-B14F-4D97-AF65-F5344CB8AC3E}">
        <p14:creationId xmlns:p14="http://schemas.microsoft.com/office/powerpoint/2010/main" val="1495016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Professional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Existing programs</a:t>
            </a:r>
          </a:p>
          <a:p>
            <a:pPr lvl="1"/>
            <a:r>
              <a:rPr lang="en-CA" dirty="0"/>
              <a:t>Graduate student teaching</a:t>
            </a:r>
          </a:p>
          <a:p>
            <a:pPr lvl="2"/>
            <a:r>
              <a:rPr lang="en-CA" dirty="0">
                <a:hlinkClick r:id="rId3"/>
              </a:rPr>
              <a:t>http://www.uvic.ca/graduatestudies/resourcesfor/students/pro-d/index.php</a:t>
            </a:r>
            <a:endParaRPr lang="en-CA" dirty="0"/>
          </a:p>
          <a:p>
            <a:pPr lvl="1"/>
            <a:r>
              <a:rPr lang="en-CA" dirty="0"/>
              <a:t>Career counselling</a:t>
            </a:r>
          </a:p>
          <a:p>
            <a:pPr lvl="2"/>
            <a:r>
              <a:rPr lang="en-CA" dirty="0">
                <a:hlinkClick r:id="rId4"/>
              </a:rPr>
              <a:t>http://www.uvic.ca/services/counselling/</a:t>
            </a:r>
            <a:endParaRPr lang="en-CA" dirty="0"/>
          </a:p>
          <a:p>
            <a:pPr lvl="1"/>
            <a:r>
              <a:rPr lang="en-CA" dirty="0"/>
              <a:t>MITACS Step workshops</a:t>
            </a:r>
          </a:p>
          <a:p>
            <a:pPr lvl="2"/>
            <a:r>
              <a:rPr lang="en-CA" dirty="0">
                <a:hlinkClick r:id="rId5"/>
              </a:rPr>
              <a:t>https://www.mitacs.ca/en/programs/step</a:t>
            </a:r>
            <a:endParaRPr lang="en-CA" dirty="0"/>
          </a:p>
          <a:p>
            <a:r>
              <a:rPr lang="en-CA" dirty="0"/>
              <a:t>Other opportunities</a:t>
            </a:r>
          </a:p>
          <a:p>
            <a:pPr lvl="1"/>
            <a:r>
              <a:rPr lang="en-CA" dirty="0"/>
              <a:t>Short courses, etc.</a:t>
            </a:r>
          </a:p>
          <a:p>
            <a:pPr lvl="1"/>
            <a:r>
              <a:rPr lang="en-CA" dirty="0"/>
              <a:t>Entrepreneurship opportunities</a:t>
            </a:r>
          </a:p>
          <a:p>
            <a:pPr lvl="1"/>
            <a:r>
              <a:rPr lang="en-CA" dirty="0"/>
              <a:t>Academic career planning</a:t>
            </a:r>
          </a:p>
        </p:txBody>
      </p:sp>
    </p:spTree>
    <p:extLst>
      <p:ext uri="{BB962C8B-B14F-4D97-AF65-F5344CB8AC3E}">
        <p14:creationId xmlns:p14="http://schemas.microsoft.com/office/powerpoint/2010/main" val="131265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Plagiarism is taken extremely seriously in academic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Just </a:t>
            </a:r>
            <a:r>
              <a:rPr lang="en-CA" b="1" i="1" dirty="0"/>
              <a:t>do not do it</a:t>
            </a:r>
            <a:r>
              <a:rPr lang="en-CA" dirty="0"/>
              <a:t>!</a:t>
            </a:r>
          </a:p>
          <a:p>
            <a:pPr lvl="1"/>
            <a:r>
              <a:rPr lang="en-CA" dirty="0"/>
              <a:t>Consequences include expulsion from UVic</a:t>
            </a:r>
          </a:p>
          <a:p>
            <a:pPr lvl="1"/>
            <a:r>
              <a:rPr lang="en-CA" dirty="0"/>
              <a:t>May be different standards here than you are used to</a:t>
            </a:r>
          </a:p>
          <a:p>
            <a:pPr lvl="1"/>
            <a:r>
              <a:rPr lang="en-CA" dirty="0"/>
              <a:t>If you are unsure if you are plagiarising, ask!</a:t>
            </a:r>
          </a:p>
          <a:p>
            <a:r>
              <a:rPr lang="en-CA" dirty="0"/>
              <a:t>Self-plagiarism</a:t>
            </a:r>
          </a:p>
          <a:p>
            <a:pPr lvl="1"/>
            <a:r>
              <a:rPr lang="en-CA" dirty="0"/>
              <a:t>Conference paper -&gt; journal paper/thesis</a:t>
            </a:r>
          </a:p>
          <a:p>
            <a:r>
              <a:rPr lang="en-CA" dirty="0"/>
              <a:t>Courses &amp; academic outputs (papers &amp; reports)</a:t>
            </a:r>
          </a:p>
          <a:p>
            <a:pPr lvl="1"/>
            <a:r>
              <a:rPr lang="en-CA" dirty="0"/>
              <a:t>Inclusion of text, figures, etc.</a:t>
            </a:r>
          </a:p>
          <a:p>
            <a:pPr lvl="1"/>
            <a:r>
              <a:rPr lang="en-CA" dirty="0"/>
              <a:t>Limited allowance using “Lorem Ipsum”</a:t>
            </a:r>
          </a:p>
          <a:p>
            <a:pPr lvl="2"/>
            <a:r>
              <a:rPr lang="en-CA" dirty="0"/>
              <a:t>Not usual in engineering</a:t>
            </a:r>
          </a:p>
          <a:p>
            <a:pPr lvl="1"/>
            <a:r>
              <a:rPr lang="en-CA" dirty="0"/>
              <a:t>Must get permission or recreate figures</a:t>
            </a:r>
          </a:p>
          <a:p>
            <a:pPr lvl="2"/>
            <a:r>
              <a:rPr lang="en-CA" dirty="0"/>
              <a:t>E.g. (adapted from [X]), quote source in presentations</a:t>
            </a:r>
          </a:p>
        </p:txBody>
      </p:sp>
    </p:spTree>
    <p:extLst>
      <p:ext uri="{BB962C8B-B14F-4D97-AF65-F5344CB8AC3E}">
        <p14:creationId xmlns:p14="http://schemas.microsoft.com/office/powerpoint/2010/main" val="765375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Physical &amp; mental health are important too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Oxygenate your brain</a:t>
            </a:r>
          </a:p>
          <a:p>
            <a:pPr lvl="1"/>
            <a:r>
              <a:rPr lang="en-CA" dirty="0"/>
              <a:t>Get out in the great BC outdoors</a:t>
            </a:r>
          </a:p>
          <a:p>
            <a:pPr lvl="2"/>
            <a:r>
              <a:rPr lang="en-CA" dirty="0"/>
              <a:t>In the woods, on the water, etc.</a:t>
            </a:r>
          </a:p>
          <a:p>
            <a:pPr lvl="3"/>
            <a:r>
              <a:rPr lang="en-CA" dirty="0"/>
              <a:t>Just remember we have bears &amp; cold weather though!</a:t>
            </a:r>
          </a:p>
          <a:p>
            <a:pPr lvl="1"/>
            <a:r>
              <a:rPr lang="en-CA" dirty="0"/>
              <a:t>Sports</a:t>
            </a:r>
          </a:p>
          <a:p>
            <a:pPr lvl="2"/>
            <a:r>
              <a:rPr lang="en-CA" dirty="0"/>
              <a:t>Intramural &amp; city teams, clubs, etc.</a:t>
            </a:r>
          </a:p>
          <a:p>
            <a:r>
              <a:rPr lang="en-CA" dirty="0"/>
              <a:t>Keep a handle on your happiness</a:t>
            </a:r>
          </a:p>
          <a:p>
            <a:pPr lvl="1"/>
            <a:r>
              <a:rPr lang="en-CA" dirty="0"/>
              <a:t>Keep things in perspective</a:t>
            </a:r>
          </a:p>
          <a:p>
            <a:pPr lvl="1"/>
            <a:r>
              <a:rPr lang="en-CA" dirty="0"/>
              <a:t>Make friends &amp; try yoga</a:t>
            </a:r>
          </a:p>
          <a:p>
            <a:pPr lvl="1"/>
            <a:r>
              <a:rPr lang="en-CA" dirty="0"/>
              <a:t>Counselling services are free to you</a:t>
            </a:r>
          </a:p>
          <a:p>
            <a:pPr lvl="2"/>
            <a:r>
              <a:rPr lang="en-CA" dirty="0">
                <a:hlinkClick r:id="rId2"/>
              </a:rPr>
              <a:t>http://www.uvic.ca/services/counselling/</a:t>
            </a:r>
            <a:endParaRPr lang="en-CA" dirty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09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Key contacts</a:t>
            </a:r>
          </a:p>
          <a:p>
            <a:r>
              <a:rPr lang="en-US" dirty="0"/>
              <a:t>Getting settled</a:t>
            </a:r>
          </a:p>
          <a:p>
            <a:r>
              <a:rPr lang="en-US" dirty="0"/>
              <a:t>Program</a:t>
            </a:r>
          </a:p>
          <a:p>
            <a:r>
              <a:rPr lang="en-US" dirty="0"/>
              <a:t>Teaching assistantships</a:t>
            </a:r>
          </a:p>
          <a:p>
            <a:r>
              <a:rPr lang="en-US" dirty="0"/>
              <a:t>Awards</a:t>
            </a:r>
          </a:p>
          <a:p>
            <a:r>
              <a:rPr lang="en-US" dirty="0"/>
              <a:t>Other points to keep in mind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84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Roles &amp; Responsibilities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/>
              <a:t>Student</a:t>
            </a:r>
          </a:p>
          <a:p>
            <a:pPr lvl="1"/>
            <a:r>
              <a:rPr lang="en-CA"/>
              <a:t>Doing the work!</a:t>
            </a:r>
          </a:p>
          <a:p>
            <a:pPr lvl="1"/>
            <a:r>
              <a:rPr lang="en-CA"/>
              <a:t>Self-motivation/goal setting</a:t>
            </a:r>
          </a:p>
          <a:p>
            <a:r>
              <a:rPr lang="en-CA"/>
              <a:t>Supervisor(s)</a:t>
            </a:r>
          </a:p>
          <a:p>
            <a:pPr lvl="1"/>
            <a:r>
              <a:rPr lang="en-CA"/>
              <a:t>Directing, coordinating &amp; funding work</a:t>
            </a:r>
          </a:p>
          <a:p>
            <a:pPr lvl="1"/>
            <a:r>
              <a:rPr lang="en-CA"/>
              <a:t>Task setting</a:t>
            </a:r>
          </a:p>
          <a:p>
            <a:pPr lvl="1"/>
            <a:r>
              <a:rPr lang="en-CA"/>
              <a:t>Reviewing</a:t>
            </a:r>
          </a:p>
          <a:p>
            <a:r>
              <a:rPr lang="en-CA"/>
              <a:t>Supervisory committee</a:t>
            </a:r>
          </a:p>
          <a:p>
            <a:pPr lvl="1"/>
            <a:r>
              <a:rPr lang="en-CA"/>
              <a:t>Arms-length feedback</a:t>
            </a:r>
          </a:p>
          <a:p>
            <a:pPr lvl="1"/>
            <a:r>
              <a:rPr lang="en-CA"/>
              <a:t>Specialist support</a:t>
            </a:r>
          </a:p>
          <a:p>
            <a:r>
              <a:rPr lang="en-CA"/>
              <a:t>Graduate Director</a:t>
            </a:r>
          </a:p>
          <a:p>
            <a:pPr lvl="1"/>
            <a:r>
              <a:rPr lang="en-CA"/>
              <a:t>Academic regulations, support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9922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Timelines - Day 1 is the day to start planning for your thesis defense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PhD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MEng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MASc</a:t>
            </a:r>
          </a:p>
          <a:p>
            <a:endParaRPr lang="en-CA" dirty="0"/>
          </a:p>
          <a:p>
            <a:endParaRPr lang="en-CA" dirty="0"/>
          </a:p>
          <a:p>
            <a:pPr lvl="1"/>
            <a:r>
              <a:rPr lang="en-CA" dirty="0"/>
              <a:t>Fit in seminars, conferences</a:t>
            </a:r>
            <a:br>
              <a:rPr lang="en-CA" dirty="0"/>
            </a:br>
            <a:r>
              <a:rPr lang="en-CA" dirty="0"/>
              <a:t>journal publications</a:t>
            </a:r>
          </a:p>
          <a:p>
            <a:endParaRPr lang="en-CA" dirty="0"/>
          </a:p>
          <a:p>
            <a:endParaRPr lang="en-CA" dirty="0"/>
          </a:p>
        </p:txBody>
      </p:sp>
      <p:grpSp>
        <p:nvGrpSpPr>
          <p:cNvPr id="43" name="Group 42"/>
          <p:cNvGrpSpPr/>
          <p:nvPr/>
        </p:nvGrpSpPr>
        <p:grpSpPr>
          <a:xfrm>
            <a:off x="494759" y="3184267"/>
            <a:ext cx="5675541" cy="950357"/>
            <a:chOff x="616512" y="1955542"/>
            <a:chExt cx="8115977" cy="950357"/>
          </a:xfrm>
        </p:grpSpPr>
        <p:sp>
          <p:nvSpPr>
            <p:cNvPr id="11" name="Right Arrow 10"/>
            <p:cNvSpPr/>
            <p:nvPr/>
          </p:nvSpPr>
          <p:spPr>
            <a:xfrm>
              <a:off x="952500" y="2340233"/>
              <a:ext cx="7258050" cy="1809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16512" y="1955542"/>
              <a:ext cx="671979" cy="950357"/>
              <a:chOff x="616512" y="1971675"/>
              <a:chExt cx="671979" cy="95035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800100" y="1971675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0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952500" y="2281237"/>
                <a:ext cx="0" cy="2714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16512" y="2552700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Start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688612" y="1955542"/>
              <a:ext cx="1043877" cy="950357"/>
              <a:chOff x="430564" y="1971675"/>
              <a:chExt cx="1043877" cy="95035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35980" y="1971675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24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952500" y="2281237"/>
                <a:ext cx="0" cy="2714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30564" y="2552700"/>
                <a:ext cx="1043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Defense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616022" y="1955542"/>
              <a:ext cx="902812" cy="950357"/>
              <a:chOff x="501097" y="1971675"/>
              <a:chExt cx="902812" cy="95035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35981" y="1971675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16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V="1">
                <a:off x="952500" y="2281237"/>
                <a:ext cx="0" cy="2714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01097" y="2552700"/>
                <a:ext cx="9028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Project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485233" y="4521993"/>
            <a:ext cx="5675542" cy="950357"/>
            <a:chOff x="616510" y="3450967"/>
            <a:chExt cx="8115977" cy="950357"/>
          </a:xfrm>
        </p:grpSpPr>
        <p:sp>
          <p:nvSpPr>
            <p:cNvPr id="25" name="Right Arrow 24"/>
            <p:cNvSpPr/>
            <p:nvPr/>
          </p:nvSpPr>
          <p:spPr>
            <a:xfrm>
              <a:off x="952498" y="3835658"/>
              <a:ext cx="7258050" cy="1809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16510" y="3450967"/>
              <a:ext cx="671979" cy="950357"/>
              <a:chOff x="616512" y="1971675"/>
              <a:chExt cx="671979" cy="95035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00100" y="1971675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0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V="1">
                <a:off x="952500" y="2281237"/>
                <a:ext cx="0" cy="2714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16512" y="2552700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Start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688610" y="3450967"/>
              <a:ext cx="1043877" cy="950357"/>
              <a:chOff x="430564" y="1971675"/>
              <a:chExt cx="1043877" cy="95035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35980" y="1971675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24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952500" y="2281237"/>
                <a:ext cx="0" cy="2714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30564" y="2552700"/>
                <a:ext cx="1043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Defense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290747" y="3450967"/>
              <a:ext cx="1172116" cy="950357"/>
              <a:chOff x="366449" y="1971675"/>
              <a:chExt cx="1172116" cy="95035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35981" y="1971675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12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952500" y="2281237"/>
                <a:ext cx="0" cy="2714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366449" y="2552700"/>
                <a:ext cx="1172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Research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555461" y="3450967"/>
              <a:ext cx="898644" cy="950357"/>
              <a:chOff x="326113" y="1962150"/>
              <a:chExt cx="898644" cy="95035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558909" y="1962150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20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V="1">
                <a:off x="775427" y="2271712"/>
                <a:ext cx="0" cy="2714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326113" y="2543175"/>
                <a:ext cx="898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Writing</a:t>
                </a:r>
              </a:p>
            </p:txBody>
          </p:sp>
        </p:grpSp>
      </p:grpSp>
      <p:sp>
        <p:nvSpPr>
          <p:cNvPr id="45" name="Right Arrow 44"/>
          <p:cNvSpPr/>
          <p:nvPr/>
        </p:nvSpPr>
        <p:spPr>
          <a:xfrm>
            <a:off x="744893" y="2315884"/>
            <a:ext cx="7666798" cy="1809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6" name="Group 45"/>
          <p:cNvGrpSpPr/>
          <p:nvPr/>
        </p:nvGrpSpPr>
        <p:grpSpPr>
          <a:xfrm>
            <a:off x="389983" y="1931193"/>
            <a:ext cx="709823" cy="950357"/>
            <a:chOff x="616512" y="1971675"/>
            <a:chExt cx="671979" cy="950357"/>
          </a:xfrm>
        </p:grpSpPr>
        <p:sp>
          <p:nvSpPr>
            <p:cNvPr id="59" name="TextBox 58"/>
            <p:cNvSpPr txBox="1"/>
            <p:nvPr/>
          </p:nvSpPr>
          <p:spPr>
            <a:xfrm>
              <a:off x="800100" y="19716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/>
                <a:t>0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952500" y="2281237"/>
              <a:ext cx="0" cy="271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6512" y="25527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/>
                <a:t>Start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860359" y="1931193"/>
            <a:ext cx="1102665" cy="950357"/>
            <a:chOff x="430564" y="1971675"/>
            <a:chExt cx="1043877" cy="950357"/>
          </a:xfrm>
        </p:grpSpPr>
        <p:sp>
          <p:nvSpPr>
            <p:cNvPr id="56" name="TextBox 55"/>
            <p:cNvSpPr txBox="1"/>
            <p:nvPr/>
          </p:nvSpPr>
          <p:spPr>
            <a:xfrm>
              <a:off x="747740" y="1971675"/>
              <a:ext cx="41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/>
                <a:t>36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952500" y="2281237"/>
              <a:ext cx="0" cy="271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30564" y="2552700"/>
              <a:ext cx="1043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/>
                <a:t>Defense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40635" y="1940718"/>
            <a:ext cx="1238126" cy="950357"/>
            <a:chOff x="366449" y="1971675"/>
            <a:chExt cx="1172116" cy="950357"/>
          </a:xfrm>
        </p:grpSpPr>
        <p:sp>
          <p:nvSpPr>
            <p:cNvPr id="53" name="TextBox 52"/>
            <p:cNvSpPr txBox="1"/>
            <p:nvPr/>
          </p:nvSpPr>
          <p:spPr>
            <a:xfrm>
              <a:off x="735981" y="1971675"/>
              <a:ext cx="44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/>
                <a:t>12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952500" y="2281237"/>
              <a:ext cx="0" cy="271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66449" y="255270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/>
                <a:t>Research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63395" y="1931193"/>
            <a:ext cx="949253" cy="950357"/>
            <a:chOff x="326113" y="1962150"/>
            <a:chExt cx="898644" cy="950357"/>
          </a:xfrm>
        </p:grpSpPr>
        <p:sp>
          <p:nvSpPr>
            <p:cNvPr id="50" name="TextBox 49"/>
            <p:cNvSpPr txBox="1"/>
            <p:nvPr/>
          </p:nvSpPr>
          <p:spPr>
            <a:xfrm>
              <a:off x="570668" y="1962150"/>
              <a:ext cx="41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/>
                <a:t>30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775427" y="2271712"/>
              <a:ext cx="0" cy="271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26113" y="2543175"/>
              <a:ext cx="898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/>
                <a:t>Writing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945565" y="1942027"/>
            <a:ext cx="1274708" cy="950357"/>
            <a:chOff x="349136" y="1971675"/>
            <a:chExt cx="1206748" cy="950357"/>
          </a:xfrm>
        </p:grpSpPr>
        <p:sp>
          <p:nvSpPr>
            <p:cNvPr id="63" name="TextBox 62"/>
            <p:cNvSpPr txBox="1"/>
            <p:nvPr/>
          </p:nvSpPr>
          <p:spPr>
            <a:xfrm>
              <a:off x="747741" y="1971675"/>
              <a:ext cx="417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/>
                <a:t>18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952500" y="2281237"/>
              <a:ext cx="0" cy="271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49136" y="2552700"/>
              <a:ext cx="1206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/>
                <a:t>Candidacy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366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And most of all, enjoy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At some points it will feel really tough</a:t>
            </a:r>
          </a:p>
          <a:p>
            <a:pPr lvl="1"/>
            <a:r>
              <a:rPr lang="en-CA" dirty="0"/>
              <a:t>Remember though this will be one of the best experiences of your life</a:t>
            </a:r>
          </a:p>
          <a:p>
            <a:pPr lvl="1"/>
            <a:r>
              <a:rPr lang="en-CA" dirty="0"/>
              <a:t>You’ve learned the basics</a:t>
            </a:r>
          </a:p>
          <a:p>
            <a:pPr lvl="2"/>
            <a:r>
              <a:rPr lang="en-CA" dirty="0"/>
              <a:t>Now you get to explore what really interests you</a:t>
            </a:r>
          </a:p>
          <a:p>
            <a:pPr lvl="1"/>
            <a:r>
              <a:rPr lang="en-CA" dirty="0"/>
              <a:t>Ask academic questions</a:t>
            </a:r>
          </a:p>
          <a:p>
            <a:pPr lvl="2"/>
            <a:r>
              <a:rPr lang="en-CA" dirty="0"/>
              <a:t>Dig deep</a:t>
            </a:r>
          </a:p>
          <a:p>
            <a:pPr lvl="2"/>
            <a:r>
              <a:rPr lang="en-CA" dirty="0"/>
              <a:t>Deadlines, yes, but not (quite) commercial ones</a:t>
            </a:r>
          </a:p>
          <a:p>
            <a:endParaRPr lang="en-CA" dirty="0"/>
          </a:p>
          <a:p>
            <a:r>
              <a:rPr lang="en-CA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5872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Key contacts in the graduate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Dr. Nadler</a:t>
            </a:r>
          </a:p>
          <a:p>
            <a:pPr marL="542925" lvl="1" indent="0">
              <a:buNone/>
            </a:pPr>
            <a:r>
              <a:rPr lang="en-US" dirty="0"/>
              <a:t>Graduate Program Director</a:t>
            </a:r>
          </a:p>
          <a:p>
            <a:pPr marL="542925" lvl="1" indent="0">
              <a:buNone/>
            </a:pPr>
            <a:r>
              <a:rPr lang="en-US" dirty="0"/>
              <a:t>E-mail: </a:t>
            </a:r>
            <a:r>
              <a:rPr lang="en-US" dirty="0">
                <a:hlinkClick r:id="rId2"/>
              </a:rPr>
              <a:t>bnadler@uvic.ca</a:t>
            </a:r>
            <a:endParaRPr lang="en-US" dirty="0"/>
          </a:p>
          <a:p>
            <a:pPr marL="542925" lvl="1" indent="0">
              <a:buNone/>
            </a:pPr>
            <a:r>
              <a:rPr lang="en-US" dirty="0"/>
              <a:t>Office: EOW 507</a:t>
            </a:r>
            <a:br>
              <a:rPr lang="en-US" dirty="0"/>
            </a:br>
            <a:r>
              <a:rPr lang="en-US" dirty="0"/>
              <a:t>Phone: 250-721-6050</a:t>
            </a:r>
          </a:p>
          <a:p>
            <a:r>
              <a:rPr lang="en-US" dirty="0" err="1"/>
              <a:t>Jaerang</a:t>
            </a:r>
            <a:r>
              <a:rPr lang="en-US" dirty="0"/>
              <a:t> Lee </a:t>
            </a:r>
          </a:p>
          <a:p>
            <a:pPr marL="542925" lvl="1" indent="0">
              <a:buNone/>
            </a:pPr>
            <a:r>
              <a:rPr lang="en-US" dirty="0"/>
              <a:t>Graduate Secretary </a:t>
            </a:r>
            <a:br>
              <a:rPr lang="en-US" dirty="0"/>
            </a:br>
            <a:r>
              <a:rPr lang="en-US" dirty="0"/>
              <a:t>E-mail: </a:t>
            </a:r>
            <a:r>
              <a:rPr lang="en-US" dirty="0">
                <a:hlinkClick r:id="rId3"/>
              </a:rPr>
              <a:t>meng.grad@uvic.ca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Office EOW 548</a:t>
            </a:r>
            <a:br>
              <a:rPr lang="en-US" dirty="0"/>
            </a:br>
            <a:r>
              <a:rPr lang="en-US" dirty="0"/>
              <a:t>Phone: 250-721-8921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587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websites detailing your program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Faculty of Graduate Studies</a:t>
            </a:r>
            <a:br>
              <a:rPr lang="en-US" sz="3000" dirty="0"/>
            </a:br>
            <a:r>
              <a:rPr lang="en-US" sz="3000" dirty="0">
                <a:hlinkClick r:id="rId3"/>
              </a:rPr>
              <a:t>www.uvic.ca/gradstudies/  </a:t>
            </a:r>
            <a:endParaRPr lang="en-US" sz="3000" dirty="0"/>
          </a:p>
          <a:p>
            <a:r>
              <a:rPr lang="en-US" sz="3000" dirty="0"/>
              <a:t>Mechanical Engineering</a:t>
            </a:r>
            <a:br>
              <a:rPr lang="en-US" sz="3000" dirty="0"/>
            </a:br>
            <a:r>
              <a:rPr lang="en-US" sz="3000" dirty="0">
                <a:hlinkClick r:id="rId4"/>
              </a:rPr>
              <a:t>www.uvic.ca/engineering/mechanical/</a:t>
            </a:r>
            <a:endParaRPr lang="en-US" sz="3000" dirty="0"/>
          </a:p>
          <a:p>
            <a:r>
              <a:rPr lang="en-US" sz="3000" dirty="0"/>
              <a:t>University Calendar</a:t>
            </a:r>
            <a:br>
              <a:rPr lang="en-US" sz="3000" dirty="0"/>
            </a:br>
            <a:r>
              <a:rPr lang="en-US" sz="3000" dirty="0">
                <a:hlinkClick r:id="rId5"/>
              </a:rPr>
              <a:t>http://web.uvic.ca/calendar2019-09/pdfs/graduate-201909.pdf</a:t>
            </a:r>
            <a:endParaRPr lang="en-US" sz="3000" dirty="0"/>
          </a:p>
          <a:p>
            <a:r>
              <a:rPr lang="en-US" sz="3000" dirty="0" err="1"/>
              <a:t>UVic</a:t>
            </a:r>
            <a:r>
              <a:rPr lang="en-US" sz="3000" dirty="0"/>
              <a:t> </a:t>
            </a:r>
            <a:r>
              <a:rPr lang="en-US" sz="3000" dirty="0" err="1"/>
              <a:t>Netlink</a:t>
            </a:r>
            <a:r>
              <a:rPr lang="en-US" sz="3000" dirty="0"/>
              <a:t> account and email</a:t>
            </a:r>
            <a:br>
              <a:rPr lang="en-US" sz="3000" dirty="0"/>
            </a:br>
            <a:r>
              <a:rPr lang="en-US" sz="3000" dirty="0">
                <a:hlinkClick r:id="rId6"/>
              </a:rPr>
              <a:t>http://www.uvic.ca/systems/services/loginspasswords/netlinkid/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80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settled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Offices &amp; keys</a:t>
            </a:r>
          </a:p>
          <a:p>
            <a:pPr lvl="1"/>
            <a:r>
              <a:rPr lang="en-US" dirty="0"/>
              <a:t>Consult with supervisor regarding lab and office assignments          </a:t>
            </a:r>
          </a:p>
          <a:p>
            <a:pPr lvl="1"/>
            <a:r>
              <a:rPr lang="en-US" dirty="0"/>
              <a:t>$20 cash deposit required for keys </a:t>
            </a:r>
          </a:p>
          <a:p>
            <a:r>
              <a:rPr lang="en-US" dirty="0"/>
              <a:t>Grad Support</a:t>
            </a:r>
          </a:p>
          <a:p>
            <a:pPr lvl="1"/>
            <a:r>
              <a:rPr lang="en-US" dirty="0"/>
              <a:t>Consult with supervisor</a:t>
            </a:r>
          </a:p>
          <a:p>
            <a:pPr lvl="1"/>
            <a:r>
              <a:rPr lang="en-US" dirty="0"/>
              <a:t>Direct deposit mid-month</a:t>
            </a:r>
          </a:p>
          <a:p>
            <a:pPr lvl="2"/>
            <a:r>
              <a:rPr lang="en-US" dirty="0"/>
              <a:t>Set up a Canadian bank account</a:t>
            </a:r>
          </a:p>
          <a:p>
            <a:r>
              <a:rPr lang="en-US" dirty="0"/>
              <a:t>UVic </a:t>
            </a:r>
            <a:r>
              <a:rPr lang="en-US" dirty="0" err="1"/>
              <a:t>ONECard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https://www.uvic.ca/onecard/</a:t>
            </a:r>
            <a:endParaRPr lang="en-US" dirty="0"/>
          </a:p>
          <a:p>
            <a:pPr lvl="1"/>
            <a:r>
              <a:rPr lang="en-US" dirty="0"/>
              <a:t>ID, on-campus payments, recreation, 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9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requirements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Individual course selection varies by term</a:t>
            </a:r>
          </a:p>
          <a:p>
            <a:pPr lvl="1"/>
            <a:r>
              <a:rPr lang="en-US" sz="2400" dirty="0"/>
              <a:t>Consult with supervisor</a:t>
            </a:r>
          </a:p>
          <a:p>
            <a:pPr lvl="1"/>
            <a:r>
              <a:rPr lang="en-US" sz="2400" dirty="0"/>
              <a:t>Upper year undergrad courses</a:t>
            </a:r>
          </a:p>
          <a:p>
            <a:pPr lvl="1"/>
            <a:r>
              <a:rPr lang="en-US" sz="2400" dirty="0"/>
              <a:t>Courses outside department/faculty</a:t>
            </a:r>
          </a:p>
          <a:p>
            <a:pPr lvl="1"/>
            <a:r>
              <a:rPr lang="en-US" sz="2400" dirty="0"/>
              <a:t>Directed studies (MECH 590)</a:t>
            </a:r>
          </a:p>
          <a:p>
            <a:pPr lvl="1"/>
            <a:r>
              <a:rPr lang="en-US" sz="2400" dirty="0"/>
              <a:t>Ultimately judged relevant by committee</a:t>
            </a:r>
          </a:p>
          <a:p>
            <a:r>
              <a:rPr lang="en-US" sz="2800" dirty="0"/>
              <a:t>MEng students</a:t>
            </a:r>
          </a:p>
          <a:p>
            <a:pPr lvl="1"/>
            <a:r>
              <a:rPr lang="en-US" sz="2400" dirty="0"/>
              <a:t>8 courses (≤ 2 MECH 590, ≤ 2 MECH 4XX)</a:t>
            </a:r>
          </a:p>
          <a:p>
            <a:r>
              <a:rPr lang="en-US" sz="2800" dirty="0"/>
              <a:t>MASc students</a:t>
            </a:r>
          </a:p>
          <a:p>
            <a:pPr lvl="1"/>
            <a:r>
              <a:rPr lang="en-US" sz="2400" dirty="0"/>
              <a:t>5 courses (≤ 1 MECH 590, ≤ 1 MECH 4XX)</a:t>
            </a:r>
          </a:p>
          <a:p>
            <a:r>
              <a:rPr lang="en-US" sz="2800" dirty="0"/>
              <a:t>PhD students</a:t>
            </a:r>
          </a:p>
          <a:p>
            <a:pPr lvl="1"/>
            <a:r>
              <a:rPr lang="en-US" sz="2400" dirty="0"/>
              <a:t>3 courses (≤ 1 MECH 590)</a:t>
            </a:r>
          </a:p>
          <a:p>
            <a:pPr lvl="1"/>
            <a:r>
              <a:rPr lang="en-US" sz="2400" dirty="0"/>
              <a:t>Engineering Analysis (MECH 601) or</a:t>
            </a:r>
          </a:p>
          <a:p>
            <a:pPr marL="266700" lvl="1" indent="0">
              <a:buNone/>
            </a:pPr>
            <a:r>
              <a:rPr lang="en-US" sz="2400" dirty="0"/>
              <a:t>   Introduction of continuum mechanics (MECH 501)</a:t>
            </a:r>
          </a:p>
        </p:txBody>
      </p:sp>
    </p:spTree>
    <p:extLst>
      <p:ext uri="{BB962C8B-B14F-4D97-AF65-F5344CB8AC3E}">
        <p14:creationId xmlns:p14="http://schemas.microsoft.com/office/powerpoint/2010/main" val="52891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each term you must register for an ongoing set of courses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MEng student</a:t>
            </a:r>
          </a:p>
          <a:p>
            <a:pPr lvl="1"/>
            <a:r>
              <a:rPr lang="en-US" dirty="0"/>
              <a:t>Project report (MECH 598)</a:t>
            </a:r>
          </a:p>
          <a:p>
            <a:pPr lvl="1"/>
            <a:r>
              <a:rPr lang="en-US" dirty="0"/>
              <a:t>Seminar (MECH 595) </a:t>
            </a:r>
          </a:p>
          <a:p>
            <a:r>
              <a:rPr lang="en-US" dirty="0" err="1"/>
              <a:t>MASc</a:t>
            </a:r>
            <a:r>
              <a:rPr lang="en-US" dirty="0"/>
              <a:t> student</a:t>
            </a:r>
          </a:p>
          <a:p>
            <a:pPr lvl="1"/>
            <a:r>
              <a:rPr lang="en-US" dirty="0"/>
              <a:t>Thesis (MECH 599)</a:t>
            </a:r>
          </a:p>
          <a:p>
            <a:pPr lvl="1"/>
            <a:r>
              <a:rPr lang="en-US" dirty="0"/>
              <a:t>Seminar (MECH 595)</a:t>
            </a:r>
          </a:p>
          <a:p>
            <a:r>
              <a:rPr lang="en-US" dirty="0"/>
              <a:t>PhD student</a:t>
            </a:r>
          </a:p>
          <a:p>
            <a:pPr lvl="1"/>
            <a:r>
              <a:rPr lang="en-US" dirty="0"/>
              <a:t>Candidacy (MECH 693) or dissertation (MECH 699)</a:t>
            </a:r>
          </a:p>
          <a:p>
            <a:pPr lvl="1"/>
            <a:r>
              <a:rPr lang="en-US" dirty="0"/>
              <a:t>Seminar (MECH 695)</a:t>
            </a:r>
          </a:p>
          <a:p>
            <a:r>
              <a:rPr lang="en-US" dirty="0"/>
              <a:t>Full-time student status </a:t>
            </a:r>
          </a:p>
          <a:p>
            <a:pPr lvl="1"/>
            <a:r>
              <a:rPr lang="en-US" dirty="0"/>
              <a:t>Requires registration in MECH 598, 599, 693, or 699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68100" y="3136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Program – PhD Students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MECH 601 – Engineering Analysis or MECH 501 – Introduction to Continuum Mechanics</a:t>
            </a:r>
          </a:p>
          <a:p>
            <a:pPr lvl="1"/>
            <a:r>
              <a:rPr lang="en-US" dirty="0"/>
              <a:t>Required course for all PhD students</a:t>
            </a:r>
          </a:p>
          <a:p>
            <a:pPr lvl="1"/>
            <a:r>
              <a:rPr lang="en-US" dirty="0"/>
              <a:t>Must be taken before the Candidacy exam </a:t>
            </a:r>
          </a:p>
          <a:p>
            <a:pPr lvl="1"/>
            <a:r>
              <a:rPr lang="en-US" dirty="0"/>
              <a:t>Offered in September of each year</a:t>
            </a:r>
          </a:p>
          <a:p>
            <a:pPr lvl="2"/>
            <a:endParaRPr lang="en-US" dirty="0"/>
          </a:p>
          <a:p>
            <a:r>
              <a:rPr lang="en-US" dirty="0"/>
              <a:t>Candidacy Exam</a:t>
            </a:r>
          </a:p>
          <a:p>
            <a:pPr lvl="2"/>
            <a:r>
              <a:rPr lang="en-US" dirty="0"/>
              <a:t>Must be taken within 18 months of the start of your PhD program see</a:t>
            </a:r>
          </a:p>
          <a:p>
            <a:pPr lvl="2"/>
            <a:r>
              <a:rPr lang="en-US" dirty="0">
                <a:hlinkClick r:id="rId3"/>
              </a:rPr>
              <a:t>Grad Calendar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Mechanical Engineering Graduate Handbook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9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Seminars (MECH 594/595/695)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Spring 2020 </a:t>
            </a:r>
            <a:endParaRPr lang="en-US" dirty="0"/>
          </a:p>
          <a:p>
            <a:pPr lvl="1"/>
            <a:r>
              <a:rPr lang="en-US" dirty="0"/>
              <a:t>Day: Wednesdays, 12:30-1:20 </a:t>
            </a:r>
          </a:p>
          <a:p>
            <a:pPr lvl="1"/>
            <a:r>
              <a:rPr lang="en-US" dirty="0"/>
              <a:t>Location: DTB A104</a:t>
            </a:r>
          </a:p>
          <a:p>
            <a:pPr lvl="1"/>
            <a:r>
              <a:rPr lang="en-US" dirty="0"/>
              <a:t>Coordinator: (</a:t>
            </a:r>
            <a:r>
              <a:rPr lang="en-US" dirty="0">
                <a:hlinkClick r:id="rId3"/>
              </a:rPr>
              <a:t>mmeshkini@uvic.ca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Should already be getting emails</a:t>
            </a:r>
          </a:p>
          <a:p>
            <a:pPr lvl="2"/>
            <a:r>
              <a:rPr lang="en-US" dirty="0"/>
              <a:t>Check with office if not on email list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36315"/>
      </p:ext>
    </p:extLst>
  </p:cSld>
  <p:clrMapOvr>
    <a:masterClrMapping/>
  </p:clrMapOvr>
</p:sld>
</file>

<file path=ppt/theme/theme1.xml><?xml version="1.0" encoding="utf-8"?>
<a:theme xmlns:a="http://schemas.openxmlformats.org/drawingml/2006/main" name="1_UVic Edge conten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UVic Edge content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UVic Edge content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UVic Edge content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UVic Edge content 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UVic Edge content 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UVic Edge content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UVic Edge content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UVic Edge content 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Vic Edge tit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Vic Edge tit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UVic Edge tit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UVic Edge titl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UVic Edge titl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UVic Edge conten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UVic Edge conten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UVic Edge content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3662</TotalTime>
  <Words>1099</Words>
  <Application>Microsoft Office PowerPoint</Application>
  <PresentationFormat>On-screen Show (4:3)</PresentationFormat>
  <Paragraphs>252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22</vt:i4>
      </vt:variant>
    </vt:vector>
  </HeadingPairs>
  <TitlesOfParts>
    <vt:vector size="46" baseType="lpstr">
      <vt:lpstr>Aharoni</vt:lpstr>
      <vt:lpstr>Arial</vt:lpstr>
      <vt:lpstr>Calibri</vt:lpstr>
      <vt:lpstr>1_UVic Edge content 1</vt:lpstr>
      <vt:lpstr>UVic Edge title 1</vt:lpstr>
      <vt:lpstr>UVic Edge title 2</vt:lpstr>
      <vt:lpstr>1_UVic Edge title 3</vt:lpstr>
      <vt:lpstr>UVic Edge title 4</vt:lpstr>
      <vt:lpstr>UVic Edge title 5</vt:lpstr>
      <vt:lpstr>UVic Edge content 1</vt:lpstr>
      <vt:lpstr>UVic Edge content 2</vt:lpstr>
      <vt:lpstr>UVic Edge content 3</vt:lpstr>
      <vt:lpstr>UVic Edge content 4</vt:lpstr>
      <vt:lpstr>UVic Edge content 5</vt:lpstr>
      <vt:lpstr>UVic Edge content 6</vt:lpstr>
      <vt:lpstr>UVic Edge content 7</vt:lpstr>
      <vt:lpstr>UVic Edge content 8</vt:lpstr>
      <vt:lpstr>UVic Edge content 9</vt:lpstr>
      <vt:lpstr>UVic Edge content 10</vt:lpstr>
      <vt:lpstr>UVic Edge content 11</vt:lpstr>
      <vt:lpstr>Custom Design</vt:lpstr>
      <vt:lpstr>1_Custom Design</vt:lpstr>
      <vt:lpstr>2_Custom Design</vt:lpstr>
      <vt:lpstr>3_Custom Design</vt:lpstr>
      <vt:lpstr>Department of Mechanical Engineering Graduate Student Orientation   Welcome to UVic! </vt:lpstr>
      <vt:lpstr>Agenda </vt:lpstr>
      <vt:lpstr>Key contacts in the graduate program</vt:lpstr>
      <vt:lpstr>Some key websites detailing your program</vt:lpstr>
      <vt:lpstr>Getting settled</vt:lpstr>
      <vt:lpstr>Course requirements</vt:lpstr>
      <vt:lpstr>For each term you must register for an ongoing set of courses</vt:lpstr>
      <vt:lpstr>Research Program – PhD Students</vt:lpstr>
      <vt:lpstr>Seminars (MECH 594/595/695)</vt:lpstr>
      <vt:lpstr>Seminars (MECH 595/695)</vt:lpstr>
      <vt:lpstr>Library</vt:lpstr>
      <vt:lpstr>Labs &amp; the Machine Shop </vt:lpstr>
      <vt:lpstr>Teaching assistant positions are available</vt:lpstr>
      <vt:lpstr>TA Training </vt:lpstr>
      <vt:lpstr>Awards</vt:lpstr>
      <vt:lpstr>Co-op &amp; Industry Collaborations</vt:lpstr>
      <vt:lpstr>Professional development</vt:lpstr>
      <vt:lpstr>Plagiarism is taken extremely seriously in academic settings</vt:lpstr>
      <vt:lpstr>Physical &amp; mental health are important too</vt:lpstr>
      <vt:lpstr>Roles &amp; Responsibilities</vt:lpstr>
      <vt:lpstr>Timelines - Day 1 is the day to start planning for your thesis defense</vt:lpstr>
      <vt:lpstr>And most of all, enjoy it!</vt:lpstr>
    </vt:vector>
  </TitlesOfParts>
  <Company>University of Victoria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Carter</dc:creator>
  <cp:lastModifiedBy>Jaerang Lee</cp:lastModifiedBy>
  <cp:revision>183</cp:revision>
  <cp:lastPrinted>2020-01-14T17:04:47Z</cp:lastPrinted>
  <dcterms:created xsi:type="dcterms:W3CDTF">2013-08-20T17:34:23Z</dcterms:created>
  <dcterms:modified xsi:type="dcterms:W3CDTF">2020-01-14T17:10:20Z</dcterms:modified>
</cp:coreProperties>
</file>