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  <p:sldMasterId id="2147483710" r:id="rId5"/>
  </p:sldMasterIdLst>
  <p:notesMasterIdLst>
    <p:notesMasterId r:id="rId19"/>
  </p:notesMasterIdLst>
  <p:sldIdLst>
    <p:sldId id="293" r:id="rId6"/>
    <p:sldId id="328" r:id="rId7"/>
    <p:sldId id="331" r:id="rId8"/>
    <p:sldId id="333" r:id="rId9"/>
    <p:sldId id="334" r:id="rId10"/>
    <p:sldId id="348" r:id="rId11"/>
    <p:sldId id="335" r:id="rId12"/>
    <p:sldId id="354" r:id="rId13"/>
    <p:sldId id="355" r:id="rId14"/>
    <p:sldId id="356" r:id="rId15"/>
    <p:sldId id="353" r:id="rId16"/>
    <p:sldId id="352" r:id="rId17"/>
    <p:sldId id="30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815" autoAdjust="0"/>
    <p:restoredTop sz="96529" autoAdjust="0"/>
  </p:normalViewPr>
  <p:slideViewPr>
    <p:cSldViewPr>
      <p:cViewPr>
        <p:scale>
          <a:sx n="70" d="100"/>
          <a:sy n="70" d="100"/>
        </p:scale>
        <p:origin x="-205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4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3D31BC-E7C9-4C25-9865-331F4960CDE2}" type="datetimeFigureOut">
              <a:rPr lang="en-CA" smtClean="0"/>
              <a:pPr/>
              <a:t>27/02/2014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9A8CDE-2C97-413D-A1FF-2286CAC2C2F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909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3443F-76CB-4ACF-830C-FE38C77740C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55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A8CDE-2C97-413D-A1FF-2286CAC2C2FE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6233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A8CDE-2C97-413D-A1FF-2286CAC2C2FE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168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A8CDE-2C97-413D-A1FF-2286CAC2C2FE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8296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3443F-76CB-4ACF-830C-FE38C77740C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5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A8CDE-2C97-413D-A1FF-2286CAC2C2FE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581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A8CDE-2C97-413D-A1FF-2286CAC2C2FE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244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A8CDE-2C97-413D-A1FF-2286CAC2C2FE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3460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A8CDE-2C97-413D-A1FF-2286CAC2C2FE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4233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r>
              <a:rPr lang="en-US" baseline="0" dirty="0" smtClean="0"/>
              <a:t> re multi-phased.  The project is multi-phased but is the planning process multi-phased?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A8CDE-2C97-413D-A1FF-2286CAC2C2FE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5210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A8CDE-2C97-413D-A1FF-2286CAC2C2FE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7662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A8CDE-2C97-413D-A1FF-2286CAC2C2FE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7674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A8CDE-2C97-413D-A1FF-2286CAC2C2FE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245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BD6D1-310D-4D01-9D6A-B4C5045C57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BD6D1-310D-4D01-9D6A-B4C5045C57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BD6D1-310D-4D01-9D6A-B4C5045C57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7F887-50DD-40DA-A6B5-EC6DFC9F7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88684-1DEE-4CBE-B8AE-5C749E5F3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DF438-33FA-4138-A29B-30E53D2AC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21AA4-66A4-49A1-93AA-75CB7AE69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3699D-F1E5-4930-BB51-B1745D35D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DDE2-C441-4856-925F-D2572A4E9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C15BD-986B-4E39-AABA-332DBB69B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B416C-ED67-4676-98E5-49977EE65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BD6D1-310D-4D01-9D6A-B4C5045C57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18D58-D951-416F-A459-70785F347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6D2F6-45DA-45B4-AE08-239FFD5EC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693F0-064E-4041-925E-74FCD7909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A9C17-1067-49CD-92D7-DD690D195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122AD-8DD6-47E5-9D91-327864579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327FB-F1D6-4C67-AFA4-3E0E06EB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B1E60-B81D-4D03-888F-11267EC85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51227-434C-4593-AE9B-2C3645305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BD9D7-C18F-4F5B-96B1-816FA30D4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C9370-2683-4985-9DED-431BC7246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BD6D1-310D-4D01-9D6A-B4C5045C57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C959A-1652-4259-BEE3-C9348AE72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A8DA6-BD2C-4C60-AD31-E935FF427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3C245-2E35-4989-AB2D-F76A4D09F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7DE5F-E742-435B-A4E5-1AEB07082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EA2E3-FD35-4528-8BCE-D0D40D176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79292-3E14-4331-8109-D27FE13FB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BD84D-D9CC-4CFA-8268-440B2F2B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270C2-CCE6-4D00-9BFF-75AD1EE31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39828-F973-46F6-91F5-9D41AEC04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02C10-D58E-41DE-AF1C-5F15F85E8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BD6D1-310D-4D01-9D6A-B4C5045C57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72E98-6ACE-4195-8C4B-79AA4703E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4436-60E8-4946-B95A-097B7A6A5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79A9F-CD26-4CBC-B69B-982C116DD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D0F1F-DE2F-4AF3-8DCF-0D3732225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5837-EF29-4AE4-A081-0B59050EA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257A8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1700808"/>
            <a:ext cx="8181975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824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BD6D1-310D-4D01-9D6A-B4C5045C57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BD6D1-310D-4D01-9D6A-B4C5045C57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BD6D1-310D-4D01-9D6A-B4C5045C57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BD6D1-310D-4D01-9D6A-B4C5045C57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BD6D1-310D-4D01-9D6A-B4C5045C57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ottom-up-ne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5BD6D1-310D-4D01-9D6A-B4C5045C573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botto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1BFEEB-1B55-49C0-80B7-BCA88B390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blank-new-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D34DB3-A750-4169-B686-CCE52F464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top-down-ne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0EEA8ED-8622-460F-A3A3-F8BE97D13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0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700213"/>
            <a:ext cx="818197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410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03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</a:t>
            </a:r>
          </a:p>
        </p:txBody>
      </p:sp>
      <p:sp>
        <p:nvSpPr>
          <p:cNvPr id="4101" name="Line 10"/>
          <p:cNvSpPr>
            <a:spLocks noChangeShapeType="1"/>
          </p:cNvSpPr>
          <p:nvPr/>
        </p:nvSpPr>
        <p:spPr bwMode="auto">
          <a:xfrm>
            <a:off x="228600" y="1484313"/>
            <a:ext cx="8686800" cy="0"/>
          </a:xfrm>
          <a:prstGeom prst="line">
            <a:avLst/>
          </a:prstGeom>
          <a:noFill/>
          <a:ln w="12700">
            <a:solidFill>
              <a:schemeClr val="bg2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7274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273800"/>
            <a:ext cx="68405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9696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888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367A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8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8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8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808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80808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80808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80808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808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9659" y="2492896"/>
            <a:ext cx="8229600" cy="936104"/>
          </a:xfrm>
        </p:spPr>
        <p:txBody>
          <a:bodyPr/>
          <a:lstStyle/>
          <a:p>
            <a:r>
              <a:rPr lang="en-CA" sz="1800" dirty="0" smtClean="0"/>
              <a:t>Board of Governors</a:t>
            </a:r>
            <a:br>
              <a:rPr lang="en-CA" sz="1800" dirty="0" smtClean="0"/>
            </a:br>
            <a:r>
              <a:rPr lang="en-CA" sz="1800" dirty="0" smtClean="0"/>
              <a:t> January 27, 2014</a:t>
            </a:r>
            <a:endParaRPr lang="en-CA" sz="18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00646" y="620688"/>
            <a:ext cx="7387627" cy="89219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/>
            <a:r>
              <a:rPr lang="en-CA" sz="3200" b="1" dirty="0" smtClean="0"/>
              <a:t>Update on Enhanced Planning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8305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Advisory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896" cy="381642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Vice Chair of the Senate (Mary Ellen </a:t>
            </a:r>
            <a:r>
              <a:rPr lang="en-US" sz="2400" dirty="0" err="1"/>
              <a:t>Purkis</a:t>
            </a:r>
            <a:r>
              <a:rPr lang="en-US" sz="2400" dirty="0"/>
              <a:t>)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Senate Committee on Academic Planning (3)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Senate committee on academic planning – student representative (1)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Senate Committee on University Budget – Student Representative (1)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Senate Committee on University Budget Representatives (3)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Staff Representative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Senate Support Representative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Liaison and Chair, Enhanced Working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9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Phase 2:  Making Choices Fall 2014 - Spring </a:t>
            </a:r>
            <a:r>
              <a:rPr lang="en-CA" dirty="0" smtClean="0"/>
              <a:t>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181975" cy="4597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The Planning Process at the Faculty and the Unit level – will use the information and data gathered by the Working Group to make choices within each department and then within each portfolio.  We do not anticipate a changed approach in the existing planning, decision-making and accountability structures at the decanal/director/chair levels.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/>
              <a:t>Integrated </a:t>
            </a:r>
            <a:r>
              <a:rPr lang="en-US" sz="2200" dirty="0"/>
              <a:t>Planning to recommend the design of a comprehensive process for decision making to the President.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/>
              <a:t>Once </a:t>
            </a:r>
            <a:r>
              <a:rPr lang="en-US" sz="2200" dirty="0"/>
              <a:t>the process is considered by the Executive and approved by the President, oversight of its implementation will be the responsibility of Integrated </a:t>
            </a:r>
            <a:r>
              <a:rPr lang="en-US" sz="2200" dirty="0" smtClean="0"/>
              <a:t>Planning. 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Timelines - Preliminary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700213"/>
            <a:ext cx="8284343" cy="4597400"/>
          </a:xfrm>
        </p:spPr>
        <p:txBody>
          <a:bodyPr/>
          <a:lstStyle/>
          <a:p>
            <a:r>
              <a:rPr lang="en-US" sz="2400" dirty="0" smtClean="0"/>
              <a:t>Initiate process:  		           December 2013</a:t>
            </a:r>
          </a:p>
          <a:p>
            <a:r>
              <a:rPr lang="en-US" sz="2400" dirty="0" smtClean="0"/>
              <a:t>Development of criteria:  	Fall 2014</a:t>
            </a:r>
          </a:p>
          <a:p>
            <a:r>
              <a:rPr lang="en-US" sz="2400" dirty="0"/>
              <a:t>G</a:t>
            </a:r>
            <a:r>
              <a:rPr lang="en-US" sz="2400" dirty="0" smtClean="0"/>
              <a:t>athering of data:  		Spring to Fall 2014</a:t>
            </a:r>
          </a:p>
          <a:p>
            <a:r>
              <a:rPr lang="en-US" sz="2400" dirty="0" smtClean="0"/>
              <a:t>Use of data for planning: 	Commencing with</a:t>
            </a:r>
          </a:p>
          <a:p>
            <a:pPr marL="4572000" indent="0">
              <a:buNone/>
            </a:pPr>
            <a:r>
              <a:rPr lang="en-US" sz="2400" dirty="0" smtClean="0"/>
              <a:t>planning process for 2015/16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419864" y="6068724"/>
            <a:ext cx="47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44AF251-EAF2-4233-B2D8-1428DC314DE3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51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581" y="2245588"/>
            <a:ext cx="7772400" cy="1296143"/>
          </a:xfrm>
        </p:spPr>
        <p:txBody>
          <a:bodyPr/>
          <a:lstStyle/>
          <a:p>
            <a:r>
              <a:rPr lang="en-CA" b="1" dirty="0"/>
              <a:t>QUESTIONS?</a:t>
            </a:r>
            <a:r>
              <a:rPr lang="en-US" b="1" dirty="0"/>
              <a:t/>
            </a:r>
            <a:br>
              <a:rPr lang="en-US" b="1" dirty="0"/>
            </a:b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236360" y="292494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44408" y="609329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44AF251-EAF2-4233-B2D8-1428DC314DE3}" type="slidenum">
              <a:rPr lang="en-CA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56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Planning for the Future</a:t>
            </a:r>
            <a:r>
              <a:rPr lang="en-CA" dirty="0"/>
              <a:t>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859216" cy="439248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2400" dirty="0" smtClean="0"/>
              <a:t>Long </a:t>
            </a:r>
            <a:r>
              <a:rPr lang="en-CA" sz="2400" dirty="0"/>
              <a:t>term </a:t>
            </a:r>
            <a:r>
              <a:rPr lang="en-CA" sz="2400" dirty="0" smtClean="0"/>
              <a:t>enhanced planning </a:t>
            </a:r>
            <a:r>
              <a:rPr lang="en-CA" sz="2400" dirty="0"/>
              <a:t>to align </a:t>
            </a:r>
            <a:r>
              <a:rPr lang="en-CA" sz="2400" dirty="0" smtClean="0"/>
              <a:t>resource with priorities:</a:t>
            </a:r>
            <a:endParaRPr lang="en-CA" sz="24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Need to ensure we maintain the quality of our programs and services in </a:t>
            </a:r>
            <a:r>
              <a:rPr lang="en-US" sz="2400" dirty="0"/>
              <a:t>a financially constrained environment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smtClean="0"/>
              <a:t>Tension between the number of programs and </a:t>
            </a:r>
            <a:r>
              <a:rPr lang="en-US" sz="2100" dirty="0"/>
              <a:t>the resources needed to ensure </a:t>
            </a:r>
            <a:r>
              <a:rPr lang="en-US" sz="2100" dirty="0" smtClean="0"/>
              <a:t>quality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Cannot be all things to all </a:t>
            </a:r>
            <a:r>
              <a:rPr lang="en-US" sz="2100" dirty="0" smtClean="0"/>
              <a:t>people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smtClean="0"/>
              <a:t>Need to improve transparency</a:t>
            </a:r>
            <a:endParaRPr lang="en-US" sz="21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Need to address across </a:t>
            </a:r>
            <a:r>
              <a:rPr lang="en-US" sz="2400" dirty="0"/>
              <a:t>the board cuts </a:t>
            </a:r>
            <a:r>
              <a:rPr lang="en-US" sz="2400" dirty="0" smtClean="0"/>
              <a:t>versus differential cuts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8397552" y="6068724"/>
            <a:ext cx="35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44AF251-EAF2-4233-B2D8-1428DC314DE3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43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400" dirty="0" smtClean="0"/>
              <a:t>What are other Universities doing?</a:t>
            </a:r>
            <a:endParaRPr lang="en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085584" cy="417646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Many Universities facing the same challenge</a:t>
            </a:r>
            <a:endParaRPr lang="en-US" sz="1800" dirty="0" smtClean="0"/>
          </a:p>
          <a:p>
            <a:pPr marL="0" indent="0">
              <a:buNone/>
            </a:pPr>
            <a:r>
              <a:rPr lang="en-US" sz="2400" dirty="0" smtClean="0"/>
              <a:t>Different approaches being used including: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 smtClean="0"/>
              <a:t>Dickeson</a:t>
            </a:r>
            <a:r>
              <a:rPr lang="en-US" sz="2000" dirty="0" smtClean="0"/>
              <a:t> approach/model for program prioritization</a:t>
            </a:r>
          </a:p>
          <a:p>
            <a:pPr lvl="2"/>
            <a:r>
              <a:rPr lang="en-US" sz="1800" dirty="0" smtClean="0"/>
              <a:t>Program Ranking / Placing all programs in quintiles</a:t>
            </a:r>
          </a:p>
          <a:p>
            <a:pPr lvl="2"/>
            <a:r>
              <a:rPr lang="en-US" sz="1800" dirty="0" smtClean="0"/>
              <a:t>Used by Guelph, Regina, York, Saskatchewan and others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New </a:t>
            </a:r>
            <a:r>
              <a:rPr lang="en-US" sz="2000" dirty="0"/>
              <a:t>budget models </a:t>
            </a:r>
            <a:endParaRPr lang="en-US" sz="2000" dirty="0" smtClean="0"/>
          </a:p>
          <a:p>
            <a:pPr lvl="2"/>
            <a:r>
              <a:rPr lang="en-US" sz="1800" dirty="0" smtClean="0"/>
              <a:t>Responsibility </a:t>
            </a:r>
            <a:r>
              <a:rPr lang="en-US" sz="1800" dirty="0"/>
              <a:t>C</a:t>
            </a:r>
            <a:r>
              <a:rPr lang="en-US" sz="1800" dirty="0" smtClean="0"/>
              <a:t>entre Management, activity based budget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Both!</a:t>
            </a:r>
          </a:p>
          <a:p>
            <a:pPr marL="0" indent="0">
              <a:buNone/>
            </a:pPr>
            <a:r>
              <a:rPr lang="en-US" sz="2200" dirty="0" smtClean="0"/>
              <a:t>What is the right approach for UVic for aligning resources with priorities allocation?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16416" y="6245225"/>
            <a:ext cx="576064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788684-1DEE-4CBE-B8AE-5C749E5F369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Dickeson</a:t>
            </a:r>
            <a:r>
              <a:rPr lang="en-CA" dirty="0" smtClean="0"/>
              <a:t> Approach - Lessons Learned by Others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As articulated by others:</a:t>
            </a:r>
          </a:p>
          <a:p>
            <a:r>
              <a:rPr lang="en-US" sz="2400" dirty="0" smtClean="0"/>
              <a:t>Does </a:t>
            </a:r>
            <a:r>
              <a:rPr lang="en-US" sz="2400" dirty="0"/>
              <a:t>not work for short term budget </a:t>
            </a:r>
            <a:r>
              <a:rPr lang="en-US" sz="2400" dirty="0" smtClean="0"/>
              <a:t>cuts</a:t>
            </a:r>
            <a:endParaRPr lang="en-US" sz="2400" dirty="0"/>
          </a:p>
          <a:p>
            <a:r>
              <a:rPr lang="en-US" sz="2400" dirty="0" smtClean="0"/>
              <a:t>Extensive effort required</a:t>
            </a:r>
          </a:p>
          <a:p>
            <a:r>
              <a:rPr lang="en-US" sz="2400" dirty="0" smtClean="0"/>
              <a:t>High institutional anxiety</a:t>
            </a:r>
          </a:p>
          <a:p>
            <a:r>
              <a:rPr lang="en-US" sz="2400" dirty="0" smtClean="0"/>
              <a:t>High costs and many institutions unable</a:t>
            </a:r>
            <a:r>
              <a:rPr lang="en-US" sz="2400" dirty="0"/>
              <a:t> to </a:t>
            </a:r>
            <a:r>
              <a:rPr lang="en-US" sz="2400" dirty="0" smtClean="0"/>
              <a:t>or make little change afterwards</a:t>
            </a:r>
          </a:p>
          <a:p>
            <a:r>
              <a:rPr lang="en-US" sz="2400" dirty="0" smtClean="0"/>
              <a:t>Can work </a:t>
            </a:r>
            <a:r>
              <a:rPr lang="en-US" sz="2400" dirty="0"/>
              <a:t>in the long run for aligning resources with priorities and enhancing quality </a:t>
            </a:r>
            <a:r>
              <a:rPr lang="en-US" sz="2400" dirty="0" smtClean="0"/>
              <a:t>programs</a:t>
            </a:r>
          </a:p>
          <a:p>
            <a:r>
              <a:rPr lang="en-US" sz="2400" dirty="0" smtClean="0"/>
              <a:t>Devolves recommendation on resources to a committee instead of institutional leadership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78080" y="6165304"/>
            <a:ext cx="5144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788684-1DEE-4CBE-B8AE-5C749E5F369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en-CA" sz="3200" dirty="0" smtClean="0"/>
              <a:t>Utilizing UVic </a:t>
            </a:r>
            <a:r>
              <a:rPr lang="en-CA" dirty="0" smtClean="0"/>
              <a:t>Planning Processes</a:t>
            </a:r>
            <a:endParaRPr lang="en-CA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97971"/>
          </a:xfrm>
        </p:spPr>
        <p:txBody>
          <a:bodyPr/>
          <a:lstStyle/>
          <a:p>
            <a:r>
              <a:rPr lang="en-US" sz="2400" dirty="0" smtClean="0"/>
              <a:t>We will NOT undertake a </a:t>
            </a:r>
            <a:r>
              <a:rPr lang="en-US" sz="2400" dirty="0" err="1" smtClean="0"/>
              <a:t>Dickeson</a:t>
            </a:r>
            <a:r>
              <a:rPr lang="en-US" sz="2400" dirty="0" smtClean="0"/>
              <a:t> prioritization process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We will use our existing planning processes to align resources to priorities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We will ensure these processes are transparent and rigorous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78080" y="6165304"/>
            <a:ext cx="442392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788684-1DEE-4CBE-B8AE-5C749E5F369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UVic Enhanced </a:t>
            </a:r>
            <a:r>
              <a:rPr lang="en-US" dirty="0" smtClean="0"/>
              <a:t>Planning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27" y="1471757"/>
            <a:ext cx="8181975" cy="4597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Planning </a:t>
            </a:r>
            <a:r>
              <a:rPr lang="en-US" sz="2400" dirty="0" smtClean="0"/>
              <a:t>goal</a:t>
            </a:r>
            <a:r>
              <a:rPr lang="en-US" sz="2400" dirty="0"/>
              <a:t>:</a:t>
            </a:r>
          </a:p>
          <a:p>
            <a:r>
              <a:rPr lang="en-US" sz="2400" dirty="0"/>
              <a:t>Strategic Plan priorities with a focus as informed by the President’s consultation process</a:t>
            </a:r>
          </a:p>
          <a:p>
            <a:r>
              <a:rPr lang="en-US" sz="2400" dirty="0" smtClean="0"/>
              <a:t>To </a:t>
            </a:r>
            <a:r>
              <a:rPr lang="en-US" sz="2400" dirty="0"/>
              <a:t>develop tools that will be used to </a:t>
            </a:r>
            <a:r>
              <a:rPr lang="en-US" sz="2400" dirty="0" smtClean="0"/>
              <a:t>better align resources to priorities</a:t>
            </a:r>
            <a:endParaRPr lang="en-US" sz="24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planning process will </a:t>
            </a:r>
            <a:r>
              <a:rPr lang="en-US" sz="2400" dirty="0" smtClean="0"/>
              <a:t>be:</a:t>
            </a:r>
            <a:endParaRPr lang="en-US" sz="2400" dirty="0"/>
          </a:p>
          <a:p>
            <a:r>
              <a:rPr lang="en-US" sz="2400" dirty="0" smtClean="0"/>
              <a:t>Based on existing planning processes</a:t>
            </a:r>
          </a:p>
          <a:p>
            <a:r>
              <a:rPr lang="en-US" sz="2400" dirty="0" smtClean="0"/>
              <a:t>Stepwise, transparent</a:t>
            </a:r>
            <a:r>
              <a:rPr lang="en-US" sz="2400" dirty="0"/>
              <a:t>, evidence based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onsistently </a:t>
            </a:r>
            <a:r>
              <a:rPr lang="en-US" sz="2400" dirty="0"/>
              <a:t>applied across </a:t>
            </a:r>
            <a:r>
              <a:rPr lang="en-US" sz="2400" dirty="0" smtClean="0"/>
              <a:t>all programs </a:t>
            </a:r>
            <a:r>
              <a:rPr lang="en-US" sz="2400" dirty="0"/>
              <a:t>and administrative services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8316416" y="6156012"/>
            <a:ext cx="47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44AF251-EAF2-4233-B2D8-1428DC314DE3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55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/>
          <a:lstStyle/>
          <a:p>
            <a:r>
              <a:rPr lang="en-CA" dirty="0" smtClean="0"/>
              <a:t>Enhanced Planning Process – Phase 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435280" cy="4176463"/>
          </a:xfrm>
        </p:spPr>
        <p:txBody>
          <a:bodyPr/>
          <a:lstStyle/>
          <a:p>
            <a:pPr marL="0" indent="0">
              <a:buNone/>
            </a:pPr>
            <a:r>
              <a:rPr lang="en-CA" sz="2800" dirty="0" smtClean="0"/>
              <a:t>Tools and Information: December 2013 – Fall 2014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Create a set of standardized criteria and data against which to assess quality, cost and contribution of programs and </a:t>
            </a:r>
            <a:r>
              <a:rPr lang="en-US" sz="2400" dirty="0" smtClean="0"/>
              <a:t>activities, to </a:t>
            </a:r>
            <a:r>
              <a:rPr lang="en-US" sz="2400" dirty="0"/>
              <a:t>be updated periodically and made sufficiently robust to enable differentiated budget allocations by university decision makers at all levels. </a:t>
            </a:r>
          </a:p>
          <a:p>
            <a:pPr marL="457200" lvl="1" indent="0">
              <a:spcBef>
                <a:spcPts val="1800"/>
              </a:spcBef>
              <a:buNone/>
            </a:pPr>
            <a:endParaRPr lang="en-US" sz="32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CA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78080" y="6165304"/>
            <a:ext cx="5144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788684-1DEE-4CBE-B8AE-5C749E5F36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Enhanced Planning Process – Phase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181975" cy="4597400"/>
          </a:xfrm>
        </p:spPr>
        <p:txBody>
          <a:bodyPr/>
          <a:lstStyle/>
          <a:p>
            <a:r>
              <a:rPr lang="en-US" sz="2400" dirty="0"/>
              <a:t>Working Group, along with an Advisory Committee will develop and recommend to Integrated Planning a set of criteria that can be measured and </a:t>
            </a:r>
            <a:r>
              <a:rPr lang="en-US" sz="2400" dirty="0" smtClean="0"/>
              <a:t>reported; recommend </a:t>
            </a:r>
            <a:r>
              <a:rPr lang="en-US" sz="2400" dirty="0"/>
              <a:t>a process for identifying, gathering, reporting and comparing the information; recommend the appropriate unit levels for the criteria (e.g. Faculty, department, program, service unit or service, etc.); </a:t>
            </a:r>
            <a:endParaRPr lang="en-US" sz="2400" dirty="0" smtClean="0"/>
          </a:p>
          <a:p>
            <a:r>
              <a:rPr lang="en-US" sz="2400" dirty="0" smtClean="0"/>
              <a:t>Develop </a:t>
            </a:r>
            <a:r>
              <a:rPr lang="en-US" sz="2400" dirty="0"/>
              <a:t>a planning timeline; develop a consultation and communication plan; oversee the gathering of the information and report out as per the communication plan.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181975" cy="42373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AVP Academic Planning – Chair (Katy </a:t>
            </a:r>
            <a:r>
              <a:rPr lang="en-US" dirty="0" err="1"/>
              <a:t>Mateer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r>
              <a:rPr lang="en-US" dirty="0"/>
              <a:t>2 Deans</a:t>
            </a:r>
          </a:p>
          <a:p>
            <a:pPr>
              <a:spcBef>
                <a:spcPts val="0"/>
              </a:spcBef>
            </a:pPr>
            <a:r>
              <a:rPr lang="en-US" dirty="0"/>
              <a:t>AVP Research</a:t>
            </a:r>
          </a:p>
          <a:p>
            <a:pPr>
              <a:spcBef>
                <a:spcPts val="0"/>
              </a:spcBef>
            </a:pPr>
            <a:r>
              <a:rPr lang="en-US" dirty="0"/>
              <a:t>AVP Student Affairs </a:t>
            </a:r>
          </a:p>
          <a:p>
            <a:pPr>
              <a:spcBef>
                <a:spcPts val="0"/>
              </a:spcBef>
            </a:pPr>
            <a:r>
              <a:rPr lang="en-US" dirty="0"/>
              <a:t>AVP Financial Planning and Operations</a:t>
            </a:r>
          </a:p>
          <a:p>
            <a:pPr>
              <a:spcBef>
                <a:spcPts val="0"/>
              </a:spcBef>
            </a:pPr>
            <a:r>
              <a:rPr lang="en-US" dirty="0"/>
              <a:t>Chief Information Officer</a:t>
            </a:r>
          </a:p>
          <a:p>
            <a:pPr>
              <a:spcBef>
                <a:spcPts val="0"/>
              </a:spcBef>
            </a:pPr>
            <a:r>
              <a:rPr lang="en-US" dirty="0"/>
              <a:t>Director Institutional Planning and Analysis</a:t>
            </a:r>
          </a:p>
          <a:p>
            <a:pPr>
              <a:spcBef>
                <a:spcPts val="0"/>
              </a:spcBef>
            </a:pPr>
            <a:r>
              <a:rPr lang="en-US" dirty="0"/>
              <a:t>Director UVIC Communications</a:t>
            </a:r>
          </a:p>
          <a:p>
            <a:pPr>
              <a:spcBef>
                <a:spcPts val="0"/>
              </a:spcBef>
            </a:pPr>
            <a:r>
              <a:rPr lang="en-US" dirty="0"/>
              <a:t>Office of the VPFO (resource)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71620"/>
      </p:ext>
    </p:extLst>
  </p:cSld>
  <p:clrMapOvr>
    <a:masterClrMapping/>
  </p:clrMapOvr>
</p:sld>
</file>

<file path=ppt/theme/theme1.xml><?xml version="1.0" encoding="utf-8"?>
<a:theme xmlns:a="http://schemas.openxmlformats.org/drawingml/2006/main" name="UVic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UVicShieldLine">
  <a:themeElements>
    <a:clrScheme name="UVic2006AerialShie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Vic2006AerialShie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Vic2006AerialShie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Vic2006AerialShie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Vic2006AerialShie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Vic2006AerialShie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Vic2006AerialShie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Vic2006AerialShie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Vic2006AerialShie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Vic2006AerialShie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Vic2006AerialShie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Vic2006AerialShie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Vic2006AerialShie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Vic2006AerialShie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UVic theme</Template>
  <TotalTime>5899</TotalTime>
  <Words>706</Words>
  <Application>Microsoft Office PowerPoint</Application>
  <PresentationFormat>On-screen Show (4:3)</PresentationFormat>
  <Paragraphs>104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UVic theme</vt:lpstr>
      <vt:lpstr>Custom Design</vt:lpstr>
      <vt:lpstr>1_Custom Design</vt:lpstr>
      <vt:lpstr>2_Custom Design</vt:lpstr>
      <vt:lpstr>3_UVicShieldLine</vt:lpstr>
      <vt:lpstr>Board of Governors  January 27, 2014</vt:lpstr>
      <vt:lpstr>Planning for the Future </vt:lpstr>
      <vt:lpstr>What are other Universities doing?</vt:lpstr>
      <vt:lpstr>Dickeson Approach - Lessons Learned by Others</vt:lpstr>
      <vt:lpstr>Utilizing UVic Planning Processes</vt:lpstr>
      <vt:lpstr>UVic Enhanced Planning</vt:lpstr>
      <vt:lpstr>Enhanced Planning Process – Phase 1</vt:lpstr>
      <vt:lpstr>Enhanced Planning Process – Phase 1</vt:lpstr>
      <vt:lpstr>Working group</vt:lpstr>
      <vt:lpstr>Advisory Group</vt:lpstr>
      <vt:lpstr>Phase 2:  Making Choices Fall 2014 - Spring 2015</vt:lpstr>
      <vt:lpstr>Planning Timelines - Preliminary</vt:lpstr>
      <vt:lpstr>QUESTIONS? </vt:lpstr>
    </vt:vector>
  </TitlesOfParts>
  <Company>University of Victoria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jcassels</dc:creator>
  <cp:lastModifiedBy>Lindsay</cp:lastModifiedBy>
  <cp:revision>462</cp:revision>
  <cp:lastPrinted>2013-12-10T20:05:06Z</cp:lastPrinted>
  <dcterms:created xsi:type="dcterms:W3CDTF">2010-11-16T17:38:56Z</dcterms:created>
  <dcterms:modified xsi:type="dcterms:W3CDTF">2014-02-28T07:54:25Z</dcterms:modified>
</cp:coreProperties>
</file>